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4.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5.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notesSlides/notesSlide6.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7.xml" ContentType="application/vnd.openxmlformats-officedocument.presentationml.notesSlide+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8.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9.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10.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11.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12.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notesSlides/notesSlide13.xml" ContentType="application/vnd.openxmlformats-officedocument.presentationml.notesSl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notesSlides/notesSlide14.xml" ContentType="application/vnd.openxmlformats-officedocument.presentationml.notesSlide+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15.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notesSlides/notesSlide16.xml" ContentType="application/vnd.openxmlformats-officedocument.presentationml.notesSlide+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17.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notesSlides/notesSlide18.xml" ContentType="application/vnd.openxmlformats-officedocument.presentationml.notesSlide+xml"/>
  <Override PartName="/ppt/tags/tag87.xml" ContentType="application/vnd.openxmlformats-officedocument.presentationml.tags+xml"/>
  <Override PartName="/ppt/notesSlides/notesSlide19.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notesSlides/notesSlide20.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notesSlides/notesSlide21.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notesSlides/notesSlide22.xml" ContentType="application/vnd.openxmlformats-officedocument.presentationml.notesSlide+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notesSlides/notesSlide23.xml" ContentType="application/vnd.openxmlformats-officedocument.presentationml.notesSlide+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notesSlides/notesSlide24.xml" ContentType="application/vnd.openxmlformats-officedocument.presentationml.notesSlide+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notesSlides/notesSlide25.xml" ContentType="application/vnd.openxmlformats-officedocument.presentationml.notesSlide+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notesSlides/notesSlide26.xml" ContentType="application/vnd.openxmlformats-officedocument.presentationml.notesSlide+xml"/>
  <Override PartName="/ppt/tags/tag314.xml" ContentType="application/vnd.openxmlformats-officedocument.presentationml.tags+xml"/>
  <Override PartName="/ppt/notesSlides/notesSlide27.xml" ContentType="application/vnd.openxmlformats-officedocument.presentationml.notesSlide+xml"/>
  <Override PartName="/ppt/tags/tag315.xml" ContentType="application/vnd.openxmlformats-officedocument.presentationml.tags+xml"/>
  <Override PartName="/ppt/tags/tag316.xml" ContentType="application/vnd.openxmlformats-officedocument.presentationml.tags+xml"/>
  <Override PartName="/ppt/notesSlides/notesSlide28.xml" ContentType="application/vnd.openxmlformats-officedocument.presentationml.notesSlide+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notesSlides/notesSlide29.xml" ContentType="application/vnd.openxmlformats-officedocument.presentationml.notesSlide+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0.xml" ContentType="application/vnd.openxmlformats-officedocument.presentationml.tags+xml"/>
  <Override PartName="/ppt/notesSlides/notesSlide30.xml" ContentType="application/vnd.openxmlformats-officedocument.presentationml.notesSlide+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notesSlides/notesSlide31.xml" ContentType="application/vnd.openxmlformats-officedocument.presentationml.notesSlide+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notesSlides/notesSlide32.xml" ContentType="application/vnd.openxmlformats-officedocument.presentationml.notesSlide+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0.xml" ContentType="application/vnd.openxmlformats-officedocument.presentationml.tags+xml"/>
  <Override PartName="/ppt/notesSlides/notesSlide33.xml" ContentType="application/vnd.openxmlformats-officedocument.presentationml.notesSlide+xml"/>
  <Override PartName="/ppt/tags/tag371.xml" ContentType="application/vnd.openxmlformats-officedocument.presentationml.tags+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81" r:id="rId1"/>
    <p:sldMasterId id="2147483800" r:id="rId2"/>
  </p:sldMasterIdLst>
  <p:notesMasterIdLst>
    <p:notesMasterId r:id="rId44"/>
  </p:notesMasterIdLst>
  <p:handoutMasterIdLst>
    <p:handoutMasterId r:id="rId45"/>
  </p:handoutMasterIdLst>
  <p:sldIdLst>
    <p:sldId id="350" r:id="rId3"/>
    <p:sldId id="394" r:id="rId4"/>
    <p:sldId id="396" r:id="rId5"/>
    <p:sldId id="352" r:id="rId6"/>
    <p:sldId id="353" r:id="rId7"/>
    <p:sldId id="397" r:id="rId8"/>
    <p:sldId id="398" r:id="rId9"/>
    <p:sldId id="399" r:id="rId10"/>
    <p:sldId id="402" r:id="rId11"/>
    <p:sldId id="400" r:id="rId12"/>
    <p:sldId id="401" r:id="rId13"/>
    <p:sldId id="403" r:id="rId14"/>
    <p:sldId id="358" r:id="rId15"/>
    <p:sldId id="359" r:id="rId16"/>
    <p:sldId id="404" r:id="rId17"/>
    <p:sldId id="361" r:id="rId18"/>
    <p:sldId id="362" r:id="rId19"/>
    <p:sldId id="405" r:id="rId20"/>
    <p:sldId id="364" r:id="rId21"/>
    <p:sldId id="365" r:id="rId22"/>
    <p:sldId id="366" r:id="rId23"/>
    <p:sldId id="406" r:id="rId24"/>
    <p:sldId id="368" r:id="rId25"/>
    <p:sldId id="407" r:id="rId26"/>
    <p:sldId id="408" r:id="rId27"/>
    <p:sldId id="414" r:id="rId28"/>
    <p:sldId id="415" r:id="rId29"/>
    <p:sldId id="373" r:id="rId30"/>
    <p:sldId id="374" r:id="rId31"/>
    <p:sldId id="375" r:id="rId32"/>
    <p:sldId id="376" r:id="rId33"/>
    <p:sldId id="377" r:id="rId34"/>
    <p:sldId id="390" r:id="rId35"/>
    <p:sldId id="410" r:id="rId36"/>
    <p:sldId id="411" r:id="rId37"/>
    <p:sldId id="412" r:id="rId38"/>
    <p:sldId id="382" r:id="rId39"/>
    <p:sldId id="386" r:id="rId40"/>
    <p:sldId id="384" r:id="rId41"/>
    <p:sldId id="385" r:id="rId42"/>
    <p:sldId id="413" r:id="rId43"/>
  </p:sldIdLst>
  <p:sldSz cx="12188825" cy="6858000"/>
  <p:notesSz cx="6858000" cy="9144000"/>
  <p:embeddedFontLst>
    <p:embeddedFont>
      <p:font typeface="Segoe UI Light" pitchFamily="34" charset="0"/>
      <p:regular r:id="rId46"/>
    </p:embeddedFont>
    <p:embeddedFont>
      <p:font typeface="Segoe UI" pitchFamily="34" charset="0"/>
      <p:regular r:id="rId47"/>
      <p:bold r:id="rId48"/>
      <p:italic r:id="rId49"/>
      <p:boldItalic r:id="rId50"/>
    </p:embeddedFont>
    <p:embeddedFont>
      <p:font typeface="Consolas" pitchFamily="49" charset="0"/>
      <p:regular r:id="rId51"/>
      <p:bold r:id="rId52"/>
      <p:italic r:id="rId53"/>
      <p:boldItalic r:id="rId54"/>
    </p:embeddedFont>
    <p:embeddedFont>
      <p:font typeface="Wingdings 2" pitchFamily="18" charset="2"/>
      <p:regular r:id="rId55"/>
    </p:embeddedFont>
    <p:embeddedFont>
      <p:font typeface="Segoe UI Semibold" pitchFamily="34" charset="0"/>
      <p:bold r:id="rId56"/>
    </p:embeddedFont>
  </p:embeddedFontLst>
  <p:custDataLst>
    <p:tags r:id="rId57"/>
  </p:custDataLst>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Wenwen" initials="W"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a:srgbClr val="FFE497"/>
    <a:srgbClr val="FFE18B"/>
    <a:srgbClr val="FFDA71"/>
    <a:srgbClr val="FFD253"/>
    <a:srgbClr val="FFBE00"/>
    <a:srgbClr val="FCFCFC"/>
    <a:srgbClr val="FBFBFB"/>
    <a:srgbClr val="8CC600"/>
    <a:srgbClr val="DCDC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423" autoAdjust="0"/>
    <p:restoredTop sz="81197" autoAdjust="0"/>
  </p:normalViewPr>
  <p:slideViewPr>
    <p:cSldViewPr snapToGrid="0">
      <p:cViewPr varScale="1">
        <p:scale>
          <a:sx n="110" d="100"/>
          <a:sy n="110" d="100"/>
        </p:scale>
        <p:origin x="-96" y="-600"/>
      </p:cViewPr>
      <p:guideLst>
        <p:guide orient="horz" pos="144"/>
        <p:guide orient="horz" pos="1486"/>
        <p:guide orient="horz" pos="4188"/>
        <p:guide orient="horz" pos="911"/>
        <p:guide orient="horz" pos="3948"/>
        <p:guide orient="horz" pos="1199"/>
        <p:guide pos="7350"/>
        <p:guide pos="326"/>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80" d="100"/>
          <a:sy n="80" d="100"/>
        </p:scale>
        <p:origin x="-2562"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font" Target="fonts/font10.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font" Target="fonts/font9.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handoutMaster" Target="handoutMasters/handoutMaster1.xml"/><Relationship Id="rId53" Type="http://schemas.openxmlformats.org/officeDocument/2006/relationships/font" Target="fonts/font8.fntdata"/><Relationship Id="rId58"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tags" Target="tags/tag1.xml"/><Relationship Id="rId61"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notesMaster" Target="notesMasters/notesMaster1.xml"/><Relationship Id="rId52" Type="http://schemas.openxmlformats.org/officeDocument/2006/relationships/font" Target="fonts/font7.fntdata"/><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8" Type="http://schemas.openxmlformats.org/officeDocument/2006/relationships/slide" Target="slides/slide6.xml"/><Relationship Id="rId51" Type="http://schemas.openxmlformats.org/officeDocument/2006/relationships/font" Target="fonts/font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59"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smtClean="0">
                <a:latin typeface="Segoe UI" pitchFamily="34" charset="0"/>
              </a:rPr>
              <a:t>Windows Azure Service Bus</a:t>
            </a:r>
            <a:endParaRPr lang="en-US" dirty="0">
              <a:latin typeface="Segoe UI"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3F5198-D814-4F07-A84F-942E63C84983}" type="datetimeFigureOut">
              <a:rPr lang="en-US" smtClean="0">
                <a:latin typeface="Segoe UI" pitchFamily="34" charset="0"/>
              </a:rPr>
              <a:pPr/>
              <a:t>12/10/2011</a:t>
            </a:fld>
            <a:endParaRPr lang="en-US" dirty="0">
              <a:latin typeface="Segoe UI"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r>
              <a:rPr lang="en-US" sz="500" dirty="0" smtClean="0">
                <a:solidFill>
                  <a:srgbClr val="000000"/>
                </a:solidFill>
                <a:latin typeface="Segoe UI" pitchFamily="34" charset="0"/>
              </a:rPr>
              <a:t>© 2011 Microsoft Corporation. All rights reserved. Microsoft, Windows, Windows Vista and other product names are or may be registered trademarks and/or trademarks in the U.S. and/or other countries.</a:t>
            </a:r>
          </a:p>
          <a:p>
            <a:r>
              <a:rPr lang="en-US" sz="500"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smtClean="0">
                <a:solidFill>
                  <a:srgbClr val="000000"/>
                </a:solidFill>
                <a:latin typeface="Segoe UI" pitchFamily="34" charset="0"/>
              </a:rPr>
            </a:br>
            <a:r>
              <a:rPr lang="en-US" sz="500" dirty="0" smtClean="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1.png>
</file>

<file path=ppt/media/image2.jp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t>Windows Azure Service Bus</a:t>
            </a: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7C3FBCD4-166E-446F-AF18-7D4A0CF9AEF6}" type="datetimeFigureOut">
              <a:rPr lang="en-US" smtClean="0"/>
              <a:pPr/>
              <a:t>12/10/2011</a:t>
            </a:fld>
            <a:endParaRPr lang="en-US" dirty="0"/>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6172200" cy="457200"/>
          </a:xfrm>
          <a:prstGeom prst="rect">
            <a:avLst/>
          </a:prstGeom>
        </p:spPr>
        <p:txBody>
          <a:bodyPr vert="horz" lIns="91440" tIns="45720" rIns="91440" bIns="45720" rtlCol="0" anchor="b"/>
          <a:lstStyle>
            <a:lvl1pPr algn="l">
              <a:defRPr sz="500">
                <a:latin typeface="Segoe" pitchFamily="34" charset="0"/>
              </a:defRPr>
            </a:lvl1pPr>
          </a:lstStyle>
          <a:p>
            <a:r>
              <a:rPr lang="en-US" dirty="0" smtClean="0">
                <a:solidFill>
                  <a:srgbClr val="000000"/>
                </a:solidFill>
                <a:latin typeface="Segoe UI" pitchFamily="34" charset="0"/>
              </a:rPr>
              <a:t>© 2011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a:t>
            </a:fld>
            <a:endParaRPr lang="en-US" dirty="0"/>
          </a:p>
        </p:txBody>
      </p:sp>
    </p:spTree>
    <p:extLst>
      <p:ext uri="{BB962C8B-B14F-4D97-AF65-F5344CB8AC3E}">
        <p14:creationId xmlns:p14="http://schemas.microsoft.com/office/powerpoint/2010/main" val="42783895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11</a:t>
            </a:fld>
            <a:endParaRPr lang="en-US" dirty="0"/>
          </a:p>
        </p:txBody>
      </p:sp>
    </p:spTree>
    <p:extLst>
      <p:ext uri="{BB962C8B-B14F-4D97-AF65-F5344CB8AC3E}">
        <p14:creationId xmlns:p14="http://schemas.microsoft.com/office/powerpoint/2010/main" val="1384650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12</a:t>
            </a:fld>
            <a:endParaRPr lang="en-US" dirty="0"/>
          </a:p>
        </p:txBody>
      </p:sp>
    </p:spTree>
    <p:extLst>
      <p:ext uri="{BB962C8B-B14F-4D97-AF65-F5344CB8AC3E}">
        <p14:creationId xmlns:p14="http://schemas.microsoft.com/office/powerpoint/2010/main" val="3460193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13</a:t>
            </a:fld>
            <a:endParaRPr lang="en-US" dirty="0"/>
          </a:p>
        </p:txBody>
      </p:sp>
    </p:spTree>
    <p:extLst>
      <p:ext uri="{BB962C8B-B14F-4D97-AF65-F5344CB8AC3E}">
        <p14:creationId xmlns:p14="http://schemas.microsoft.com/office/powerpoint/2010/main" val="3222612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14</a:t>
            </a:fld>
            <a:endParaRPr lang="en-US" dirty="0"/>
          </a:p>
        </p:txBody>
      </p:sp>
    </p:spTree>
    <p:extLst>
      <p:ext uri="{BB962C8B-B14F-4D97-AF65-F5344CB8AC3E}">
        <p14:creationId xmlns:p14="http://schemas.microsoft.com/office/powerpoint/2010/main" val="6600763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15</a:t>
            </a:fld>
            <a:endParaRPr lang="en-US" dirty="0"/>
          </a:p>
        </p:txBody>
      </p:sp>
    </p:spTree>
    <p:extLst>
      <p:ext uri="{BB962C8B-B14F-4D97-AF65-F5344CB8AC3E}">
        <p14:creationId xmlns:p14="http://schemas.microsoft.com/office/powerpoint/2010/main" val="41853184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16</a:t>
            </a:fld>
            <a:endParaRPr lang="en-US" dirty="0"/>
          </a:p>
        </p:txBody>
      </p:sp>
    </p:spTree>
    <p:extLst>
      <p:ext uri="{BB962C8B-B14F-4D97-AF65-F5344CB8AC3E}">
        <p14:creationId xmlns:p14="http://schemas.microsoft.com/office/powerpoint/2010/main" val="32855692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17</a:t>
            </a:fld>
            <a:endParaRPr lang="en-US" dirty="0"/>
          </a:p>
        </p:txBody>
      </p:sp>
    </p:spTree>
    <p:extLst>
      <p:ext uri="{BB962C8B-B14F-4D97-AF65-F5344CB8AC3E}">
        <p14:creationId xmlns:p14="http://schemas.microsoft.com/office/powerpoint/2010/main" val="41309342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18</a:t>
            </a:fld>
            <a:endParaRPr lang="en-US" dirty="0"/>
          </a:p>
        </p:txBody>
      </p:sp>
    </p:spTree>
    <p:extLst>
      <p:ext uri="{BB962C8B-B14F-4D97-AF65-F5344CB8AC3E}">
        <p14:creationId xmlns:p14="http://schemas.microsoft.com/office/powerpoint/2010/main" val="19295919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19</a:t>
            </a:fld>
            <a:endParaRPr lang="en-US" dirty="0"/>
          </a:p>
        </p:txBody>
      </p:sp>
    </p:spTree>
    <p:extLst>
      <p:ext uri="{BB962C8B-B14F-4D97-AF65-F5344CB8AC3E}">
        <p14:creationId xmlns:p14="http://schemas.microsoft.com/office/powerpoint/2010/main" val="7488114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20</a:t>
            </a:fld>
            <a:endParaRPr lang="en-US" dirty="0"/>
          </a:p>
        </p:txBody>
      </p:sp>
    </p:spTree>
    <p:extLst>
      <p:ext uri="{BB962C8B-B14F-4D97-AF65-F5344CB8AC3E}">
        <p14:creationId xmlns:p14="http://schemas.microsoft.com/office/powerpoint/2010/main" val="37253784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t>3</a:t>
            </a:fld>
            <a:endParaRPr lang="en-US" dirty="0"/>
          </a:p>
        </p:txBody>
      </p:sp>
    </p:spTree>
    <p:extLst>
      <p:ext uri="{BB962C8B-B14F-4D97-AF65-F5344CB8AC3E}">
        <p14:creationId xmlns:p14="http://schemas.microsoft.com/office/powerpoint/2010/main" val="41522144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21</a:t>
            </a:fld>
            <a:endParaRPr lang="en-US" dirty="0"/>
          </a:p>
        </p:txBody>
      </p:sp>
    </p:spTree>
    <p:extLst>
      <p:ext uri="{BB962C8B-B14F-4D97-AF65-F5344CB8AC3E}">
        <p14:creationId xmlns:p14="http://schemas.microsoft.com/office/powerpoint/2010/main" val="9283673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22</a:t>
            </a:fld>
            <a:endParaRPr lang="en-US" dirty="0"/>
          </a:p>
        </p:txBody>
      </p:sp>
    </p:spTree>
    <p:extLst>
      <p:ext uri="{BB962C8B-B14F-4D97-AF65-F5344CB8AC3E}">
        <p14:creationId xmlns:p14="http://schemas.microsoft.com/office/powerpoint/2010/main" val="29555979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23</a:t>
            </a:fld>
            <a:endParaRPr lang="en-US" dirty="0"/>
          </a:p>
        </p:txBody>
      </p:sp>
    </p:spTree>
    <p:extLst>
      <p:ext uri="{BB962C8B-B14F-4D97-AF65-F5344CB8AC3E}">
        <p14:creationId xmlns:p14="http://schemas.microsoft.com/office/powerpoint/2010/main" val="41094035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24</a:t>
            </a:fld>
            <a:endParaRPr lang="en-US" dirty="0"/>
          </a:p>
        </p:txBody>
      </p:sp>
    </p:spTree>
    <p:extLst>
      <p:ext uri="{BB962C8B-B14F-4D97-AF65-F5344CB8AC3E}">
        <p14:creationId xmlns:p14="http://schemas.microsoft.com/office/powerpoint/2010/main" val="22881768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25</a:t>
            </a:fld>
            <a:endParaRPr lang="en-US" dirty="0"/>
          </a:p>
        </p:txBody>
      </p:sp>
    </p:spTree>
    <p:extLst>
      <p:ext uri="{BB962C8B-B14F-4D97-AF65-F5344CB8AC3E}">
        <p14:creationId xmlns:p14="http://schemas.microsoft.com/office/powerpoint/2010/main" val="38484764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26</a:t>
            </a:fld>
            <a:endParaRPr lang="en-US" dirty="0"/>
          </a:p>
        </p:txBody>
      </p:sp>
    </p:spTree>
    <p:extLst>
      <p:ext uri="{BB962C8B-B14F-4D97-AF65-F5344CB8AC3E}">
        <p14:creationId xmlns:p14="http://schemas.microsoft.com/office/powerpoint/2010/main" val="27700399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27</a:t>
            </a:fld>
            <a:endParaRPr lang="en-US" dirty="0"/>
          </a:p>
        </p:txBody>
      </p:sp>
    </p:spTree>
    <p:extLst>
      <p:ext uri="{BB962C8B-B14F-4D97-AF65-F5344CB8AC3E}">
        <p14:creationId xmlns:p14="http://schemas.microsoft.com/office/powerpoint/2010/main" val="6442929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28</a:t>
            </a:fld>
            <a:endParaRPr lang="en-US" dirty="0"/>
          </a:p>
        </p:txBody>
      </p:sp>
    </p:spTree>
    <p:extLst>
      <p:ext uri="{BB962C8B-B14F-4D97-AF65-F5344CB8AC3E}">
        <p14:creationId xmlns:p14="http://schemas.microsoft.com/office/powerpoint/2010/main" val="6045561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29</a:t>
            </a:fld>
            <a:endParaRPr lang="en-US" dirty="0"/>
          </a:p>
        </p:txBody>
      </p:sp>
    </p:spTree>
    <p:extLst>
      <p:ext uri="{BB962C8B-B14F-4D97-AF65-F5344CB8AC3E}">
        <p14:creationId xmlns:p14="http://schemas.microsoft.com/office/powerpoint/2010/main" val="36775038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30</a:t>
            </a:fld>
            <a:endParaRPr lang="en-US" dirty="0"/>
          </a:p>
        </p:txBody>
      </p:sp>
    </p:spTree>
    <p:extLst>
      <p:ext uri="{BB962C8B-B14F-4D97-AF65-F5344CB8AC3E}">
        <p14:creationId xmlns:p14="http://schemas.microsoft.com/office/powerpoint/2010/main" val="257275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a:t>
            </a:fld>
            <a:endParaRPr lang="en-US" dirty="0"/>
          </a:p>
        </p:txBody>
      </p:sp>
    </p:spTree>
    <p:extLst>
      <p:ext uri="{BB962C8B-B14F-4D97-AF65-F5344CB8AC3E}">
        <p14:creationId xmlns:p14="http://schemas.microsoft.com/office/powerpoint/2010/main" val="18896080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31</a:t>
            </a:fld>
            <a:endParaRPr lang="en-US" dirty="0"/>
          </a:p>
        </p:txBody>
      </p:sp>
    </p:spTree>
    <p:extLst>
      <p:ext uri="{BB962C8B-B14F-4D97-AF65-F5344CB8AC3E}">
        <p14:creationId xmlns:p14="http://schemas.microsoft.com/office/powerpoint/2010/main" val="20886735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32</a:t>
            </a:fld>
            <a:endParaRPr lang="en-US" dirty="0"/>
          </a:p>
        </p:txBody>
      </p:sp>
    </p:spTree>
    <p:extLst>
      <p:ext uri="{BB962C8B-B14F-4D97-AF65-F5344CB8AC3E}">
        <p14:creationId xmlns:p14="http://schemas.microsoft.com/office/powerpoint/2010/main" val="31445110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37</a:t>
            </a:fld>
            <a:endParaRPr lang="en-US" dirty="0"/>
          </a:p>
        </p:txBody>
      </p:sp>
    </p:spTree>
    <p:extLst>
      <p:ext uri="{BB962C8B-B14F-4D97-AF65-F5344CB8AC3E}">
        <p14:creationId xmlns:p14="http://schemas.microsoft.com/office/powerpoint/2010/main" val="53040787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39</a:t>
            </a:fld>
            <a:endParaRPr lang="en-US" dirty="0"/>
          </a:p>
        </p:txBody>
      </p:sp>
    </p:spTree>
    <p:extLst>
      <p:ext uri="{BB962C8B-B14F-4D97-AF65-F5344CB8AC3E}">
        <p14:creationId xmlns:p14="http://schemas.microsoft.com/office/powerpoint/2010/main" val="13011403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40</a:t>
            </a:fld>
            <a:endParaRPr lang="en-US" dirty="0"/>
          </a:p>
        </p:txBody>
      </p:sp>
    </p:spTree>
    <p:extLst>
      <p:ext uri="{BB962C8B-B14F-4D97-AF65-F5344CB8AC3E}">
        <p14:creationId xmlns:p14="http://schemas.microsoft.com/office/powerpoint/2010/main" val="30018868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5</a:t>
            </a:fld>
            <a:endParaRPr lang="en-US" dirty="0"/>
          </a:p>
        </p:txBody>
      </p:sp>
    </p:spTree>
    <p:extLst>
      <p:ext uri="{BB962C8B-B14F-4D97-AF65-F5344CB8AC3E}">
        <p14:creationId xmlns:p14="http://schemas.microsoft.com/office/powerpoint/2010/main" val="24500991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6</a:t>
            </a:fld>
            <a:endParaRPr lang="en-US" dirty="0"/>
          </a:p>
        </p:txBody>
      </p:sp>
    </p:spTree>
    <p:extLst>
      <p:ext uri="{BB962C8B-B14F-4D97-AF65-F5344CB8AC3E}">
        <p14:creationId xmlns:p14="http://schemas.microsoft.com/office/powerpoint/2010/main" val="24500991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7</a:t>
            </a:fld>
            <a:endParaRPr lang="en-US" dirty="0"/>
          </a:p>
        </p:txBody>
      </p:sp>
    </p:spTree>
    <p:extLst>
      <p:ext uri="{BB962C8B-B14F-4D97-AF65-F5344CB8AC3E}">
        <p14:creationId xmlns:p14="http://schemas.microsoft.com/office/powerpoint/2010/main" val="249575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8</a:t>
            </a:fld>
            <a:endParaRPr lang="en-US" dirty="0"/>
          </a:p>
        </p:txBody>
      </p:sp>
    </p:spTree>
    <p:extLst>
      <p:ext uri="{BB962C8B-B14F-4D97-AF65-F5344CB8AC3E}">
        <p14:creationId xmlns:p14="http://schemas.microsoft.com/office/powerpoint/2010/main" val="28283728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9</a:t>
            </a:fld>
            <a:endParaRPr lang="en-US" dirty="0"/>
          </a:p>
        </p:txBody>
      </p:sp>
    </p:spTree>
    <p:extLst>
      <p:ext uri="{BB962C8B-B14F-4D97-AF65-F5344CB8AC3E}">
        <p14:creationId xmlns:p14="http://schemas.microsoft.com/office/powerpoint/2010/main" val="13846501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2AABF77-E2E4-44CA-BA5C-65E132CF08D8}" type="slidenum">
              <a:rPr lang="en-US" smtClean="0"/>
              <a:pPr/>
              <a:t>10</a:t>
            </a:fld>
            <a:endParaRPr lang="en-US" dirty="0"/>
          </a:p>
        </p:txBody>
      </p:sp>
    </p:spTree>
    <p:extLst>
      <p:ext uri="{BB962C8B-B14F-4D97-AF65-F5344CB8AC3E}">
        <p14:creationId xmlns:p14="http://schemas.microsoft.com/office/powerpoint/2010/main" val="13846501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Master" Target="../slideMasters/slideMaster1.xml"/><Relationship Id="rId6" Type="http://schemas.microsoft.com/office/2007/relationships/hdphoto" Target="../media/hdphoto1.wdp"/><Relationship Id="rId5" Type="http://schemas.openxmlformats.org/officeDocument/2006/relationships/image" Target="../media/image3.png"/><Relationship Id="rId4" Type="http://schemas.microsoft.com/office/2007/relationships/hdphoto" Target="../media/hdphoto3.wdp"/></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519113" y="2234114"/>
            <a:ext cx="8373521" cy="1359196"/>
          </a:xfrm>
        </p:spPr>
        <p:txBody>
          <a:bodyPr anchor="ctr" anchorCtr="0">
            <a:noAutofit/>
          </a:bodyPr>
          <a:lstStyle>
            <a:lvl1pPr>
              <a:lnSpc>
                <a:spcPct val="90000"/>
              </a:lnSpc>
              <a:defRPr sz="6600" baseline="0">
                <a:solidFill>
                  <a:schemeClr val="bg1">
                    <a:alpha val="99000"/>
                  </a:schemeClr>
                </a:solidFill>
                <a:latin typeface="Segoe UI Light" pitchFamily="34" charset="0"/>
              </a:defRPr>
            </a:lvl1pPr>
          </a:lstStyle>
          <a:p>
            <a:r>
              <a:rPr lang="en-US" dirty="0" smtClean="0"/>
              <a:t>Title Here</a:t>
            </a:r>
            <a:endParaRPr lang="en-US" dirty="0"/>
          </a:p>
        </p:txBody>
      </p:sp>
      <p:sp>
        <p:nvSpPr>
          <p:cNvPr id="7" name="Text Placeholder 6"/>
          <p:cNvSpPr>
            <a:spLocks noGrp="1"/>
          </p:cNvSpPr>
          <p:nvPr>
            <p:ph type="body" sz="quarter" idx="11" hasCustomPrompt="1"/>
          </p:nvPr>
        </p:nvSpPr>
        <p:spPr>
          <a:xfrm>
            <a:off x="519113" y="4612341"/>
            <a:ext cx="5454333" cy="1144929"/>
          </a:xfrm>
        </p:spPr>
        <p:txBody>
          <a:bodyPr/>
          <a:lstStyle>
            <a:lvl1pPr marL="0" indent="0">
              <a:buFont typeface="Arial" pitchFamily="34" charset="0"/>
              <a:buNone/>
              <a:defRPr sz="2400">
                <a:solidFill>
                  <a:schemeClr val="bg1">
                    <a:alpha val="98000"/>
                  </a:schemeClr>
                </a:solidFill>
                <a:latin typeface="+mj-lt"/>
              </a:defRPr>
            </a:lvl1pPr>
            <a:lvl2pPr marL="460375" indent="0">
              <a:buFont typeface="Arial" pitchFamily="34" charset="0"/>
              <a:buNone/>
              <a:defRPr/>
            </a:lvl2pPr>
            <a:lvl3pPr marL="855663" indent="0">
              <a:buFont typeface="Arial" pitchFamily="34" charset="0"/>
              <a:buNone/>
              <a:defRPr/>
            </a:lvl3pPr>
            <a:lvl4pPr marL="1258888" indent="0">
              <a:buFont typeface="Arial" pitchFamily="34" charset="0"/>
              <a:buNone/>
              <a:defRPr/>
            </a:lvl4pPr>
            <a:lvl5pPr marL="1604963" indent="0">
              <a:buFont typeface="Arial" pitchFamily="34" charset="0"/>
              <a:buNone/>
              <a:defRPr/>
            </a:lvl5pPr>
          </a:lstStyle>
          <a:p>
            <a:pPr lvl="0"/>
            <a:r>
              <a:rPr lang="en-US" dirty="0" smtClean="0"/>
              <a:t>Name</a:t>
            </a:r>
          </a:p>
          <a:p>
            <a:pPr lvl="0"/>
            <a:r>
              <a:rPr lang="en-US" dirty="0" smtClean="0"/>
              <a:t>Title</a:t>
            </a:r>
          </a:p>
          <a:p>
            <a:pPr lvl="0"/>
            <a:r>
              <a:rPr lang="en-US" dirty="0" smtClean="0"/>
              <a:t>Microsoft Corporation</a:t>
            </a:r>
          </a:p>
        </p:txBody>
      </p:sp>
      <p:pic>
        <p:nvPicPr>
          <p:cNvPr id="13" name="Picture 12"/>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3756650608"/>
      </p:ext>
    </p:extLst>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Demo, Video etc. &quot;special&quot; slides">
    <p:bg>
      <p:bgPr>
        <a:solidFill>
          <a:srgbClr val="8CC6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4">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sp>
        <p:nvSpPr>
          <p:cNvPr id="8" name="Freeform 6"/>
          <p:cNvSpPr>
            <a:spLocks noEditPoints="1"/>
          </p:cNvSpPr>
          <p:nvPr userDrawn="1"/>
        </p:nvSpPr>
        <p:spPr bwMode="auto">
          <a:xfrm>
            <a:off x="8291953" y="2008094"/>
            <a:ext cx="2269077" cy="2169610"/>
          </a:xfrm>
          <a:custGeom>
            <a:avLst/>
            <a:gdLst>
              <a:gd name="T0" fmla="*/ 150 w 154"/>
              <a:gd name="T1" fmla="*/ 40 h 148"/>
              <a:gd name="T2" fmla="*/ 91 w 154"/>
              <a:gd name="T3" fmla="*/ 40 h 148"/>
              <a:gd name="T4" fmla="*/ 124 w 154"/>
              <a:gd name="T5" fmla="*/ 3 h 148"/>
              <a:gd name="T6" fmla="*/ 120 w 154"/>
              <a:gd name="T7" fmla="*/ 0 h 148"/>
              <a:gd name="T8" fmla="*/ 77 w 154"/>
              <a:gd name="T9" fmla="*/ 39 h 148"/>
              <a:gd name="T10" fmla="*/ 36 w 154"/>
              <a:gd name="T11" fmla="*/ 0 h 148"/>
              <a:gd name="T12" fmla="*/ 32 w 154"/>
              <a:gd name="T13" fmla="*/ 3 h 148"/>
              <a:gd name="T14" fmla="*/ 66 w 154"/>
              <a:gd name="T15" fmla="*/ 40 h 148"/>
              <a:gd name="T16" fmla="*/ 4 w 154"/>
              <a:gd name="T17" fmla="*/ 40 h 148"/>
              <a:gd name="T18" fmla="*/ 0 w 154"/>
              <a:gd name="T19" fmla="*/ 44 h 148"/>
              <a:gd name="T20" fmla="*/ 0 w 154"/>
              <a:gd name="T21" fmla="*/ 144 h 148"/>
              <a:gd name="T22" fmla="*/ 4 w 154"/>
              <a:gd name="T23" fmla="*/ 148 h 148"/>
              <a:gd name="T24" fmla="*/ 150 w 154"/>
              <a:gd name="T25" fmla="*/ 148 h 148"/>
              <a:gd name="T26" fmla="*/ 154 w 154"/>
              <a:gd name="T27" fmla="*/ 144 h 148"/>
              <a:gd name="T28" fmla="*/ 154 w 154"/>
              <a:gd name="T29" fmla="*/ 44 h 148"/>
              <a:gd name="T30" fmla="*/ 150 w 154"/>
              <a:gd name="T31" fmla="*/ 40 h 148"/>
              <a:gd name="T32" fmla="*/ 145 w 154"/>
              <a:gd name="T33" fmla="*/ 135 h 148"/>
              <a:gd name="T34" fmla="*/ 141 w 154"/>
              <a:gd name="T35" fmla="*/ 139 h 148"/>
              <a:gd name="T36" fmla="*/ 13 w 154"/>
              <a:gd name="T37" fmla="*/ 139 h 148"/>
              <a:gd name="T38" fmla="*/ 9 w 154"/>
              <a:gd name="T39" fmla="*/ 135 h 148"/>
              <a:gd name="T40" fmla="*/ 9 w 154"/>
              <a:gd name="T41" fmla="*/ 52 h 148"/>
              <a:gd name="T42" fmla="*/ 13 w 154"/>
              <a:gd name="T43" fmla="*/ 48 h 148"/>
              <a:gd name="T44" fmla="*/ 141 w 154"/>
              <a:gd name="T45" fmla="*/ 48 h 148"/>
              <a:gd name="T46" fmla="*/ 145 w 154"/>
              <a:gd name="T47" fmla="*/ 52 h 148"/>
              <a:gd name="T48" fmla="*/ 145 w 154"/>
              <a:gd name="T49" fmla="*/ 135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4" h="148">
                <a:moveTo>
                  <a:pt x="150" y="40"/>
                </a:moveTo>
                <a:cubicBezTo>
                  <a:pt x="91" y="40"/>
                  <a:pt x="91" y="40"/>
                  <a:pt x="91" y="40"/>
                </a:cubicBezTo>
                <a:cubicBezTo>
                  <a:pt x="124" y="3"/>
                  <a:pt x="124" y="3"/>
                  <a:pt x="124" y="3"/>
                </a:cubicBezTo>
                <a:cubicBezTo>
                  <a:pt x="120" y="0"/>
                  <a:pt x="120" y="0"/>
                  <a:pt x="120" y="0"/>
                </a:cubicBezTo>
                <a:cubicBezTo>
                  <a:pt x="77" y="39"/>
                  <a:pt x="77" y="39"/>
                  <a:pt x="77" y="39"/>
                </a:cubicBezTo>
                <a:cubicBezTo>
                  <a:pt x="36" y="0"/>
                  <a:pt x="36" y="0"/>
                  <a:pt x="36" y="0"/>
                </a:cubicBezTo>
                <a:cubicBezTo>
                  <a:pt x="32" y="3"/>
                  <a:pt x="32" y="3"/>
                  <a:pt x="32" y="3"/>
                </a:cubicBezTo>
                <a:cubicBezTo>
                  <a:pt x="66" y="40"/>
                  <a:pt x="66" y="40"/>
                  <a:pt x="66" y="40"/>
                </a:cubicBezTo>
                <a:cubicBezTo>
                  <a:pt x="4" y="40"/>
                  <a:pt x="4" y="40"/>
                  <a:pt x="4" y="40"/>
                </a:cubicBezTo>
                <a:cubicBezTo>
                  <a:pt x="2" y="40"/>
                  <a:pt x="0" y="42"/>
                  <a:pt x="0" y="44"/>
                </a:cubicBezTo>
                <a:cubicBezTo>
                  <a:pt x="0" y="144"/>
                  <a:pt x="0" y="144"/>
                  <a:pt x="0" y="144"/>
                </a:cubicBezTo>
                <a:cubicBezTo>
                  <a:pt x="0" y="146"/>
                  <a:pt x="2" y="148"/>
                  <a:pt x="4" y="148"/>
                </a:cubicBezTo>
                <a:cubicBezTo>
                  <a:pt x="150" y="148"/>
                  <a:pt x="150" y="148"/>
                  <a:pt x="150" y="148"/>
                </a:cubicBezTo>
                <a:cubicBezTo>
                  <a:pt x="152" y="148"/>
                  <a:pt x="154" y="146"/>
                  <a:pt x="154" y="144"/>
                </a:cubicBezTo>
                <a:cubicBezTo>
                  <a:pt x="154" y="44"/>
                  <a:pt x="154" y="44"/>
                  <a:pt x="154" y="44"/>
                </a:cubicBezTo>
                <a:cubicBezTo>
                  <a:pt x="154" y="42"/>
                  <a:pt x="152" y="40"/>
                  <a:pt x="150" y="40"/>
                </a:cubicBezTo>
                <a:close/>
                <a:moveTo>
                  <a:pt x="145" y="135"/>
                </a:moveTo>
                <a:cubicBezTo>
                  <a:pt x="145" y="137"/>
                  <a:pt x="143" y="139"/>
                  <a:pt x="141" y="139"/>
                </a:cubicBezTo>
                <a:cubicBezTo>
                  <a:pt x="13" y="139"/>
                  <a:pt x="13" y="139"/>
                  <a:pt x="13" y="139"/>
                </a:cubicBezTo>
                <a:cubicBezTo>
                  <a:pt x="11" y="139"/>
                  <a:pt x="9" y="137"/>
                  <a:pt x="9" y="135"/>
                </a:cubicBezTo>
                <a:cubicBezTo>
                  <a:pt x="9" y="52"/>
                  <a:pt x="9" y="52"/>
                  <a:pt x="9" y="52"/>
                </a:cubicBezTo>
                <a:cubicBezTo>
                  <a:pt x="9" y="50"/>
                  <a:pt x="11" y="48"/>
                  <a:pt x="13" y="48"/>
                </a:cubicBezTo>
                <a:cubicBezTo>
                  <a:pt x="141" y="48"/>
                  <a:pt x="141" y="48"/>
                  <a:pt x="141" y="48"/>
                </a:cubicBezTo>
                <a:cubicBezTo>
                  <a:pt x="143" y="48"/>
                  <a:pt x="145" y="50"/>
                  <a:pt x="145" y="52"/>
                </a:cubicBezTo>
                <a:lnTo>
                  <a:pt x="145" y="13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275711618"/>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Demo, Video etc. &quot;special&quot; slides">
    <p:bg>
      <p:bgPr>
        <a:solidFill>
          <a:schemeClr val="accent2">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2">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8" name="Group 7"/>
          <p:cNvGrpSpPr/>
          <p:nvPr userDrawn="1"/>
        </p:nvGrpSpPr>
        <p:grpSpPr bwMode="black">
          <a:xfrm>
            <a:off x="7904572" y="2242931"/>
            <a:ext cx="3176914" cy="1934622"/>
            <a:chOff x="10387012" y="4179358"/>
            <a:chExt cx="974726" cy="593725"/>
          </a:xfrm>
          <a:solidFill>
            <a:srgbClr val="FFFFFF"/>
          </a:solidFill>
        </p:grpSpPr>
        <p:sp>
          <p:nvSpPr>
            <p:cNvPr id="9" name="Freeform 26"/>
            <p:cNvSpPr>
              <a:spLocks/>
            </p:cNvSpPr>
            <p:nvPr/>
          </p:nvSpPr>
          <p:spPr bwMode="black">
            <a:xfrm>
              <a:off x="10506075" y="4258733"/>
              <a:ext cx="706438" cy="514350"/>
            </a:xfrm>
            <a:custGeom>
              <a:avLst/>
              <a:gdLst>
                <a:gd name="T0" fmla="*/ 183 w 188"/>
                <a:gd name="T1" fmla="*/ 84 h 137"/>
                <a:gd name="T2" fmla="*/ 104 w 188"/>
                <a:gd name="T3" fmla="*/ 27 h 137"/>
                <a:gd name="T4" fmla="*/ 86 w 188"/>
                <a:gd name="T5" fmla="*/ 19 h 137"/>
                <a:gd name="T6" fmla="*/ 59 w 188"/>
                <a:gd name="T7" fmla="*/ 34 h 137"/>
                <a:gd name="T8" fmla="*/ 56 w 188"/>
                <a:gd name="T9" fmla="*/ 36 h 137"/>
                <a:gd name="T10" fmla="*/ 43 w 188"/>
                <a:gd name="T11" fmla="*/ 38 h 137"/>
                <a:gd name="T12" fmla="*/ 43 w 188"/>
                <a:gd name="T13" fmla="*/ 38 h 137"/>
                <a:gd name="T14" fmla="*/ 26 w 188"/>
                <a:gd name="T15" fmla="*/ 27 h 137"/>
                <a:gd name="T16" fmla="*/ 24 w 188"/>
                <a:gd name="T17" fmla="*/ 14 h 137"/>
                <a:gd name="T18" fmla="*/ 31 w 188"/>
                <a:gd name="T19" fmla="*/ 0 h 137"/>
                <a:gd name="T20" fmla="*/ 21 w 188"/>
                <a:gd name="T21" fmla="*/ 0 h 137"/>
                <a:gd name="T22" fmla="*/ 1 w 188"/>
                <a:gd name="T23" fmla="*/ 79 h 137"/>
                <a:gd name="T24" fmla="*/ 4 w 188"/>
                <a:gd name="T25" fmla="*/ 80 h 137"/>
                <a:gd name="T26" fmla="*/ 16 w 188"/>
                <a:gd name="T27" fmla="*/ 70 h 137"/>
                <a:gd name="T28" fmla="*/ 22 w 188"/>
                <a:gd name="T29" fmla="*/ 70 h 137"/>
                <a:gd name="T30" fmla="*/ 32 w 188"/>
                <a:gd name="T31" fmla="*/ 74 h 137"/>
                <a:gd name="T32" fmla="*/ 43 w 188"/>
                <a:gd name="T33" fmla="*/ 72 h 137"/>
                <a:gd name="T34" fmla="*/ 44 w 188"/>
                <a:gd name="T35" fmla="*/ 72 h 137"/>
                <a:gd name="T36" fmla="*/ 53 w 188"/>
                <a:gd name="T37" fmla="*/ 76 h 137"/>
                <a:gd name="T38" fmla="*/ 65 w 188"/>
                <a:gd name="T39" fmla="*/ 74 h 137"/>
                <a:gd name="T40" fmla="*/ 67 w 188"/>
                <a:gd name="T41" fmla="*/ 74 h 137"/>
                <a:gd name="T42" fmla="*/ 80 w 188"/>
                <a:gd name="T43" fmla="*/ 88 h 137"/>
                <a:gd name="T44" fmla="*/ 83 w 188"/>
                <a:gd name="T45" fmla="*/ 88 h 137"/>
                <a:gd name="T46" fmla="*/ 85 w 188"/>
                <a:gd name="T47" fmla="*/ 89 h 137"/>
                <a:gd name="T48" fmla="*/ 99 w 188"/>
                <a:gd name="T49" fmla="*/ 108 h 137"/>
                <a:gd name="T50" fmla="*/ 99 w 188"/>
                <a:gd name="T51" fmla="*/ 110 h 137"/>
                <a:gd name="T52" fmla="*/ 96 w 188"/>
                <a:gd name="T53" fmla="*/ 124 h 137"/>
                <a:gd name="T54" fmla="*/ 114 w 188"/>
                <a:gd name="T55" fmla="*/ 137 h 137"/>
                <a:gd name="T56" fmla="*/ 123 w 188"/>
                <a:gd name="T57" fmla="*/ 132 h 137"/>
                <a:gd name="T58" fmla="*/ 124 w 188"/>
                <a:gd name="T59" fmla="*/ 124 h 137"/>
                <a:gd name="T60" fmla="*/ 108 w 188"/>
                <a:gd name="T61" fmla="*/ 112 h 137"/>
                <a:gd name="T62" fmla="*/ 107 w 188"/>
                <a:gd name="T63" fmla="*/ 109 h 137"/>
                <a:gd name="T64" fmla="*/ 110 w 188"/>
                <a:gd name="T65" fmla="*/ 109 h 137"/>
                <a:gd name="T66" fmla="*/ 136 w 188"/>
                <a:gd name="T67" fmla="*/ 127 h 137"/>
                <a:gd name="T68" fmla="*/ 145 w 188"/>
                <a:gd name="T69" fmla="*/ 123 h 137"/>
                <a:gd name="T70" fmla="*/ 147 w 188"/>
                <a:gd name="T71" fmla="*/ 114 h 137"/>
                <a:gd name="T72" fmla="*/ 117 w 188"/>
                <a:gd name="T73" fmla="*/ 93 h 137"/>
                <a:gd name="T74" fmla="*/ 117 w 188"/>
                <a:gd name="T75" fmla="*/ 90 h 137"/>
                <a:gd name="T76" fmla="*/ 120 w 188"/>
                <a:gd name="T77" fmla="*/ 89 h 137"/>
                <a:gd name="T78" fmla="*/ 156 w 188"/>
                <a:gd name="T79" fmla="*/ 116 h 137"/>
                <a:gd name="T80" fmla="*/ 165 w 188"/>
                <a:gd name="T81" fmla="*/ 111 h 137"/>
                <a:gd name="T82" fmla="*/ 167 w 188"/>
                <a:gd name="T83" fmla="*/ 102 h 137"/>
                <a:gd name="T84" fmla="*/ 137 w 188"/>
                <a:gd name="T85" fmla="*/ 81 h 137"/>
                <a:gd name="T86" fmla="*/ 136 w 188"/>
                <a:gd name="T87" fmla="*/ 78 h 137"/>
                <a:gd name="T88" fmla="*/ 139 w 188"/>
                <a:gd name="T89" fmla="*/ 77 h 137"/>
                <a:gd name="T90" fmla="*/ 176 w 188"/>
                <a:gd name="T91" fmla="*/ 104 h 137"/>
                <a:gd name="T92" fmla="*/ 185 w 188"/>
                <a:gd name="T93" fmla="*/ 99 h 137"/>
                <a:gd name="T94" fmla="*/ 183 w 188"/>
                <a:gd name="T95" fmla="*/ 8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8" h="137">
                  <a:moveTo>
                    <a:pt x="183" y="84"/>
                  </a:moveTo>
                  <a:cubicBezTo>
                    <a:pt x="104" y="27"/>
                    <a:pt x="104" y="27"/>
                    <a:pt x="104" y="27"/>
                  </a:cubicBezTo>
                  <a:cubicBezTo>
                    <a:pt x="86" y="19"/>
                    <a:pt x="86" y="19"/>
                    <a:pt x="86" y="19"/>
                  </a:cubicBezTo>
                  <a:cubicBezTo>
                    <a:pt x="59" y="34"/>
                    <a:pt x="59" y="34"/>
                    <a:pt x="59" y="34"/>
                  </a:cubicBezTo>
                  <a:cubicBezTo>
                    <a:pt x="56" y="36"/>
                    <a:pt x="56" y="36"/>
                    <a:pt x="56" y="36"/>
                  </a:cubicBezTo>
                  <a:cubicBezTo>
                    <a:pt x="52" y="38"/>
                    <a:pt x="47" y="39"/>
                    <a:pt x="43" y="38"/>
                  </a:cubicBezTo>
                  <a:cubicBezTo>
                    <a:pt x="43" y="38"/>
                    <a:pt x="43" y="38"/>
                    <a:pt x="43" y="38"/>
                  </a:cubicBezTo>
                  <a:cubicBezTo>
                    <a:pt x="36" y="38"/>
                    <a:pt x="30" y="34"/>
                    <a:pt x="26" y="27"/>
                  </a:cubicBezTo>
                  <a:cubicBezTo>
                    <a:pt x="24" y="23"/>
                    <a:pt x="23" y="19"/>
                    <a:pt x="24" y="14"/>
                  </a:cubicBezTo>
                  <a:cubicBezTo>
                    <a:pt x="24" y="9"/>
                    <a:pt x="27" y="4"/>
                    <a:pt x="31" y="0"/>
                  </a:cubicBezTo>
                  <a:cubicBezTo>
                    <a:pt x="25" y="0"/>
                    <a:pt x="21" y="0"/>
                    <a:pt x="21" y="0"/>
                  </a:cubicBezTo>
                  <a:cubicBezTo>
                    <a:pt x="21" y="0"/>
                    <a:pt x="0" y="40"/>
                    <a:pt x="1" y="79"/>
                  </a:cubicBezTo>
                  <a:cubicBezTo>
                    <a:pt x="4" y="80"/>
                    <a:pt x="4" y="80"/>
                    <a:pt x="4" y="80"/>
                  </a:cubicBezTo>
                  <a:cubicBezTo>
                    <a:pt x="6" y="75"/>
                    <a:pt x="10" y="72"/>
                    <a:pt x="16" y="70"/>
                  </a:cubicBezTo>
                  <a:cubicBezTo>
                    <a:pt x="18" y="70"/>
                    <a:pt x="20" y="70"/>
                    <a:pt x="22" y="70"/>
                  </a:cubicBezTo>
                  <a:cubicBezTo>
                    <a:pt x="25" y="70"/>
                    <a:pt x="29" y="72"/>
                    <a:pt x="32" y="74"/>
                  </a:cubicBezTo>
                  <a:cubicBezTo>
                    <a:pt x="35" y="72"/>
                    <a:pt x="39" y="71"/>
                    <a:pt x="43" y="72"/>
                  </a:cubicBezTo>
                  <a:cubicBezTo>
                    <a:pt x="43" y="72"/>
                    <a:pt x="44" y="72"/>
                    <a:pt x="44" y="72"/>
                  </a:cubicBezTo>
                  <a:cubicBezTo>
                    <a:pt x="48" y="72"/>
                    <a:pt x="51" y="74"/>
                    <a:pt x="53" y="76"/>
                  </a:cubicBezTo>
                  <a:cubicBezTo>
                    <a:pt x="56" y="74"/>
                    <a:pt x="60" y="73"/>
                    <a:pt x="65" y="74"/>
                  </a:cubicBezTo>
                  <a:cubicBezTo>
                    <a:pt x="65" y="74"/>
                    <a:pt x="66" y="74"/>
                    <a:pt x="67" y="74"/>
                  </a:cubicBezTo>
                  <a:cubicBezTo>
                    <a:pt x="74" y="76"/>
                    <a:pt x="79" y="81"/>
                    <a:pt x="80" y="88"/>
                  </a:cubicBezTo>
                  <a:cubicBezTo>
                    <a:pt x="81" y="88"/>
                    <a:pt x="82" y="88"/>
                    <a:pt x="83" y="88"/>
                  </a:cubicBezTo>
                  <a:cubicBezTo>
                    <a:pt x="84" y="88"/>
                    <a:pt x="84" y="88"/>
                    <a:pt x="85" y="89"/>
                  </a:cubicBezTo>
                  <a:cubicBezTo>
                    <a:pt x="94" y="91"/>
                    <a:pt x="100" y="99"/>
                    <a:pt x="99" y="108"/>
                  </a:cubicBezTo>
                  <a:cubicBezTo>
                    <a:pt x="99" y="109"/>
                    <a:pt x="99" y="110"/>
                    <a:pt x="99" y="110"/>
                  </a:cubicBezTo>
                  <a:cubicBezTo>
                    <a:pt x="96" y="124"/>
                    <a:pt x="96" y="124"/>
                    <a:pt x="96" y="124"/>
                  </a:cubicBezTo>
                  <a:cubicBezTo>
                    <a:pt x="114" y="137"/>
                    <a:pt x="114" y="137"/>
                    <a:pt x="114" y="137"/>
                  </a:cubicBezTo>
                  <a:cubicBezTo>
                    <a:pt x="117" y="137"/>
                    <a:pt x="120" y="135"/>
                    <a:pt x="123" y="132"/>
                  </a:cubicBezTo>
                  <a:cubicBezTo>
                    <a:pt x="124" y="130"/>
                    <a:pt x="125" y="127"/>
                    <a:pt x="124" y="124"/>
                  </a:cubicBezTo>
                  <a:cubicBezTo>
                    <a:pt x="108" y="112"/>
                    <a:pt x="108" y="112"/>
                    <a:pt x="108" y="112"/>
                  </a:cubicBezTo>
                  <a:cubicBezTo>
                    <a:pt x="107" y="111"/>
                    <a:pt x="107" y="110"/>
                    <a:pt x="107" y="109"/>
                  </a:cubicBezTo>
                  <a:cubicBezTo>
                    <a:pt x="108" y="108"/>
                    <a:pt x="109" y="108"/>
                    <a:pt x="110" y="109"/>
                  </a:cubicBezTo>
                  <a:cubicBezTo>
                    <a:pt x="136" y="127"/>
                    <a:pt x="136" y="127"/>
                    <a:pt x="136" y="127"/>
                  </a:cubicBezTo>
                  <a:cubicBezTo>
                    <a:pt x="140" y="127"/>
                    <a:pt x="143" y="126"/>
                    <a:pt x="145" y="123"/>
                  </a:cubicBezTo>
                  <a:cubicBezTo>
                    <a:pt x="147" y="120"/>
                    <a:pt x="147" y="117"/>
                    <a:pt x="147" y="114"/>
                  </a:cubicBezTo>
                  <a:cubicBezTo>
                    <a:pt x="117" y="93"/>
                    <a:pt x="117" y="93"/>
                    <a:pt x="117" y="93"/>
                  </a:cubicBezTo>
                  <a:cubicBezTo>
                    <a:pt x="116" y="92"/>
                    <a:pt x="116" y="91"/>
                    <a:pt x="117" y="90"/>
                  </a:cubicBezTo>
                  <a:cubicBezTo>
                    <a:pt x="117" y="89"/>
                    <a:pt x="119" y="89"/>
                    <a:pt x="120" y="89"/>
                  </a:cubicBezTo>
                  <a:cubicBezTo>
                    <a:pt x="156" y="116"/>
                    <a:pt x="156" y="116"/>
                    <a:pt x="156" y="116"/>
                  </a:cubicBezTo>
                  <a:cubicBezTo>
                    <a:pt x="159" y="116"/>
                    <a:pt x="163" y="114"/>
                    <a:pt x="165" y="111"/>
                  </a:cubicBezTo>
                  <a:cubicBezTo>
                    <a:pt x="167" y="108"/>
                    <a:pt x="167" y="105"/>
                    <a:pt x="167" y="102"/>
                  </a:cubicBezTo>
                  <a:cubicBezTo>
                    <a:pt x="137" y="81"/>
                    <a:pt x="137" y="81"/>
                    <a:pt x="137" y="81"/>
                  </a:cubicBezTo>
                  <a:cubicBezTo>
                    <a:pt x="136" y="80"/>
                    <a:pt x="136" y="79"/>
                    <a:pt x="136" y="78"/>
                  </a:cubicBezTo>
                  <a:cubicBezTo>
                    <a:pt x="137" y="77"/>
                    <a:pt x="138" y="76"/>
                    <a:pt x="139" y="77"/>
                  </a:cubicBezTo>
                  <a:cubicBezTo>
                    <a:pt x="176" y="104"/>
                    <a:pt x="176" y="104"/>
                    <a:pt x="176" y="104"/>
                  </a:cubicBezTo>
                  <a:cubicBezTo>
                    <a:pt x="180" y="104"/>
                    <a:pt x="183" y="102"/>
                    <a:pt x="185" y="99"/>
                  </a:cubicBezTo>
                  <a:cubicBezTo>
                    <a:pt x="188" y="94"/>
                    <a:pt x="187" y="87"/>
                    <a:pt x="183" y="84"/>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2" name="Freeform 27"/>
            <p:cNvSpPr>
              <a:spLocks/>
            </p:cNvSpPr>
            <p:nvPr/>
          </p:nvSpPr>
          <p:spPr bwMode="black">
            <a:xfrm>
              <a:off x="10615612" y="4179358"/>
              <a:ext cx="657225" cy="376238"/>
            </a:xfrm>
            <a:custGeom>
              <a:avLst/>
              <a:gdLst>
                <a:gd name="T0" fmla="*/ 127 w 175"/>
                <a:gd name="T1" fmla="*/ 31 h 100"/>
                <a:gd name="T2" fmla="*/ 119 w 175"/>
                <a:gd name="T3" fmla="*/ 28 h 100"/>
                <a:gd name="T4" fmla="*/ 62 w 175"/>
                <a:gd name="T5" fmla="*/ 2 h 100"/>
                <a:gd name="T6" fmla="*/ 49 w 175"/>
                <a:gd name="T7" fmla="*/ 3 h 100"/>
                <a:gd name="T8" fmla="*/ 26 w 175"/>
                <a:gd name="T9" fmla="*/ 16 h 100"/>
                <a:gd name="T10" fmla="*/ 9 w 175"/>
                <a:gd name="T11" fmla="*/ 25 h 100"/>
                <a:gd name="T12" fmla="*/ 4 w 175"/>
                <a:gd name="T13" fmla="*/ 45 h 100"/>
                <a:gd name="T14" fmla="*/ 15 w 175"/>
                <a:gd name="T15" fmla="*/ 52 h 100"/>
                <a:gd name="T16" fmla="*/ 23 w 175"/>
                <a:gd name="T17" fmla="*/ 50 h 100"/>
                <a:gd name="T18" fmla="*/ 23 w 175"/>
                <a:gd name="T19" fmla="*/ 50 h 100"/>
                <a:gd name="T20" fmla="*/ 57 w 175"/>
                <a:gd name="T21" fmla="*/ 32 h 100"/>
                <a:gd name="T22" fmla="*/ 79 w 175"/>
                <a:gd name="T23" fmla="*/ 42 h 100"/>
                <a:gd name="T24" fmla="*/ 109 w 175"/>
                <a:gd name="T25" fmla="*/ 64 h 100"/>
                <a:gd name="T26" fmla="*/ 158 w 175"/>
                <a:gd name="T27" fmla="*/ 99 h 100"/>
                <a:gd name="T28" fmla="*/ 159 w 175"/>
                <a:gd name="T29" fmla="*/ 100 h 100"/>
                <a:gd name="T30" fmla="*/ 173 w 175"/>
                <a:gd name="T31" fmla="*/ 97 h 100"/>
                <a:gd name="T32" fmla="*/ 154 w 175"/>
                <a:gd name="T33" fmla="*/ 29 h 100"/>
                <a:gd name="T34" fmla="*/ 127 w 175"/>
                <a:gd name="T35" fmla="*/ 31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75" h="100">
                  <a:moveTo>
                    <a:pt x="127" y="31"/>
                  </a:moveTo>
                  <a:cubicBezTo>
                    <a:pt x="125" y="31"/>
                    <a:pt x="122" y="30"/>
                    <a:pt x="119" y="28"/>
                  </a:cubicBezTo>
                  <a:cubicBezTo>
                    <a:pt x="62" y="2"/>
                    <a:pt x="62" y="2"/>
                    <a:pt x="62" y="2"/>
                  </a:cubicBezTo>
                  <a:cubicBezTo>
                    <a:pt x="58" y="0"/>
                    <a:pt x="53" y="1"/>
                    <a:pt x="49" y="3"/>
                  </a:cubicBezTo>
                  <a:cubicBezTo>
                    <a:pt x="26" y="16"/>
                    <a:pt x="26" y="16"/>
                    <a:pt x="26" y="16"/>
                  </a:cubicBezTo>
                  <a:cubicBezTo>
                    <a:pt x="9" y="25"/>
                    <a:pt x="9" y="25"/>
                    <a:pt x="9" y="25"/>
                  </a:cubicBezTo>
                  <a:cubicBezTo>
                    <a:pt x="2" y="29"/>
                    <a:pt x="0" y="38"/>
                    <a:pt x="4" y="45"/>
                  </a:cubicBezTo>
                  <a:cubicBezTo>
                    <a:pt x="6" y="49"/>
                    <a:pt x="10" y="52"/>
                    <a:pt x="15" y="52"/>
                  </a:cubicBezTo>
                  <a:cubicBezTo>
                    <a:pt x="18" y="52"/>
                    <a:pt x="21" y="52"/>
                    <a:pt x="23" y="50"/>
                  </a:cubicBezTo>
                  <a:cubicBezTo>
                    <a:pt x="23" y="50"/>
                    <a:pt x="23" y="50"/>
                    <a:pt x="23" y="50"/>
                  </a:cubicBezTo>
                  <a:cubicBezTo>
                    <a:pt x="57" y="32"/>
                    <a:pt x="57" y="32"/>
                    <a:pt x="57" y="32"/>
                  </a:cubicBezTo>
                  <a:cubicBezTo>
                    <a:pt x="79" y="42"/>
                    <a:pt x="79" y="42"/>
                    <a:pt x="79" y="42"/>
                  </a:cubicBezTo>
                  <a:cubicBezTo>
                    <a:pt x="109" y="64"/>
                    <a:pt x="109" y="64"/>
                    <a:pt x="109" y="64"/>
                  </a:cubicBezTo>
                  <a:cubicBezTo>
                    <a:pt x="158" y="99"/>
                    <a:pt x="158" y="99"/>
                    <a:pt x="158" y="99"/>
                  </a:cubicBezTo>
                  <a:cubicBezTo>
                    <a:pt x="158" y="99"/>
                    <a:pt x="159" y="100"/>
                    <a:pt x="159" y="100"/>
                  </a:cubicBezTo>
                  <a:cubicBezTo>
                    <a:pt x="173" y="97"/>
                    <a:pt x="173" y="97"/>
                    <a:pt x="173" y="97"/>
                  </a:cubicBezTo>
                  <a:cubicBezTo>
                    <a:pt x="175" y="51"/>
                    <a:pt x="154" y="29"/>
                    <a:pt x="154" y="29"/>
                  </a:cubicBezTo>
                  <a:cubicBezTo>
                    <a:pt x="154" y="29"/>
                    <a:pt x="133" y="33"/>
                    <a:pt x="127" y="31"/>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4" name="Freeform 28"/>
            <p:cNvSpPr>
              <a:spLocks/>
            </p:cNvSpPr>
            <p:nvPr/>
          </p:nvSpPr>
          <p:spPr bwMode="black">
            <a:xfrm>
              <a:off x="10536237" y="4544483"/>
              <a:ext cx="319088" cy="220663"/>
            </a:xfrm>
            <a:custGeom>
              <a:avLst/>
              <a:gdLst>
                <a:gd name="T0" fmla="*/ 76 w 85"/>
                <a:gd name="T1" fmla="*/ 20 h 59"/>
                <a:gd name="T2" fmla="*/ 64 w 85"/>
                <a:gd name="T3" fmla="*/ 25 h 59"/>
                <a:gd name="T4" fmla="*/ 65 w 85"/>
                <a:gd name="T5" fmla="*/ 18 h 59"/>
                <a:gd name="T6" fmla="*/ 57 w 85"/>
                <a:gd name="T7" fmla="*/ 5 h 59"/>
                <a:gd name="T8" fmla="*/ 44 w 85"/>
                <a:gd name="T9" fmla="*/ 13 h 59"/>
                <a:gd name="T10" fmla="*/ 44 w 85"/>
                <a:gd name="T11" fmla="*/ 14 h 59"/>
                <a:gd name="T12" fmla="*/ 35 w 85"/>
                <a:gd name="T13" fmla="*/ 3 h 59"/>
                <a:gd name="T14" fmla="*/ 23 w 85"/>
                <a:gd name="T15" fmla="*/ 10 h 59"/>
                <a:gd name="T16" fmla="*/ 23 w 85"/>
                <a:gd name="T17" fmla="*/ 10 h 59"/>
                <a:gd name="T18" fmla="*/ 10 w 85"/>
                <a:gd name="T19" fmla="*/ 1 h 59"/>
                <a:gd name="T20" fmla="*/ 1 w 85"/>
                <a:gd name="T21" fmla="*/ 14 h 59"/>
                <a:gd name="T22" fmla="*/ 4 w 85"/>
                <a:gd name="T23" fmla="*/ 28 h 59"/>
                <a:gd name="T24" fmla="*/ 14 w 85"/>
                <a:gd name="T25" fmla="*/ 36 h 59"/>
                <a:gd name="T26" fmla="*/ 17 w 85"/>
                <a:gd name="T27" fmla="*/ 36 h 59"/>
                <a:gd name="T28" fmla="*/ 19 w 85"/>
                <a:gd name="T29" fmla="*/ 35 h 59"/>
                <a:gd name="T30" fmla="*/ 27 w 85"/>
                <a:gd name="T31" fmla="*/ 43 h 59"/>
                <a:gd name="T32" fmla="*/ 28 w 85"/>
                <a:gd name="T33" fmla="*/ 43 h 59"/>
                <a:gd name="T34" fmla="*/ 39 w 85"/>
                <a:gd name="T35" fmla="*/ 38 h 59"/>
                <a:gd name="T36" fmla="*/ 38 w 85"/>
                <a:gd name="T37" fmla="*/ 39 h 59"/>
                <a:gd name="T38" fmla="*/ 47 w 85"/>
                <a:gd name="T39" fmla="*/ 52 h 59"/>
                <a:gd name="T40" fmla="*/ 48 w 85"/>
                <a:gd name="T41" fmla="*/ 52 h 59"/>
                <a:gd name="T42" fmla="*/ 58 w 85"/>
                <a:gd name="T43" fmla="*/ 47 h 59"/>
                <a:gd name="T44" fmla="*/ 67 w 85"/>
                <a:gd name="T45" fmla="*/ 59 h 59"/>
                <a:gd name="T46" fmla="*/ 68 w 85"/>
                <a:gd name="T47" fmla="*/ 59 h 59"/>
                <a:gd name="T48" fmla="*/ 80 w 85"/>
                <a:gd name="T49" fmla="*/ 50 h 59"/>
                <a:gd name="T50" fmla="*/ 84 w 85"/>
                <a:gd name="T51" fmla="*/ 33 h 59"/>
                <a:gd name="T52" fmla="*/ 76 w 85"/>
                <a:gd name="T5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5" h="59">
                  <a:moveTo>
                    <a:pt x="76" y="20"/>
                  </a:moveTo>
                  <a:cubicBezTo>
                    <a:pt x="71" y="19"/>
                    <a:pt x="66" y="21"/>
                    <a:pt x="64" y="25"/>
                  </a:cubicBezTo>
                  <a:cubicBezTo>
                    <a:pt x="65" y="18"/>
                    <a:pt x="65" y="18"/>
                    <a:pt x="65" y="18"/>
                  </a:cubicBezTo>
                  <a:cubicBezTo>
                    <a:pt x="67" y="12"/>
                    <a:pt x="63" y="6"/>
                    <a:pt x="57" y="5"/>
                  </a:cubicBezTo>
                  <a:cubicBezTo>
                    <a:pt x="51" y="4"/>
                    <a:pt x="45" y="7"/>
                    <a:pt x="44" y="13"/>
                  </a:cubicBezTo>
                  <a:cubicBezTo>
                    <a:pt x="44" y="14"/>
                    <a:pt x="44" y="14"/>
                    <a:pt x="44" y="14"/>
                  </a:cubicBezTo>
                  <a:cubicBezTo>
                    <a:pt x="44" y="9"/>
                    <a:pt x="40" y="4"/>
                    <a:pt x="35" y="3"/>
                  </a:cubicBezTo>
                  <a:cubicBezTo>
                    <a:pt x="30" y="2"/>
                    <a:pt x="24" y="5"/>
                    <a:pt x="23" y="10"/>
                  </a:cubicBezTo>
                  <a:cubicBezTo>
                    <a:pt x="23" y="10"/>
                    <a:pt x="23" y="10"/>
                    <a:pt x="23" y="10"/>
                  </a:cubicBezTo>
                  <a:cubicBezTo>
                    <a:pt x="21" y="4"/>
                    <a:pt x="15" y="0"/>
                    <a:pt x="10" y="1"/>
                  </a:cubicBezTo>
                  <a:cubicBezTo>
                    <a:pt x="4" y="3"/>
                    <a:pt x="0" y="8"/>
                    <a:pt x="1" y="14"/>
                  </a:cubicBezTo>
                  <a:cubicBezTo>
                    <a:pt x="4" y="28"/>
                    <a:pt x="4" y="28"/>
                    <a:pt x="4" y="28"/>
                  </a:cubicBezTo>
                  <a:cubicBezTo>
                    <a:pt x="5" y="32"/>
                    <a:pt x="9" y="36"/>
                    <a:pt x="14" y="36"/>
                  </a:cubicBezTo>
                  <a:cubicBezTo>
                    <a:pt x="15" y="36"/>
                    <a:pt x="16" y="36"/>
                    <a:pt x="17" y="36"/>
                  </a:cubicBezTo>
                  <a:cubicBezTo>
                    <a:pt x="18" y="36"/>
                    <a:pt x="18" y="36"/>
                    <a:pt x="19" y="35"/>
                  </a:cubicBezTo>
                  <a:cubicBezTo>
                    <a:pt x="20" y="39"/>
                    <a:pt x="23" y="42"/>
                    <a:pt x="27" y="43"/>
                  </a:cubicBezTo>
                  <a:cubicBezTo>
                    <a:pt x="28" y="43"/>
                    <a:pt x="28" y="43"/>
                    <a:pt x="28" y="43"/>
                  </a:cubicBezTo>
                  <a:cubicBezTo>
                    <a:pt x="32" y="43"/>
                    <a:pt x="36" y="41"/>
                    <a:pt x="39" y="38"/>
                  </a:cubicBezTo>
                  <a:cubicBezTo>
                    <a:pt x="38" y="39"/>
                    <a:pt x="38" y="39"/>
                    <a:pt x="38" y="39"/>
                  </a:cubicBezTo>
                  <a:cubicBezTo>
                    <a:pt x="37" y="44"/>
                    <a:pt x="41" y="50"/>
                    <a:pt x="47" y="52"/>
                  </a:cubicBezTo>
                  <a:cubicBezTo>
                    <a:pt x="47" y="52"/>
                    <a:pt x="47" y="52"/>
                    <a:pt x="48" y="52"/>
                  </a:cubicBezTo>
                  <a:cubicBezTo>
                    <a:pt x="52" y="52"/>
                    <a:pt x="56" y="50"/>
                    <a:pt x="58" y="47"/>
                  </a:cubicBezTo>
                  <a:cubicBezTo>
                    <a:pt x="58" y="52"/>
                    <a:pt x="61" y="57"/>
                    <a:pt x="67" y="59"/>
                  </a:cubicBezTo>
                  <a:cubicBezTo>
                    <a:pt x="67" y="59"/>
                    <a:pt x="67" y="59"/>
                    <a:pt x="68" y="59"/>
                  </a:cubicBezTo>
                  <a:cubicBezTo>
                    <a:pt x="73" y="59"/>
                    <a:pt x="78" y="56"/>
                    <a:pt x="80" y="50"/>
                  </a:cubicBezTo>
                  <a:cubicBezTo>
                    <a:pt x="84" y="33"/>
                    <a:pt x="84" y="33"/>
                    <a:pt x="84" y="33"/>
                  </a:cubicBezTo>
                  <a:cubicBezTo>
                    <a:pt x="85" y="27"/>
                    <a:pt x="81" y="21"/>
                    <a:pt x="76"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5" name="Freeform 29"/>
            <p:cNvSpPr>
              <a:spLocks/>
            </p:cNvSpPr>
            <p:nvPr/>
          </p:nvSpPr>
          <p:spPr bwMode="black">
            <a:xfrm>
              <a:off x="11207750" y="4239683"/>
              <a:ext cx="153988" cy="319088"/>
            </a:xfrm>
            <a:custGeom>
              <a:avLst/>
              <a:gdLst>
                <a:gd name="T0" fmla="*/ 41 w 41"/>
                <a:gd name="T1" fmla="*/ 77 h 85"/>
                <a:gd name="T2" fmla="*/ 33 w 41"/>
                <a:gd name="T3" fmla="*/ 7 h 85"/>
                <a:gd name="T4" fmla="*/ 24 w 41"/>
                <a:gd name="T5" fmla="*/ 1 h 85"/>
                <a:gd name="T6" fmla="*/ 0 w 41"/>
                <a:gd name="T7" fmla="*/ 7 h 85"/>
                <a:gd name="T8" fmla="*/ 22 w 41"/>
                <a:gd name="T9" fmla="*/ 85 h 85"/>
                <a:gd name="T10" fmla="*/ 33 w 41"/>
                <a:gd name="T11" fmla="*/ 85 h 85"/>
                <a:gd name="T12" fmla="*/ 41 w 41"/>
                <a:gd name="T13" fmla="*/ 77 h 85"/>
              </a:gdLst>
              <a:ahLst/>
              <a:cxnLst>
                <a:cxn ang="0">
                  <a:pos x="T0" y="T1"/>
                </a:cxn>
                <a:cxn ang="0">
                  <a:pos x="T2" y="T3"/>
                </a:cxn>
                <a:cxn ang="0">
                  <a:pos x="T4" y="T5"/>
                </a:cxn>
                <a:cxn ang="0">
                  <a:pos x="T6" y="T7"/>
                </a:cxn>
                <a:cxn ang="0">
                  <a:pos x="T8" y="T9"/>
                </a:cxn>
                <a:cxn ang="0">
                  <a:pos x="T10" y="T11"/>
                </a:cxn>
                <a:cxn ang="0">
                  <a:pos x="T12" y="T13"/>
                </a:cxn>
              </a:cxnLst>
              <a:rect l="0" t="0" r="r" b="b"/>
              <a:pathLst>
                <a:path w="41" h="85">
                  <a:moveTo>
                    <a:pt x="41" y="77"/>
                  </a:moveTo>
                  <a:cubicBezTo>
                    <a:pt x="33" y="7"/>
                    <a:pt x="33" y="7"/>
                    <a:pt x="33" y="7"/>
                  </a:cubicBezTo>
                  <a:cubicBezTo>
                    <a:pt x="32" y="2"/>
                    <a:pt x="28" y="0"/>
                    <a:pt x="24" y="1"/>
                  </a:cubicBezTo>
                  <a:cubicBezTo>
                    <a:pt x="0" y="7"/>
                    <a:pt x="0" y="7"/>
                    <a:pt x="0" y="7"/>
                  </a:cubicBezTo>
                  <a:cubicBezTo>
                    <a:pt x="0" y="7"/>
                    <a:pt x="25" y="32"/>
                    <a:pt x="22" y="85"/>
                  </a:cubicBezTo>
                  <a:cubicBezTo>
                    <a:pt x="33" y="85"/>
                    <a:pt x="33" y="85"/>
                    <a:pt x="33" y="85"/>
                  </a:cubicBezTo>
                  <a:cubicBezTo>
                    <a:pt x="38" y="85"/>
                    <a:pt x="41" y="81"/>
                    <a:pt x="41"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sp>
          <p:nvSpPr>
            <p:cNvPr id="16" name="Freeform 30"/>
            <p:cNvSpPr>
              <a:spLocks/>
            </p:cNvSpPr>
            <p:nvPr/>
          </p:nvSpPr>
          <p:spPr bwMode="black">
            <a:xfrm>
              <a:off x="10387012" y="4206346"/>
              <a:ext cx="176213" cy="352425"/>
            </a:xfrm>
            <a:custGeom>
              <a:avLst/>
              <a:gdLst>
                <a:gd name="T0" fmla="*/ 47 w 47"/>
                <a:gd name="T1" fmla="*/ 9 h 94"/>
                <a:gd name="T2" fmla="*/ 35 w 47"/>
                <a:gd name="T3" fmla="*/ 2 h 94"/>
                <a:gd name="T4" fmla="*/ 25 w 47"/>
                <a:gd name="T5" fmla="*/ 6 h 94"/>
                <a:gd name="T6" fmla="*/ 2 w 47"/>
                <a:gd name="T7" fmla="*/ 81 h 94"/>
                <a:gd name="T8" fmla="*/ 7 w 47"/>
                <a:gd name="T9" fmla="*/ 90 h 94"/>
                <a:gd name="T10" fmla="*/ 26 w 47"/>
                <a:gd name="T11" fmla="*/ 94 h 94"/>
                <a:gd name="T12" fmla="*/ 47 w 47"/>
                <a:gd name="T13" fmla="*/ 9 h 94"/>
              </a:gdLst>
              <a:ahLst/>
              <a:cxnLst>
                <a:cxn ang="0">
                  <a:pos x="T0" y="T1"/>
                </a:cxn>
                <a:cxn ang="0">
                  <a:pos x="T2" y="T3"/>
                </a:cxn>
                <a:cxn ang="0">
                  <a:pos x="T4" y="T5"/>
                </a:cxn>
                <a:cxn ang="0">
                  <a:pos x="T6" y="T7"/>
                </a:cxn>
                <a:cxn ang="0">
                  <a:pos x="T8" y="T9"/>
                </a:cxn>
                <a:cxn ang="0">
                  <a:pos x="T10" y="T11"/>
                </a:cxn>
                <a:cxn ang="0">
                  <a:pos x="T12" y="T13"/>
                </a:cxn>
              </a:cxnLst>
              <a:rect l="0" t="0" r="r" b="b"/>
              <a:pathLst>
                <a:path w="47" h="94">
                  <a:moveTo>
                    <a:pt x="47" y="9"/>
                  </a:moveTo>
                  <a:cubicBezTo>
                    <a:pt x="35" y="2"/>
                    <a:pt x="35" y="2"/>
                    <a:pt x="35" y="2"/>
                  </a:cubicBezTo>
                  <a:cubicBezTo>
                    <a:pt x="31" y="0"/>
                    <a:pt x="27" y="2"/>
                    <a:pt x="25" y="6"/>
                  </a:cubicBezTo>
                  <a:cubicBezTo>
                    <a:pt x="2" y="81"/>
                    <a:pt x="2" y="81"/>
                    <a:pt x="2" y="81"/>
                  </a:cubicBezTo>
                  <a:cubicBezTo>
                    <a:pt x="0" y="86"/>
                    <a:pt x="3" y="90"/>
                    <a:pt x="7" y="90"/>
                  </a:cubicBezTo>
                  <a:cubicBezTo>
                    <a:pt x="26" y="94"/>
                    <a:pt x="26" y="94"/>
                    <a:pt x="26" y="94"/>
                  </a:cubicBezTo>
                  <a:cubicBezTo>
                    <a:pt x="24" y="52"/>
                    <a:pt x="47" y="9"/>
                    <a:pt x="47" y="9"/>
                  </a:cubicBezTo>
                  <a:close/>
                </a:path>
              </a:pathLst>
            </a:custGeom>
            <a:grpFill/>
            <a:ln>
              <a:noFill/>
            </a:ln>
          </p:spPr>
          <p:txBody>
            <a:bodyPr vert="horz" wrap="square" lIns="91440" tIns="45720" rIns="91440" bIns="45720"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4119542760"/>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Demo, Video etc. &quot;special&quot; slides">
    <p:bg>
      <p:bgPr>
        <a:solidFill>
          <a:srgbClr val="FFBE00">
            <a:alpha val="99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rgbClr val="FFE497"/>
                </a:solidFill>
                <a:effectLst/>
                <a:uLnTx/>
                <a:uFillTx/>
                <a:latin typeface="Segoe UI Light" pitchFamily="34" charset="0"/>
                <a:ea typeface="+mn-ea"/>
                <a:cs typeface="+mn-cs"/>
              </a:defRPr>
            </a:lvl1pPr>
          </a:lstStyle>
          <a:p>
            <a:pPr lvl="0"/>
            <a:r>
              <a:rPr lang="en-US" dirty="0" smtClean="0"/>
              <a:t>click to…</a:t>
            </a:r>
          </a:p>
        </p:txBody>
      </p:sp>
      <p:sp>
        <p:nvSpPr>
          <p:cNvPr id="25" name="Freeform 64"/>
          <p:cNvSpPr>
            <a:spLocks noEditPoints="1"/>
          </p:cNvSpPr>
          <p:nvPr userDrawn="1"/>
        </p:nvSpPr>
        <p:spPr bwMode="black">
          <a:xfrm>
            <a:off x="7923609" y="1932604"/>
            <a:ext cx="3013332" cy="231424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276455755"/>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Demo, Video etc. &quot;special&quot; slides">
    <p:bg>
      <p:bgPr>
        <a:solidFill>
          <a:schemeClr val="accent3">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3">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8882758" y="1905000"/>
            <a:ext cx="1277596" cy="3245368"/>
            <a:chOff x="7558088" y="1685925"/>
            <a:chExt cx="1322387" cy="3359150"/>
          </a:xfrm>
          <a:solidFill>
            <a:schemeClr val="bg1"/>
          </a:solidFill>
        </p:grpSpPr>
        <p:sp>
          <p:nvSpPr>
            <p:cNvPr id="12" name="Oval 6"/>
            <p:cNvSpPr>
              <a:spLocks noChangeArrowheads="1"/>
            </p:cNvSpPr>
            <p:nvPr userDrawn="1"/>
          </p:nvSpPr>
          <p:spPr bwMode="auto">
            <a:xfrm>
              <a:off x="7943850" y="1685925"/>
              <a:ext cx="547687" cy="5588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userDrawn="1"/>
          </p:nvSpPr>
          <p:spPr bwMode="auto">
            <a:xfrm>
              <a:off x="7558088" y="2308225"/>
              <a:ext cx="1322387" cy="2736850"/>
            </a:xfrm>
            <a:custGeom>
              <a:avLst/>
              <a:gdLst>
                <a:gd name="T0" fmla="*/ 327 w 353"/>
                <a:gd name="T1" fmla="*/ 30 h 730"/>
                <a:gd name="T2" fmla="*/ 327 w 353"/>
                <a:gd name="T3" fmla="*/ 30 h 730"/>
                <a:gd name="T4" fmla="*/ 323 w 353"/>
                <a:gd name="T5" fmla="*/ 26 h 730"/>
                <a:gd name="T6" fmla="*/ 321 w 353"/>
                <a:gd name="T7" fmla="*/ 24 h 730"/>
                <a:gd name="T8" fmla="*/ 320 w 353"/>
                <a:gd name="T9" fmla="*/ 23 h 730"/>
                <a:gd name="T10" fmla="*/ 287 w 353"/>
                <a:gd name="T11" fmla="*/ 5 h 730"/>
                <a:gd name="T12" fmla="*/ 287 w 353"/>
                <a:gd name="T13" fmla="*/ 5 h 730"/>
                <a:gd name="T14" fmla="*/ 283 w 353"/>
                <a:gd name="T15" fmla="*/ 4 h 730"/>
                <a:gd name="T16" fmla="*/ 282 w 353"/>
                <a:gd name="T17" fmla="*/ 4 h 730"/>
                <a:gd name="T18" fmla="*/ 280 w 353"/>
                <a:gd name="T19" fmla="*/ 3 h 730"/>
                <a:gd name="T20" fmla="*/ 277 w 353"/>
                <a:gd name="T21" fmla="*/ 2 h 730"/>
                <a:gd name="T22" fmla="*/ 276 w 353"/>
                <a:gd name="T23" fmla="*/ 2 h 730"/>
                <a:gd name="T24" fmla="*/ 272 w 353"/>
                <a:gd name="T25" fmla="*/ 2 h 730"/>
                <a:gd name="T26" fmla="*/ 272 w 353"/>
                <a:gd name="T27" fmla="*/ 1 h 730"/>
                <a:gd name="T28" fmla="*/ 267 w 353"/>
                <a:gd name="T29" fmla="*/ 1 h 730"/>
                <a:gd name="T30" fmla="*/ 267 w 353"/>
                <a:gd name="T31" fmla="*/ 1 h 730"/>
                <a:gd name="T32" fmla="*/ 263 w 353"/>
                <a:gd name="T33" fmla="*/ 1 h 730"/>
                <a:gd name="T34" fmla="*/ 262 w 353"/>
                <a:gd name="T35" fmla="*/ 1 h 730"/>
                <a:gd name="T36" fmla="*/ 258 w 353"/>
                <a:gd name="T37" fmla="*/ 0 h 730"/>
                <a:gd name="T38" fmla="*/ 258 w 353"/>
                <a:gd name="T39" fmla="*/ 0 h 730"/>
                <a:gd name="T40" fmla="*/ 96 w 353"/>
                <a:gd name="T41" fmla="*/ 0 h 730"/>
                <a:gd name="T42" fmla="*/ 95 w 353"/>
                <a:gd name="T43" fmla="*/ 0 h 730"/>
                <a:gd name="T44" fmla="*/ 95 w 353"/>
                <a:gd name="T45" fmla="*/ 0 h 730"/>
                <a:gd name="T46" fmla="*/ 0 w 353"/>
                <a:gd name="T47" fmla="*/ 95 h 730"/>
                <a:gd name="T48" fmla="*/ 0 w 353"/>
                <a:gd name="T49" fmla="*/ 323 h 730"/>
                <a:gd name="T50" fmla="*/ 32 w 353"/>
                <a:gd name="T51" fmla="*/ 356 h 730"/>
                <a:gd name="T52" fmla="*/ 64 w 353"/>
                <a:gd name="T53" fmla="*/ 323 h 730"/>
                <a:gd name="T54" fmla="*/ 64 w 353"/>
                <a:gd name="T55" fmla="*/ 117 h 730"/>
                <a:gd name="T56" fmla="*/ 81 w 353"/>
                <a:gd name="T57" fmla="*/ 117 h 730"/>
                <a:gd name="T58" fmla="*/ 81 w 353"/>
                <a:gd name="T59" fmla="*/ 687 h 730"/>
                <a:gd name="T60" fmla="*/ 125 w 353"/>
                <a:gd name="T61" fmla="*/ 730 h 730"/>
                <a:gd name="T62" fmla="*/ 168 w 353"/>
                <a:gd name="T63" fmla="*/ 687 h 730"/>
                <a:gd name="T64" fmla="*/ 168 w 353"/>
                <a:gd name="T65" fmla="*/ 358 h 730"/>
                <a:gd name="T66" fmla="*/ 185 w 353"/>
                <a:gd name="T67" fmla="*/ 358 h 730"/>
                <a:gd name="T68" fmla="*/ 185 w 353"/>
                <a:gd name="T69" fmla="*/ 687 h 730"/>
                <a:gd name="T70" fmla="*/ 228 w 353"/>
                <a:gd name="T71" fmla="*/ 730 h 730"/>
                <a:gd name="T72" fmla="*/ 272 w 353"/>
                <a:gd name="T73" fmla="*/ 687 h 730"/>
                <a:gd name="T74" fmla="*/ 272 w 353"/>
                <a:gd name="T75" fmla="*/ 683 h 730"/>
                <a:gd name="T76" fmla="*/ 272 w 353"/>
                <a:gd name="T77" fmla="*/ 687 h 730"/>
                <a:gd name="T78" fmla="*/ 272 w 353"/>
                <a:gd name="T79" fmla="*/ 117 h 730"/>
                <a:gd name="T80" fmla="*/ 289 w 353"/>
                <a:gd name="T81" fmla="*/ 117 h 730"/>
                <a:gd name="T82" fmla="*/ 289 w 353"/>
                <a:gd name="T83" fmla="*/ 315 h 730"/>
                <a:gd name="T84" fmla="*/ 289 w 353"/>
                <a:gd name="T85" fmla="*/ 314 h 730"/>
                <a:gd name="T86" fmla="*/ 289 w 353"/>
                <a:gd name="T87" fmla="*/ 323 h 730"/>
                <a:gd name="T88" fmla="*/ 294 w 353"/>
                <a:gd name="T89" fmla="*/ 342 h 730"/>
                <a:gd name="T90" fmla="*/ 321 w 353"/>
                <a:gd name="T91" fmla="*/ 356 h 730"/>
                <a:gd name="T92" fmla="*/ 353 w 353"/>
                <a:gd name="T93" fmla="*/ 325 h 730"/>
                <a:gd name="T94" fmla="*/ 353 w 353"/>
                <a:gd name="T95" fmla="*/ 323 h 730"/>
                <a:gd name="T96" fmla="*/ 353 w 353"/>
                <a:gd name="T97" fmla="*/ 323 h 730"/>
                <a:gd name="T98" fmla="*/ 353 w 353"/>
                <a:gd name="T99" fmla="*/ 298 h 730"/>
                <a:gd name="T100" fmla="*/ 353 w 353"/>
                <a:gd name="T101" fmla="*/ 95 h 730"/>
                <a:gd name="T102" fmla="*/ 327 w 353"/>
                <a:gd name="T103" fmla="*/ 30 h 7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3" h="730">
                  <a:moveTo>
                    <a:pt x="327" y="30"/>
                  </a:moveTo>
                  <a:cubicBezTo>
                    <a:pt x="327" y="30"/>
                    <a:pt x="327" y="30"/>
                    <a:pt x="327" y="30"/>
                  </a:cubicBezTo>
                  <a:cubicBezTo>
                    <a:pt x="326" y="29"/>
                    <a:pt x="324" y="27"/>
                    <a:pt x="323" y="26"/>
                  </a:cubicBezTo>
                  <a:cubicBezTo>
                    <a:pt x="322" y="25"/>
                    <a:pt x="321" y="25"/>
                    <a:pt x="321" y="24"/>
                  </a:cubicBezTo>
                  <a:cubicBezTo>
                    <a:pt x="320" y="24"/>
                    <a:pt x="320" y="24"/>
                    <a:pt x="320" y="23"/>
                  </a:cubicBezTo>
                  <a:cubicBezTo>
                    <a:pt x="310" y="15"/>
                    <a:pt x="299" y="9"/>
                    <a:pt x="287" y="5"/>
                  </a:cubicBezTo>
                  <a:cubicBezTo>
                    <a:pt x="287" y="5"/>
                    <a:pt x="287" y="5"/>
                    <a:pt x="287" y="5"/>
                  </a:cubicBezTo>
                  <a:cubicBezTo>
                    <a:pt x="286" y="5"/>
                    <a:pt x="285" y="4"/>
                    <a:pt x="283" y="4"/>
                  </a:cubicBezTo>
                  <a:cubicBezTo>
                    <a:pt x="283" y="4"/>
                    <a:pt x="283" y="4"/>
                    <a:pt x="282" y="4"/>
                  </a:cubicBezTo>
                  <a:cubicBezTo>
                    <a:pt x="281" y="3"/>
                    <a:pt x="280" y="3"/>
                    <a:pt x="280" y="3"/>
                  </a:cubicBezTo>
                  <a:cubicBezTo>
                    <a:pt x="279" y="3"/>
                    <a:pt x="278" y="3"/>
                    <a:pt x="277" y="2"/>
                  </a:cubicBezTo>
                  <a:cubicBezTo>
                    <a:pt x="277" y="2"/>
                    <a:pt x="276" y="2"/>
                    <a:pt x="276" y="2"/>
                  </a:cubicBezTo>
                  <a:cubicBezTo>
                    <a:pt x="274" y="2"/>
                    <a:pt x="273" y="2"/>
                    <a:pt x="272" y="2"/>
                  </a:cubicBezTo>
                  <a:cubicBezTo>
                    <a:pt x="272" y="2"/>
                    <a:pt x="272" y="2"/>
                    <a:pt x="272" y="1"/>
                  </a:cubicBezTo>
                  <a:cubicBezTo>
                    <a:pt x="270" y="1"/>
                    <a:pt x="269" y="1"/>
                    <a:pt x="267" y="1"/>
                  </a:cubicBezTo>
                  <a:cubicBezTo>
                    <a:pt x="267" y="1"/>
                    <a:pt x="267" y="1"/>
                    <a:pt x="267" y="1"/>
                  </a:cubicBezTo>
                  <a:cubicBezTo>
                    <a:pt x="266" y="1"/>
                    <a:pt x="264" y="1"/>
                    <a:pt x="263" y="1"/>
                  </a:cubicBezTo>
                  <a:cubicBezTo>
                    <a:pt x="262" y="1"/>
                    <a:pt x="262" y="1"/>
                    <a:pt x="262" y="1"/>
                  </a:cubicBezTo>
                  <a:cubicBezTo>
                    <a:pt x="261" y="1"/>
                    <a:pt x="259" y="0"/>
                    <a:pt x="258" y="0"/>
                  </a:cubicBezTo>
                  <a:cubicBezTo>
                    <a:pt x="258" y="0"/>
                    <a:pt x="258" y="0"/>
                    <a:pt x="258" y="0"/>
                  </a:cubicBezTo>
                  <a:cubicBezTo>
                    <a:pt x="96" y="0"/>
                    <a:pt x="96" y="0"/>
                    <a:pt x="96" y="0"/>
                  </a:cubicBezTo>
                  <a:cubicBezTo>
                    <a:pt x="95" y="0"/>
                    <a:pt x="95" y="0"/>
                    <a:pt x="95" y="0"/>
                  </a:cubicBezTo>
                  <a:cubicBezTo>
                    <a:pt x="95" y="0"/>
                    <a:pt x="95" y="0"/>
                    <a:pt x="95" y="0"/>
                  </a:cubicBezTo>
                  <a:cubicBezTo>
                    <a:pt x="43" y="1"/>
                    <a:pt x="0" y="43"/>
                    <a:pt x="0" y="95"/>
                  </a:cubicBezTo>
                  <a:cubicBezTo>
                    <a:pt x="0" y="323"/>
                    <a:pt x="0" y="323"/>
                    <a:pt x="0" y="323"/>
                  </a:cubicBezTo>
                  <a:cubicBezTo>
                    <a:pt x="0" y="341"/>
                    <a:pt x="15" y="356"/>
                    <a:pt x="32" y="356"/>
                  </a:cubicBezTo>
                  <a:cubicBezTo>
                    <a:pt x="50" y="356"/>
                    <a:pt x="64" y="341"/>
                    <a:pt x="64" y="323"/>
                  </a:cubicBezTo>
                  <a:cubicBezTo>
                    <a:pt x="64" y="117"/>
                    <a:pt x="64" y="117"/>
                    <a:pt x="64" y="117"/>
                  </a:cubicBezTo>
                  <a:cubicBezTo>
                    <a:pt x="81" y="117"/>
                    <a:pt x="81" y="117"/>
                    <a:pt x="81" y="117"/>
                  </a:cubicBezTo>
                  <a:cubicBezTo>
                    <a:pt x="81" y="687"/>
                    <a:pt x="81" y="687"/>
                    <a:pt x="81" y="687"/>
                  </a:cubicBezTo>
                  <a:cubicBezTo>
                    <a:pt x="81" y="711"/>
                    <a:pt x="101" y="730"/>
                    <a:pt x="125" y="730"/>
                  </a:cubicBezTo>
                  <a:cubicBezTo>
                    <a:pt x="148" y="730"/>
                    <a:pt x="168" y="711"/>
                    <a:pt x="168" y="687"/>
                  </a:cubicBezTo>
                  <a:cubicBezTo>
                    <a:pt x="168" y="358"/>
                    <a:pt x="168" y="358"/>
                    <a:pt x="168" y="358"/>
                  </a:cubicBezTo>
                  <a:cubicBezTo>
                    <a:pt x="185" y="358"/>
                    <a:pt x="185" y="358"/>
                    <a:pt x="185" y="358"/>
                  </a:cubicBezTo>
                  <a:cubicBezTo>
                    <a:pt x="185" y="687"/>
                    <a:pt x="185" y="687"/>
                    <a:pt x="185" y="687"/>
                  </a:cubicBezTo>
                  <a:cubicBezTo>
                    <a:pt x="185" y="711"/>
                    <a:pt x="204" y="730"/>
                    <a:pt x="228" y="730"/>
                  </a:cubicBezTo>
                  <a:cubicBezTo>
                    <a:pt x="252" y="730"/>
                    <a:pt x="272" y="711"/>
                    <a:pt x="272" y="687"/>
                  </a:cubicBezTo>
                  <a:cubicBezTo>
                    <a:pt x="272" y="686"/>
                    <a:pt x="272" y="685"/>
                    <a:pt x="272" y="683"/>
                  </a:cubicBezTo>
                  <a:cubicBezTo>
                    <a:pt x="272" y="687"/>
                    <a:pt x="272" y="687"/>
                    <a:pt x="272" y="687"/>
                  </a:cubicBezTo>
                  <a:cubicBezTo>
                    <a:pt x="272" y="687"/>
                    <a:pt x="272" y="687"/>
                    <a:pt x="272" y="117"/>
                  </a:cubicBezTo>
                  <a:cubicBezTo>
                    <a:pt x="272" y="117"/>
                    <a:pt x="272" y="117"/>
                    <a:pt x="289" y="117"/>
                  </a:cubicBezTo>
                  <a:cubicBezTo>
                    <a:pt x="289" y="117"/>
                    <a:pt x="289" y="117"/>
                    <a:pt x="289" y="315"/>
                  </a:cubicBezTo>
                  <a:cubicBezTo>
                    <a:pt x="289" y="314"/>
                    <a:pt x="289" y="314"/>
                    <a:pt x="289" y="314"/>
                  </a:cubicBezTo>
                  <a:cubicBezTo>
                    <a:pt x="289" y="323"/>
                    <a:pt x="289" y="323"/>
                    <a:pt x="289" y="323"/>
                  </a:cubicBezTo>
                  <a:cubicBezTo>
                    <a:pt x="289" y="330"/>
                    <a:pt x="291" y="337"/>
                    <a:pt x="294" y="342"/>
                  </a:cubicBezTo>
                  <a:cubicBezTo>
                    <a:pt x="300" y="350"/>
                    <a:pt x="310" y="356"/>
                    <a:pt x="321" y="356"/>
                  </a:cubicBezTo>
                  <a:cubicBezTo>
                    <a:pt x="338" y="356"/>
                    <a:pt x="352" y="342"/>
                    <a:pt x="353" y="325"/>
                  </a:cubicBezTo>
                  <a:cubicBezTo>
                    <a:pt x="353" y="324"/>
                    <a:pt x="353" y="324"/>
                    <a:pt x="353" y="323"/>
                  </a:cubicBezTo>
                  <a:cubicBezTo>
                    <a:pt x="353" y="323"/>
                    <a:pt x="353" y="323"/>
                    <a:pt x="353" y="323"/>
                  </a:cubicBezTo>
                  <a:cubicBezTo>
                    <a:pt x="353" y="298"/>
                    <a:pt x="353" y="298"/>
                    <a:pt x="353" y="298"/>
                  </a:cubicBezTo>
                  <a:cubicBezTo>
                    <a:pt x="353" y="270"/>
                    <a:pt x="353" y="213"/>
                    <a:pt x="353" y="95"/>
                  </a:cubicBezTo>
                  <a:cubicBezTo>
                    <a:pt x="353" y="70"/>
                    <a:pt x="343" y="47"/>
                    <a:pt x="327" y="3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657101993"/>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Section Divi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521208" y="1905000"/>
            <a:ext cx="10693401" cy="1378644"/>
          </a:xfrm>
        </p:spPr>
        <p:txBody>
          <a:bodyPr anchor="ctr" anchorCtr="0">
            <a:noAutofit/>
            <a:scene3d>
              <a:camera prst="orthographicFront"/>
              <a:lightRig rig="flat" dir="t"/>
            </a:scene3d>
            <a:sp3d>
              <a:contourClr>
                <a:schemeClr val="bg2"/>
              </a:contourClr>
            </a:sp3d>
          </a:bodyPr>
          <a:lstStyle>
            <a:lvl1pPr marL="0" indent="0" algn="l">
              <a:buFont typeface="Arial" pitchFamily="34" charset="0"/>
              <a:buNone/>
              <a:defRPr kumimoji="0" lang="en-US" sz="8800" b="0" i="0" u="none" strike="noStrike" kern="1200" cap="none" spc="-120" normalizeH="0" baseline="0" dirty="0" smtClean="0">
                <a:ln w="3175">
                  <a:noFill/>
                </a:ln>
                <a:solidFill>
                  <a:schemeClr val="bg1">
                    <a:alpha val="99000"/>
                  </a:schemeClr>
                </a:solidFill>
                <a:effectLst/>
                <a:uLnTx/>
                <a:uFillTx/>
                <a:latin typeface="Segoe UI Light"/>
                <a:ea typeface="+mn-ea"/>
                <a:cs typeface="Arial" charset="0"/>
              </a:defRPr>
            </a:lvl1pPr>
          </a:lstStyle>
          <a:p>
            <a:pPr lvl="0"/>
            <a:r>
              <a:rPr lang="en-US" smtClean="0"/>
              <a:t>Click to edit Master text styles</a:t>
            </a:r>
          </a:p>
        </p:txBody>
      </p:sp>
      <p:pic>
        <p:nvPicPr>
          <p:cNvPr id="8" name="Picture 7"/>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9161564" y="6338047"/>
            <a:ext cx="2506561" cy="291353"/>
          </a:xfrm>
          <a:prstGeom prst="rect">
            <a:avLst/>
          </a:prstGeom>
        </p:spPr>
      </p:pic>
    </p:spTree>
    <p:extLst>
      <p:ext uri="{BB962C8B-B14F-4D97-AF65-F5344CB8AC3E}">
        <p14:creationId xmlns:p14="http://schemas.microsoft.com/office/powerpoint/2010/main" val="3966877266"/>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ran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black">
          <a:xfrm>
            <a:off x="4321174" y="3140274"/>
            <a:ext cx="3546476" cy="577452"/>
          </a:xfrm>
          <a:prstGeom prst="rect">
            <a:avLst/>
          </a:prstGeom>
          <a:noFill/>
          <a:ln>
            <a:noFill/>
          </a:ln>
        </p:spPr>
      </p:pic>
      <p:sp>
        <p:nvSpPr>
          <p:cNvPr id="3" name="Text Box 3"/>
          <p:cNvSpPr txBox="1">
            <a:spLocks noChangeArrowheads="1"/>
          </p:cNvSpPr>
          <p:nvPr userDrawn="1"/>
        </p:nvSpPr>
        <p:spPr bwMode="blackWhite">
          <a:xfrm>
            <a:off x="507868" y="6083573"/>
            <a:ext cx="11173090" cy="415484"/>
          </a:xfrm>
          <a:prstGeom prst="rect">
            <a:avLst/>
          </a:prstGeom>
          <a:noFill/>
          <a:ln w="12700">
            <a:noFill/>
            <a:miter lim="800000"/>
            <a:headEnd type="none" w="sm" len="sm"/>
            <a:tailEnd type="none" w="sm" len="sm"/>
          </a:ln>
          <a:effectLst/>
        </p:spPr>
        <p:txBody>
          <a:bodyPr vert="horz" wrap="square" lIns="91425" tIns="45713" rIns="91425" bIns="45713" numCol="1" anchor="t" anchorCtr="0" compatLnSpc="1">
            <a:prstTxWarp prst="textNoShape">
              <a:avLst/>
            </a:prstTxWarp>
            <a:spAutoFit/>
          </a:bodyPr>
          <a:lstStyle/>
          <a:p>
            <a:pPr algn="ctr" defTabSz="914099" eaLnBrk="0" hangingPunct="0"/>
            <a:r>
              <a:rPr lang="en-US" sz="700" dirty="0">
                <a:solidFill>
                  <a:schemeClr val="bg1">
                    <a:alpha val="99000"/>
                  </a:schemeClr>
                </a:solidFill>
                <a:latin typeface="Segoe UI" pitchFamily="34" charset="0"/>
                <a:cs typeface="Arial" charset="0"/>
              </a:rPr>
              <a:t>© </a:t>
            </a:r>
            <a:r>
              <a:rPr lang="en-US" sz="700" dirty="0" smtClean="0">
                <a:solidFill>
                  <a:schemeClr val="bg1">
                    <a:alpha val="99000"/>
                  </a:schemeClr>
                </a:solidFill>
                <a:latin typeface="Segoe UI" pitchFamily="34" charset="0"/>
                <a:cs typeface="Arial" charset="0"/>
              </a:rPr>
              <a:t>2011 Microsoft </a:t>
            </a:r>
            <a:r>
              <a:rPr lang="en-US" sz="700" dirty="0">
                <a:solidFill>
                  <a:schemeClr val="bg1">
                    <a:alpha val="99000"/>
                  </a:schemeClr>
                </a:solidFill>
                <a:latin typeface="Segoe UI" pitchFamily="34" charset="0"/>
                <a:cs typeface="Arial" charset="0"/>
              </a:rPr>
              <a:t>Corporation. All rights reserved. Microsoft, Windows, Windows Vista and other product names are or may be registered trademarks and/or trademarks in the U.S. and/or other countries.</a:t>
            </a:r>
          </a:p>
          <a:p>
            <a:pPr algn="ctr" defTabSz="914099" eaLnBrk="0" hangingPunct="0"/>
            <a:r>
              <a:rPr lang="en-US" sz="700" dirty="0">
                <a:solidFill>
                  <a:schemeClr val="bg1">
                    <a:alpha val="99000"/>
                  </a:schemeClr>
                </a:solidFill>
                <a:latin typeface="Segoe UI" pitchFamily="34" charset="0"/>
                <a:cs typeface="Arial"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r>
              <a:rPr lang="en-US" sz="700" dirty="0" smtClean="0">
                <a:solidFill>
                  <a:schemeClr val="bg1">
                    <a:alpha val="99000"/>
                  </a:schemeClr>
                </a:solidFill>
                <a:latin typeface="Segoe UI" pitchFamily="34" charset="0"/>
                <a:cs typeface="Arial" charset="0"/>
              </a:rPr>
              <a:t>MICROSOFT </a:t>
            </a:r>
            <a:r>
              <a:rPr lang="en-US" sz="700" dirty="0">
                <a:solidFill>
                  <a:schemeClr val="bg1">
                    <a:alpha val="99000"/>
                  </a:schemeClr>
                </a:solidFill>
                <a:latin typeface="Segoe UI" pitchFamily="34" charset="0"/>
                <a:cs typeface="Arial" charset="0"/>
              </a:rPr>
              <a:t>MAKES NO WARRANTIES, EXPRESS, IMPLIED OR STATUTORY, AS TO THE INFORMATION IN THIS PRESENTATION.</a:t>
            </a:r>
          </a:p>
        </p:txBody>
      </p:sp>
    </p:spTree>
    <p:extLst>
      <p:ext uri="{BB962C8B-B14F-4D97-AF65-F5344CB8AC3E}">
        <p14:creationId xmlns:p14="http://schemas.microsoft.com/office/powerpoint/2010/main" val="1904319494"/>
      </p:ext>
    </p:extLst>
  </p:cSld>
  <p:clrMapOvr>
    <a:masterClrMapping/>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ALKIN - Prints in GRAYSCALE">
    <p:bg bwMode="lt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4" name="Text Placeholder 5"/>
          <p:cNvSpPr>
            <a:spLocks noGrp="1"/>
          </p:cNvSpPr>
          <p:nvPr userDrawn="1">
            <p:ph type="body" sz="quarter" idx="10" hasCustomPrompt="1"/>
          </p:nvPr>
        </p:nvSpPr>
        <p:spPr>
          <a:xfrm>
            <a:off x="512764" y="2892710"/>
            <a:ext cx="11228440" cy="1218795"/>
          </a:xfrm>
        </p:spPr>
        <p:txBody>
          <a:bodyPr/>
          <a:lstStyle>
            <a:lvl1pPr marL="0" indent="0">
              <a:buNone/>
              <a:defRPr lang="en-US" sz="8800" i="0" kern="1200" spc="-100" baseline="0" dirty="0" smtClean="0">
                <a:solidFill>
                  <a:schemeClr val="bg1">
                    <a:alpha val="99000"/>
                  </a:schemeClr>
                </a:solidFill>
                <a:latin typeface="Segoe UI Light" pitchFamily="34" charset="0"/>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Click to edit title style</a:t>
            </a:r>
          </a:p>
        </p:txBody>
      </p:sp>
      <p:sp>
        <p:nvSpPr>
          <p:cNvPr id="25" name="Text Placeholder 8"/>
          <p:cNvSpPr>
            <a:spLocks noGrp="1"/>
          </p:cNvSpPr>
          <p:nvPr userDrawn="1">
            <p:ph type="body" sz="quarter" idx="11" hasCustomPrompt="1"/>
          </p:nvPr>
        </p:nvSpPr>
        <p:spPr>
          <a:xfrm>
            <a:off x="512763" y="4343400"/>
            <a:ext cx="7513637" cy="443198"/>
          </a:xfrm>
        </p:spPr>
        <p:txBody>
          <a:bodyPr/>
          <a:lstStyle>
            <a:lvl1pPr marL="0" indent="0">
              <a:buNone/>
              <a:defRPr lang="en-US" sz="3200" kern="1200" spc="-100" baseline="0" dirty="0">
                <a:solidFill>
                  <a:schemeClr val="bg1">
                    <a:alpha val="99000"/>
                  </a:schemeClr>
                </a:solidFill>
                <a:latin typeface="+mj-lt"/>
                <a:ea typeface="+mn-ea"/>
                <a:cs typeface="+mn-cs"/>
              </a:defRPr>
            </a:lvl1pPr>
          </a:lstStyle>
          <a:p>
            <a:pPr marL="0" lvl="0" indent="0" algn="l" defTabSz="914363" rtl="0" eaLnBrk="1" latinLnBrk="0" hangingPunct="1">
              <a:lnSpc>
                <a:spcPct val="90000"/>
              </a:lnSpc>
              <a:spcBef>
                <a:spcPct val="20000"/>
              </a:spcBef>
              <a:buSzPct val="90000"/>
              <a:buFont typeface="Arial" pitchFamily="34" charset="0"/>
              <a:buNone/>
            </a:pPr>
            <a:r>
              <a:rPr lang="en-US" dirty="0" smtClean="0"/>
              <a:t>Speaker Name</a:t>
            </a:r>
            <a:endParaRPr lang="en-US" dirty="0"/>
          </a:p>
        </p:txBody>
      </p:sp>
      <p:pic>
        <p:nvPicPr>
          <p:cNvPr id="26" name="Picture 25" descr="Microsoft logo and tagline"/>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p:blipFill>
        <p:spPr bwMode="black">
          <a:xfrm>
            <a:off x="534708" y="6364651"/>
            <a:ext cx="1595652" cy="268366"/>
          </a:xfrm>
          <a:prstGeom prst="rect">
            <a:avLst/>
          </a:prstGeom>
          <a:noFill/>
          <a:ln>
            <a:noFill/>
          </a:ln>
        </p:spPr>
      </p:pic>
      <p:pic>
        <p:nvPicPr>
          <p:cNvPr id="7" name="Picture 6"/>
          <p:cNvPicPr>
            <a:picLocks noChangeAspect="1"/>
          </p:cNvPicPr>
          <p:nvPr userDrawn="1"/>
        </p:nvPicPr>
        <p:blipFill>
          <a:blip r:embed="rId5">
            <a:extLst>
              <a:ext uri="{BEBA8EAE-BF5A-486C-A8C5-ECC9F3942E4B}">
                <a14:imgProps xmlns:a14="http://schemas.microsoft.com/office/drawing/2010/main">
                  <a14:imgLayer r:embed="rId6">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19113" y="228600"/>
            <a:ext cx="2497827" cy="290338"/>
          </a:xfrm>
          <a:prstGeom prst="rect">
            <a:avLst/>
          </a:prstGeom>
        </p:spPr>
      </p:pic>
    </p:spTree>
    <p:extLst>
      <p:ext uri="{BB962C8B-B14F-4D97-AF65-F5344CB8AC3E}">
        <p14:creationId xmlns:p14="http://schemas.microsoft.com/office/powerpoint/2010/main" val="1100422061"/>
      </p:ext>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25751650"/>
      </p:ext>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gradFill>
                  <a:gsLst>
                    <a:gs pos="0">
                      <a:srgbClr val="FFFFFF"/>
                    </a:gs>
                    <a:gs pos="100000">
                      <a:srgbClr val="FFFFFF"/>
                    </a:gs>
                  </a:gsLst>
                  <a:lin ang="5400000" scaled="0"/>
                </a:gra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9112" y="1447799"/>
            <a:ext cx="11149013" cy="2000548"/>
          </a:xfrm>
        </p:spPr>
        <p:txBody>
          <a:bodyPr/>
          <a:lstStyle>
            <a:lvl1pPr marL="460375" indent="-460375">
              <a:buClr>
                <a:srgbClr val="FFFFFF"/>
              </a:buClr>
              <a:buSzPct val="70000"/>
              <a:buFontTx/>
              <a:buBlip>
                <a:blip r:embed="rId2"/>
              </a:buBlip>
              <a:defRPr>
                <a:gradFill>
                  <a:gsLst>
                    <a:gs pos="0">
                      <a:srgbClr val="FFFFFF"/>
                    </a:gs>
                    <a:gs pos="86000">
                      <a:srgbClr val="FFFFFF"/>
                    </a:gs>
                  </a:gsLst>
                  <a:lin ang="5400000" scaled="0"/>
                </a:gradFill>
              </a:defRPr>
            </a:lvl1pPr>
            <a:lvl2pPr marL="855663" indent="-395288">
              <a:buClr>
                <a:srgbClr val="FFFFFF"/>
              </a:buClr>
              <a:buSzPct val="70000"/>
              <a:buFontTx/>
              <a:buBlip>
                <a:blip r:embed="rId2"/>
              </a:buBlip>
              <a:defRPr>
                <a:gradFill>
                  <a:gsLst>
                    <a:gs pos="0">
                      <a:srgbClr val="FFFFFF"/>
                    </a:gs>
                    <a:gs pos="86000">
                      <a:srgbClr val="FFFFFF"/>
                    </a:gs>
                  </a:gsLst>
                  <a:lin ang="5400000" scaled="0"/>
                </a:gradFill>
              </a:defRPr>
            </a:lvl2pPr>
            <a:lvl3pPr marL="1258888" indent="-403225">
              <a:buClr>
                <a:srgbClr val="FFFFFF"/>
              </a:buClr>
              <a:buSzPct val="70000"/>
              <a:buFontTx/>
              <a:buBlip>
                <a:blip r:embed="rId2"/>
              </a:buBlip>
              <a:defRPr>
                <a:gradFill>
                  <a:gsLst>
                    <a:gs pos="0">
                      <a:srgbClr val="FFFFFF"/>
                    </a:gs>
                    <a:gs pos="86000">
                      <a:srgbClr val="FFFFFF"/>
                    </a:gs>
                  </a:gsLst>
                  <a:lin ang="5400000" scaled="0"/>
                </a:gradFill>
              </a:defRPr>
            </a:lvl3pPr>
            <a:lvl4pPr marL="1604963" indent="-346075">
              <a:buClr>
                <a:srgbClr val="FFFFFF"/>
              </a:buClr>
              <a:buSzPct val="70000"/>
              <a:buFontTx/>
              <a:buBlip>
                <a:blip r:embed="rId2"/>
              </a:buBlip>
              <a:defRPr>
                <a:gradFill>
                  <a:gsLst>
                    <a:gs pos="0">
                      <a:srgbClr val="FFFFFF"/>
                    </a:gs>
                    <a:gs pos="86000">
                      <a:srgbClr val="FFFFFF"/>
                    </a:gs>
                  </a:gsLst>
                  <a:lin ang="5400000" scaled="0"/>
                </a:gradFill>
              </a:defRPr>
            </a:lvl4pPr>
            <a:lvl5pPr marL="1941513" indent="-336550">
              <a:buClr>
                <a:srgbClr val="FFFFFF"/>
              </a:buClr>
              <a:buSzPct val="70000"/>
              <a:buFontTx/>
              <a:buBlip>
                <a:blip r:embed="rId2"/>
              </a:buBlip>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extLst>
      <p:ext uri="{BB962C8B-B14F-4D97-AF65-F5344CB8AC3E}">
        <p14:creationId xmlns:p14="http://schemas.microsoft.com/office/powerpoint/2010/main" val="1840118773"/>
      </p:ext>
    </p:extLst>
  </p:cSld>
  <p:clrMapOvr>
    <a:masterClrMapping/>
  </p:clrMapOvr>
  <p:transition>
    <p:fade/>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4" name="Content Placeholder 3"/>
          <p:cNvSpPr>
            <a:spLocks noGrp="1"/>
          </p:cNvSpPr>
          <p:nvPr>
            <p:ph sz="quarter" idx="10"/>
          </p:nvPr>
        </p:nvSpPr>
        <p:spPr>
          <a:xfrm>
            <a:off x="516572" y="1690688"/>
            <a:ext cx="11155680" cy="1815882"/>
          </a:xfrm>
        </p:spPr>
        <p:txBody>
          <a:bodyPr/>
          <a:lstStyle>
            <a:lvl1pPr>
              <a:defRPr sz="2400"/>
            </a:lvl1pPr>
            <a:lvl2pPr>
              <a:defRPr sz="2000"/>
            </a:lvl2pPr>
            <a:lvl3pPr>
              <a:defRPr sz="1800"/>
            </a:lvl3pPr>
            <a:lvl4pPr>
              <a:defRPr sz="1800"/>
            </a:lvl4pPr>
            <a:lvl5pPr>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946413"/>
          </a:xfrm>
        </p:spPr>
        <p:txBody>
          <a:bodyPr/>
          <a:lstStyle>
            <a:lvl1pPr marL="3175" indent="0">
              <a:spcBef>
                <a:spcPts val="0"/>
              </a:spcBef>
              <a:spcAft>
                <a:spcPts val="900"/>
              </a:spcAft>
              <a:buSzPct val="80000"/>
              <a:buFont typeface="Arial" pitchFamily="34" charset="0"/>
              <a:buNone/>
              <a:defRPr sz="4000" spc="-100" baseline="0">
                <a:gradFill>
                  <a:gsLst>
                    <a:gs pos="0">
                      <a:srgbClr val="595959"/>
                    </a:gs>
                    <a:gs pos="86000">
                      <a:srgbClr val="595959"/>
                    </a:gs>
                  </a:gsLst>
                  <a:lin ang="5400000" scaled="0"/>
                </a:gradFill>
                <a:latin typeface="Segoe UI Light" pitchFamily="34" charset="0"/>
              </a:defRPr>
            </a:lvl1pPr>
            <a:lvl2pPr marL="3175" indent="0">
              <a:spcBef>
                <a:spcPts val="0"/>
              </a:spcBef>
              <a:buSzPct val="80000"/>
              <a:buFont typeface="Arial" pitchFamily="34" charset="0"/>
              <a:buNone/>
              <a:defRPr sz="2000" spc="-50" baseline="0">
                <a:gradFill>
                  <a:gsLst>
                    <a:gs pos="0">
                      <a:srgbClr val="595959"/>
                    </a:gs>
                    <a:gs pos="86000">
                      <a:srgbClr val="595959"/>
                    </a:gs>
                  </a:gsLst>
                  <a:lin ang="5400000" scaled="0"/>
                </a:gradFill>
              </a:defRPr>
            </a:lvl2pPr>
            <a:lvl3pPr marL="1258888" indent="-40322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3pPr>
            <a:lvl4pPr marL="1604963" indent="-346075">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4pPr>
            <a:lvl5pPr marL="1941513" indent="-336550">
              <a:buSzPct val="80000"/>
              <a:buFontTx/>
              <a:buBlip>
                <a:blip r:embed="rId2"/>
              </a:buBlip>
              <a:defRPr>
                <a:gradFill>
                  <a:gsLst>
                    <a:gs pos="0">
                      <a:schemeClr val="tx1">
                        <a:lumMod val="90000"/>
                        <a:lumOff val="10000"/>
                      </a:schemeClr>
                    </a:gs>
                    <a:gs pos="86000">
                      <a:schemeClr val="tx1">
                        <a:lumMod val="90000"/>
                        <a:lumOff val="10000"/>
                      </a:schemeClr>
                    </a:gs>
                  </a:gsLst>
                  <a:lin ang="5400000" scaled="0"/>
                </a:gradFill>
              </a:defRPr>
            </a:lvl5pPr>
          </a:lstStyle>
          <a:p>
            <a:pPr lvl="0"/>
            <a:r>
              <a:rPr lang="en-US" smtClean="0"/>
              <a:t>Click to edit Master text styles</a:t>
            </a:r>
          </a:p>
          <a:p>
            <a:pPr lvl="1"/>
            <a:r>
              <a:rPr lang="en-US" smtClean="0"/>
              <a:t>Second level</a:t>
            </a:r>
          </a:p>
        </p:txBody>
      </p:sp>
      <p:pic>
        <p:nvPicPr>
          <p:cNvPr id="4" name="Picture 3"/>
          <p:cNvPicPr>
            <a:picLocks noChangeAspect="1"/>
          </p:cNvPicPr>
          <p:nvPr userDrawn="1"/>
        </p:nvPicPr>
        <p:blipFill>
          <a:blip r:embed="rId3" cstate="print">
            <a:duotone>
              <a:prstClr val="black"/>
              <a:schemeClr val="tx2">
                <a:tint val="45000"/>
                <a:satMod val="400000"/>
              </a:schemeClr>
            </a:duotone>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976613491"/>
      </p:ext>
    </p:extLst>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Use for slides with Software 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US" dirty="0"/>
          </a:p>
        </p:txBody>
      </p:sp>
      <p:sp>
        <p:nvSpPr>
          <p:cNvPr id="6" name="Text Placeholder 5"/>
          <p:cNvSpPr>
            <a:spLocks noGrp="1"/>
          </p:cNvSpPr>
          <p:nvPr>
            <p:ph type="body" sz="quarter" idx="10"/>
          </p:nvPr>
        </p:nvSpPr>
        <p:spPr>
          <a:xfrm>
            <a:off x="519114" y="1905000"/>
            <a:ext cx="11149012" cy="1618905"/>
          </a:xfrm>
        </p:spPr>
        <p:txBody>
          <a:bodyPr/>
          <a:lstStyle>
            <a:lvl1pPr>
              <a:lnSpc>
                <a:spcPct val="90000"/>
              </a:lnSpc>
              <a:defRPr sz="2400"/>
            </a:lvl1pPr>
            <a:lvl2pPr>
              <a:lnSpc>
                <a:spcPct val="90000"/>
              </a:lnSpc>
              <a:defRPr sz="2000"/>
            </a:lvl2pPr>
            <a:lvl3pPr>
              <a:lnSpc>
                <a:spcPct val="90000"/>
              </a:lnSpc>
              <a:defRPr sz="1800"/>
            </a:lvl3pPr>
            <a:lvl4pPr>
              <a:lnSpc>
                <a:spcPct val="90000"/>
              </a:lnSpc>
              <a:defRPr sz="1800"/>
            </a:lvl4pPr>
            <a:lvl5pPr>
              <a:lnSpc>
                <a:spcPct val="90000"/>
              </a:lnSpc>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24447538"/>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0"/>
          </p:nvPr>
        </p:nvSpPr>
        <p:spPr>
          <a:xfrm>
            <a:off x="519112" y="1447799"/>
            <a:ext cx="11149013" cy="2099036"/>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975" indent="-342900">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900" indent="-342900">
              <a:spcBef>
                <a:spcPts val="0"/>
              </a:spcBef>
              <a:spcAft>
                <a:spcPts val="400"/>
              </a:spcAft>
              <a:buFont typeface="Arial" pitchFamily="34" charset="0"/>
              <a:buChar char="•"/>
              <a:defRPr/>
            </a:lvl5pPr>
            <a:lvl6pPr marL="1033462" indent="-342900">
              <a:buFont typeface="Arial" pitchFamily="34" charset="0"/>
              <a:buChar char="•"/>
              <a:defRPr sz="2400">
                <a:gradFill>
                  <a:gsLst>
                    <a:gs pos="0">
                      <a:srgbClr val="595959"/>
                    </a:gs>
                    <a:gs pos="86000">
                      <a:srgbClr val="595959"/>
                    </a:gs>
                  </a:gsLst>
                  <a:lin ang="5400000" scaled="0"/>
                </a:gradFill>
              </a:defRPr>
            </a:lvl6pPr>
            <a:lvl7pPr marL="1255713" indent="-225425">
              <a:defRPr>
                <a:gradFill>
                  <a:gsLst>
                    <a:gs pos="0">
                      <a:srgbClr val="595959"/>
                    </a:gs>
                    <a:gs pos="86000">
                      <a:srgbClr val="595959"/>
                    </a:gs>
                  </a:gsLst>
                  <a:lin ang="5400000" scaled="0"/>
                </a:gradFill>
              </a:defRPr>
            </a:lvl7pPr>
            <a:lvl8pPr marL="1487488" indent="-231775">
              <a:defRPr>
                <a:gradFill>
                  <a:gsLst>
                    <a:gs pos="0">
                      <a:srgbClr val="595959"/>
                    </a:gs>
                    <a:gs pos="86000">
                      <a:srgbClr val="595959"/>
                    </a:gs>
                  </a:gsLst>
                  <a:lin ang="5400000" scaled="0"/>
                </a:gradFill>
              </a:defRPr>
            </a:lvl8pPr>
          </a:lstStyle>
          <a:p>
            <a:pPr marL="346075" lvl="0" indent="-346075" algn="l" defTabSz="914363" rtl="0" eaLnBrk="1" latinLnBrk="0" hangingPunct="1">
              <a:lnSpc>
                <a:spcPct val="90000"/>
              </a:lnSpc>
              <a:spcBef>
                <a:spcPct val="20000"/>
              </a:spcBef>
              <a:buSzPct val="90000"/>
              <a:buFont typeface="Arial" pitchFamily="34" charset="0"/>
              <a:buChar char="•"/>
            </a:pPr>
            <a:r>
              <a:rPr lang="en-US" smtClean="0"/>
              <a:t>Click to edit Master text styles</a:t>
            </a:r>
          </a:p>
          <a:p>
            <a:pPr marL="346075" lvl="1" indent="-346075" algn="l" defTabSz="914363" rtl="0" eaLnBrk="1" latinLnBrk="0" hangingPunct="1">
              <a:lnSpc>
                <a:spcPct val="90000"/>
              </a:lnSpc>
              <a:spcBef>
                <a:spcPct val="20000"/>
              </a:spcBef>
              <a:buSzPct val="90000"/>
              <a:buFont typeface="Arial" pitchFamily="34" charset="0"/>
              <a:buChar char="•"/>
            </a:pPr>
            <a:r>
              <a:rPr lang="en-US" smtClean="0"/>
              <a:t>Second level</a:t>
            </a:r>
          </a:p>
          <a:p>
            <a:pPr marL="346075" lvl="2" indent="-346075" algn="l" defTabSz="914363" rtl="0" eaLnBrk="1" latinLnBrk="0" hangingPunct="1">
              <a:lnSpc>
                <a:spcPct val="90000"/>
              </a:lnSpc>
              <a:spcBef>
                <a:spcPct val="20000"/>
              </a:spcBef>
              <a:buSzPct val="90000"/>
              <a:buFont typeface="Arial" pitchFamily="34" charset="0"/>
              <a:buChar char="•"/>
            </a:pPr>
            <a:r>
              <a:rPr lang="en-US" smtClean="0"/>
              <a:t>Third level</a:t>
            </a:r>
          </a:p>
          <a:p>
            <a:pPr marL="346075" lvl="3" indent="-346075" algn="l" defTabSz="914363" rtl="0" eaLnBrk="1" latinLnBrk="0" hangingPunct="1">
              <a:lnSpc>
                <a:spcPct val="90000"/>
              </a:lnSpc>
              <a:spcBef>
                <a:spcPct val="20000"/>
              </a:spcBef>
              <a:buSzPct val="90000"/>
              <a:buFont typeface="Arial" pitchFamily="34" charset="0"/>
              <a:buChar char="•"/>
            </a:pPr>
            <a:r>
              <a:rPr lang="en-US" smtClean="0"/>
              <a:t>Fourth level</a:t>
            </a:r>
          </a:p>
          <a:p>
            <a:pPr marL="346075" lvl="4" indent="-346075" algn="l" defTabSz="914363" rtl="0" eaLnBrk="1" latinLnBrk="0" hangingPunct="1">
              <a:lnSpc>
                <a:spcPct val="90000"/>
              </a:lnSpc>
              <a:spcBef>
                <a:spcPct val="20000"/>
              </a:spcBef>
              <a:buSzPct val="90000"/>
              <a:buFont typeface="Arial" pitchFamily="34" charset="0"/>
              <a:buChar char="•"/>
            </a:pPr>
            <a:r>
              <a:rPr lang="en-US" smtClean="0"/>
              <a:t>Fifth level</a:t>
            </a:r>
            <a:endParaRPr lang="en-US" dirty="0" smtClean="0"/>
          </a:p>
        </p:txBody>
      </p:sp>
      <p:pic>
        <p:nvPicPr>
          <p:cNvPr id="4" name="Picture 3"/>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058727314"/>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Content Placeholder 2"/>
          <p:cNvSpPr>
            <a:spLocks noGrp="1"/>
          </p:cNvSpPr>
          <p:nvPr>
            <p:ph sz="half" idx="1"/>
          </p:nvPr>
        </p:nvSpPr>
        <p:spPr>
          <a:xfrm>
            <a:off x="519113" y="1447800"/>
            <a:ext cx="5486400" cy="2443746"/>
          </a:xfrm>
        </p:spPr>
        <p:txBody>
          <a:bodyPr/>
          <a:lstStyle>
            <a:lvl1pPr marL="341313" indent="-341313">
              <a:lnSpc>
                <a:spcPct val="90000"/>
              </a:lnSpc>
              <a:buSzPct val="80000"/>
              <a:buFont typeface="Arial" pitchFamily="34" charset="0"/>
              <a:buChar char="•"/>
              <a:defRPr sz="3200"/>
            </a:lvl1pPr>
            <a:lvl2pPr marL="627063" indent="-285750">
              <a:lnSpc>
                <a:spcPct val="90000"/>
              </a:lnSpc>
              <a:buSzPct val="80000"/>
              <a:buFont typeface="Arial" pitchFamily="34" charset="0"/>
              <a:buChar char="•"/>
              <a:defRPr sz="2800"/>
            </a:lvl2pPr>
            <a:lvl3pPr marL="914400" indent="-287338">
              <a:lnSpc>
                <a:spcPct val="90000"/>
              </a:lnSpc>
              <a:buSzPct val="80000"/>
              <a:buFont typeface="Arial" pitchFamily="34" charset="0"/>
              <a:buChar char="•"/>
              <a:defRPr sz="2400"/>
            </a:lvl3pPr>
            <a:lvl4pPr marL="1712913" indent="-225425">
              <a:lnSpc>
                <a:spcPct val="90000"/>
              </a:lnSpc>
              <a:buSzPct val="80000"/>
              <a:buFont typeface="Arial" pitchFamily="34" charset="0"/>
              <a:buChar char="•"/>
              <a:defRPr sz="2000"/>
            </a:lvl4pPr>
            <a:lvl5pPr marL="1944688" indent="-231775">
              <a:lnSpc>
                <a:spcPct val="90000"/>
              </a:lnSpc>
              <a:buSzPct val="80000"/>
              <a:buFont typeface="Arial" pitchFamily="34" charset="0"/>
              <a:buChar char="•"/>
              <a:defRPr sz="20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725" y="1447800"/>
            <a:ext cx="5486400" cy="2443746"/>
          </a:xfrm>
        </p:spPr>
        <p:txBody>
          <a:bodyPr/>
          <a:lstStyle>
            <a:lvl1pPr marL="457200" indent="-457200">
              <a:lnSpc>
                <a:spcPct val="90000"/>
              </a:lnSpc>
              <a:buSzPct val="80000"/>
              <a:buFont typeface="Arial" pitchFamily="34" charset="0"/>
              <a:buChar char="•"/>
              <a:defRPr lang="en-US" sz="3200" kern="1200" dirty="0" smtClean="0">
                <a:gradFill>
                  <a:gsLst>
                    <a:gs pos="0">
                      <a:srgbClr val="595959"/>
                    </a:gs>
                    <a:gs pos="86000">
                      <a:srgbClr val="595959"/>
                    </a:gs>
                  </a:gsLst>
                  <a:lin ang="5400000" scaled="0"/>
                </a:gradFill>
                <a:latin typeface="+mn-lt"/>
                <a:ea typeface="+mn-ea"/>
                <a:cs typeface="+mn-cs"/>
              </a:defRPr>
            </a:lvl1pPr>
            <a:lvl2pPr marL="798513" indent="-457200">
              <a:lnSpc>
                <a:spcPct val="90000"/>
              </a:lnSpc>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969962" indent="-342900">
              <a:lnSpc>
                <a:spcPct val="90000"/>
              </a:lnSpc>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830388" indent="-342900">
              <a:lnSpc>
                <a:spcPct val="90000"/>
              </a:lnSpc>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2055813" indent="-342900">
              <a:lnSpc>
                <a:spcPct val="90000"/>
              </a:lnSpc>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a:defRPr sz="1800"/>
            </a:lvl6pPr>
            <a:lvl7pPr>
              <a:defRPr sz="1800"/>
            </a:lvl7pPr>
            <a:lvl8pPr>
              <a:defRPr sz="1800"/>
            </a:lvl8pPr>
            <a:lvl9pPr>
              <a:defRPr sz="1800"/>
            </a:lvl9pPr>
          </a:lstStyle>
          <a:p>
            <a:pPr marL="341313" lvl="0" indent="-341313" algn="l" defTabSz="914363" rtl="0" eaLnBrk="1" latinLnBrk="0" hangingPunct="1">
              <a:lnSpc>
                <a:spcPct val="90000"/>
              </a:lnSpc>
              <a:spcBef>
                <a:spcPct val="20000"/>
              </a:spcBef>
              <a:buSzPct val="80000"/>
              <a:buFont typeface="Arial" pitchFamily="34" charset="0"/>
              <a:buChar char="•"/>
            </a:pPr>
            <a:r>
              <a:rPr lang="en-US" smtClean="0"/>
              <a:t>Click to edit Master text styles</a:t>
            </a:r>
          </a:p>
          <a:p>
            <a:pPr marL="341313" lvl="1" indent="-341313" algn="l" defTabSz="914363" rtl="0" eaLnBrk="1" latinLnBrk="0" hangingPunct="1">
              <a:lnSpc>
                <a:spcPct val="90000"/>
              </a:lnSpc>
              <a:spcBef>
                <a:spcPct val="20000"/>
              </a:spcBef>
              <a:buSzPct val="80000"/>
              <a:buFont typeface="Arial" pitchFamily="34" charset="0"/>
              <a:buChar char="•"/>
            </a:pPr>
            <a:r>
              <a:rPr lang="en-US" smtClean="0"/>
              <a:t>Second level</a:t>
            </a:r>
          </a:p>
          <a:p>
            <a:pPr marL="341313" lvl="2" indent="-341313" algn="l" defTabSz="914363" rtl="0" eaLnBrk="1" latinLnBrk="0" hangingPunct="1">
              <a:lnSpc>
                <a:spcPct val="90000"/>
              </a:lnSpc>
              <a:spcBef>
                <a:spcPct val="20000"/>
              </a:spcBef>
              <a:buSzPct val="80000"/>
              <a:buFont typeface="Arial" pitchFamily="34" charset="0"/>
              <a:buChar char="•"/>
            </a:pPr>
            <a:r>
              <a:rPr lang="en-US" smtClean="0"/>
              <a:t>Third level</a:t>
            </a:r>
          </a:p>
          <a:p>
            <a:pPr marL="341313" lvl="3" indent="-341313" algn="l" defTabSz="914363" rtl="0" eaLnBrk="1" latinLnBrk="0" hangingPunct="1">
              <a:lnSpc>
                <a:spcPct val="90000"/>
              </a:lnSpc>
              <a:spcBef>
                <a:spcPct val="20000"/>
              </a:spcBef>
              <a:buSzPct val="80000"/>
              <a:buFont typeface="Arial" pitchFamily="34" charset="0"/>
              <a:buChar char="•"/>
            </a:pPr>
            <a:r>
              <a:rPr lang="en-US" smtClean="0"/>
              <a:t>Fourth level</a:t>
            </a:r>
          </a:p>
          <a:p>
            <a:pPr marL="341313" lvl="4" indent="-341313" algn="l" defTabSz="914363" rtl="0" eaLnBrk="1" latinLnBrk="0" hangingPunct="1">
              <a:lnSpc>
                <a:spcPct val="90000"/>
              </a:lnSpc>
              <a:spcBef>
                <a:spcPct val="20000"/>
              </a:spcBef>
              <a:buSzPct val="80000"/>
              <a:buFont typeface="Arial" pitchFamily="34" charset="0"/>
              <a:buChar char="•"/>
            </a:pPr>
            <a:r>
              <a:rPr lang="en-US" smtClean="0"/>
              <a:t>Fifth level</a:t>
            </a:r>
            <a:endParaRPr lang="en-US" dirty="0"/>
          </a:p>
        </p:txBody>
      </p:sp>
      <p:pic>
        <p:nvPicPr>
          <p:cNvPr id="5" name="Picture 4"/>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85878102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266796"/>
            <a:ext cx="5484971" cy="1945148"/>
          </a:xfrm>
        </p:spPr>
        <p:txBody>
          <a:bodyPr/>
          <a:lstStyle>
            <a:lvl1pPr marL="403225" indent="-403225">
              <a:buSzPct val="80000"/>
              <a:buFont typeface="Arial" pitchFamily="34" charset="0"/>
              <a:buChar char="•"/>
              <a:defRPr sz="2800"/>
            </a:lvl1pPr>
            <a:lvl2pPr marL="744538" indent="-322263">
              <a:buSzPct val="80000"/>
              <a:buFont typeface="Arial" pitchFamily="34" charset="0"/>
              <a:buChar char="•"/>
              <a:defRPr sz="2800"/>
            </a:lvl2pPr>
            <a:lvl3pPr marL="1027113" indent="-282575" defTabSz="1030288">
              <a:buSzPct val="80000"/>
              <a:buFont typeface="Arial" pitchFamily="34" charset="0"/>
              <a:buChar char="•"/>
              <a:defRPr sz="2400"/>
            </a:lvl3pPr>
            <a:lvl4pPr marL="1317625" indent="-287338">
              <a:buSzPct val="80000"/>
              <a:buFont typeface="Arial" pitchFamily="34" charset="0"/>
              <a:buChar char="•"/>
              <a:defRPr sz="2000"/>
            </a:lvl4pPr>
            <a:lvl5pPr marL="1541463" indent="-223838">
              <a:buSzPct val="80000"/>
              <a:buFont typeface="Arial" pitchFamily="34" charset="0"/>
              <a:buChar char="•"/>
              <a:defRPr sz="20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1725" y="1447800"/>
            <a:ext cx="5486400" cy="443198"/>
          </a:xfrm>
        </p:spPr>
        <p:txBody>
          <a:bodyPr anchor="b"/>
          <a:lstStyle>
            <a:lvl1pPr marL="0" indent="0">
              <a:lnSpc>
                <a:spcPct val="90000"/>
              </a:lnSpc>
              <a:spcBef>
                <a:spcPts val="0"/>
              </a:spcBef>
              <a:buNone/>
              <a:defRPr sz="3200" b="0">
                <a:latin typeface="Segoe UI Light" pitchFamily="34" charset="0"/>
              </a:defRPr>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1725" y="2266796"/>
            <a:ext cx="5486400" cy="1945148"/>
          </a:xfrm>
        </p:spPr>
        <p:txBody>
          <a:bodyPr/>
          <a:lstStyle>
            <a:lvl1pPr marL="296321" indent="-296321">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1pPr>
            <a:lvl2pPr marL="457200" indent="-457200">
              <a:buSzPct val="80000"/>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765175" indent="-342900">
              <a:buSzPct val="80000"/>
              <a:buFont typeface="Arial" pitchFamily="34" charset="0"/>
              <a:buChar char="•"/>
              <a:defRPr lang="en-US" sz="2400" kern="1200" dirty="0" smtClean="0">
                <a:gradFill>
                  <a:gsLst>
                    <a:gs pos="0">
                      <a:srgbClr val="595959"/>
                    </a:gs>
                    <a:gs pos="86000">
                      <a:srgbClr val="595959"/>
                    </a:gs>
                  </a:gsLst>
                  <a:lin ang="5400000" scaled="0"/>
                </a:gradFill>
                <a:latin typeface="+mn-lt"/>
                <a:ea typeface="+mn-ea"/>
                <a:cs typeface="+mn-cs"/>
              </a:defRPr>
            </a:lvl3pPr>
            <a:lvl4pPr marL="1373187" indent="-342900">
              <a:buSzPct val="80000"/>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4pPr>
            <a:lvl5pPr marL="1087438" indent="-342900">
              <a:buSzPct val="80000"/>
              <a:buFont typeface="Arial" pitchFamily="34" charset="0"/>
              <a:buChar char="•"/>
              <a:defRPr lang="en-US" sz="2000" kern="1200" dirty="0">
                <a:gradFill>
                  <a:gsLst>
                    <a:gs pos="0">
                      <a:srgbClr val="595959"/>
                    </a:gs>
                    <a:gs pos="86000">
                      <a:srgbClr val="595959"/>
                    </a:gs>
                  </a:gsLst>
                  <a:lin ang="5400000" scaled="0"/>
                </a:gradFill>
                <a:latin typeface="+mn-lt"/>
                <a:ea typeface="+mn-ea"/>
                <a:cs typeface="+mn-cs"/>
              </a:defRPr>
            </a:lvl5pPr>
            <a:lvl6pPr marL="1373187" indent="-342900">
              <a:defRPr sz="1600"/>
            </a:lvl6pPr>
            <a:lvl7pPr marL="1603375" indent="-285750">
              <a:defRPr sz="1600"/>
            </a:lvl7pPr>
            <a:lvl8pPr>
              <a:defRPr sz="1600"/>
            </a:lvl8pPr>
            <a:lvl9pPr>
              <a:defRPr sz="1600"/>
            </a:lvl9pPr>
          </a:lstStyle>
          <a:p>
            <a:pPr marL="403225" lvl="0" indent="-403225" algn="l" defTabSz="914363" rtl="0" eaLnBrk="1" latinLnBrk="0" hangingPunct="1">
              <a:lnSpc>
                <a:spcPct val="90000"/>
              </a:lnSpc>
              <a:spcBef>
                <a:spcPct val="20000"/>
              </a:spcBef>
              <a:buSzPct val="80000"/>
            </a:pPr>
            <a:r>
              <a:rPr lang="en-US" smtClean="0"/>
              <a:t>Click to edit Master text styles</a:t>
            </a:r>
          </a:p>
          <a:p>
            <a:pPr marL="403225" lvl="1" indent="-403225" algn="l" defTabSz="914363" rtl="0" eaLnBrk="1" latinLnBrk="0" hangingPunct="1">
              <a:lnSpc>
                <a:spcPct val="90000"/>
              </a:lnSpc>
              <a:spcBef>
                <a:spcPct val="20000"/>
              </a:spcBef>
              <a:buSzPct val="80000"/>
            </a:pPr>
            <a:r>
              <a:rPr lang="en-US" smtClean="0"/>
              <a:t>Second level</a:t>
            </a:r>
          </a:p>
          <a:p>
            <a:pPr marL="403225" lvl="2" indent="-403225" algn="l" defTabSz="914363" rtl="0" eaLnBrk="1" latinLnBrk="0" hangingPunct="1">
              <a:lnSpc>
                <a:spcPct val="90000"/>
              </a:lnSpc>
              <a:spcBef>
                <a:spcPct val="20000"/>
              </a:spcBef>
              <a:buSzPct val="80000"/>
            </a:pPr>
            <a:r>
              <a:rPr lang="en-US" smtClean="0"/>
              <a:t>Third level</a:t>
            </a:r>
          </a:p>
          <a:p>
            <a:pPr marL="403225" lvl="3" indent="-403225" algn="l" defTabSz="914363" rtl="0" eaLnBrk="1" latinLnBrk="0" hangingPunct="1">
              <a:lnSpc>
                <a:spcPct val="90000"/>
              </a:lnSpc>
              <a:spcBef>
                <a:spcPct val="20000"/>
              </a:spcBef>
              <a:buSzPct val="80000"/>
            </a:pPr>
            <a:r>
              <a:rPr lang="en-US" smtClean="0"/>
              <a:t>Fourth level</a:t>
            </a:r>
          </a:p>
          <a:p>
            <a:pPr marL="403225" lvl="4" indent="-403225" algn="l" defTabSz="914363" rtl="0" eaLnBrk="1" latinLnBrk="0" hangingPunct="1">
              <a:lnSpc>
                <a:spcPct val="90000"/>
              </a:lnSpc>
              <a:spcBef>
                <a:spcPct val="20000"/>
              </a:spcBef>
              <a:buSzPct val="80000"/>
            </a:pPr>
            <a:r>
              <a:rPr lang="en-US" smtClean="0"/>
              <a:t>Fifth level</a:t>
            </a:r>
            <a:endParaRPr lang="en-US" dirty="0"/>
          </a:p>
        </p:txBody>
      </p:sp>
      <p:pic>
        <p:nvPicPr>
          <p:cNvPr id="7" name="Picture 6"/>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713950265"/>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9112" y="228600"/>
            <a:ext cx="11149013" cy="747897"/>
          </a:xfrm>
        </p:spPr>
        <p:txBody>
          <a:bodyPr/>
          <a:lstStyle>
            <a:lvl1pPr>
              <a:defRPr sz="5400"/>
            </a:lvl1pPr>
          </a:lstStyle>
          <a:p>
            <a:r>
              <a:rPr lang="en-US" smtClean="0"/>
              <a:t>Click to edit Master title style</a:t>
            </a:r>
            <a:endParaRPr lang="en-US" dirty="0"/>
          </a:p>
        </p:txBody>
      </p:sp>
      <p:pic>
        <p:nvPicPr>
          <p:cNvPr id="3" name="Picture 2"/>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3705800608"/>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duotone>
              <a:prstClr val="black"/>
              <a:schemeClr val="tx2">
                <a:tint val="45000"/>
                <a:satMod val="400000"/>
              </a:schemeClr>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spTree>
    <p:extLst>
      <p:ext uri="{BB962C8B-B14F-4D97-AF65-F5344CB8AC3E}">
        <p14:creationId xmlns:p14="http://schemas.microsoft.com/office/powerpoint/2010/main" val="154763109"/>
      </p:ext>
    </p:extLst>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bg1"/>
        </a:solidFill>
        <a:effectLst/>
      </p:bgPr>
    </p:bg>
    <p:spTree>
      <p:nvGrpSpPr>
        <p:cNvPr id="1" name=""/>
        <p:cNvGrpSpPr/>
        <p:nvPr/>
      </p:nvGrpSpPr>
      <p:grpSpPr>
        <a:xfrm>
          <a:off x="0" y="0"/>
          <a:ext cx="0" cy="0"/>
          <a:chOff x="0" y="0"/>
          <a:chExt cx="0" cy="0"/>
        </a:xfrm>
      </p:grpSpPr>
      <p:sp>
        <p:nvSpPr>
          <p:cNvPr id="19" name="Rectangle 18"/>
          <p:cNvSpPr/>
          <p:nvPr userDrawn="1"/>
        </p:nvSpPr>
        <p:spPr bwMode="auto">
          <a:xfrm>
            <a:off x="519113" y="1447800"/>
            <a:ext cx="11149012" cy="518160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algn="ctr" defTabSz="913788" fontAlgn="base">
              <a:spcBef>
                <a:spcPct val="0"/>
              </a:spcBef>
              <a:spcAft>
                <a:spcPct val="0"/>
              </a:spcAft>
            </a:pPr>
            <a:endParaRPr lang="en-US" sz="2200" dirty="0">
              <a:gradFill>
                <a:gsLst>
                  <a:gs pos="0">
                    <a:srgbClr val="FFFFFF"/>
                  </a:gs>
                  <a:gs pos="100000">
                    <a:srgbClr val="FFFFFF"/>
                  </a:gs>
                </a:gsLst>
                <a:lin ang="5400000" scaled="0"/>
              </a:gradFill>
            </a:endParaRPr>
          </a:p>
        </p:txBody>
      </p:sp>
      <p:sp>
        <p:nvSpPr>
          <p:cNvPr id="2" name="Title 1"/>
          <p:cNvSpPr>
            <a:spLocks noGrp="1"/>
          </p:cNvSpPr>
          <p:nvPr>
            <p:ph type="title"/>
          </p:nvPr>
        </p:nvSpPr>
        <p:spPr/>
        <p:txBody>
          <a:bodyPr/>
          <a:lstStyle>
            <a:lvl1pPr algn="l" defTabSz="914363" rtl="0" eaLnBrk="1" latinLnBrk="0" hangingPunct="1">
              <a:lnSpc>
                <a:spcPct val="90000"/>
              </a:lnSpc>
              <a:spcBef>
                <a:spcPct val="0"/>
              </a:spcBef>
              <a:buNone/>
              <a:defRPr lang="en-US" sz="5400" b="0" kern="1200" cap="none" spc="-100" baseline="0" dirty="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a:lstStyle>
          <a:p>
            <a:r>
              <a:rPr lang="en-US" smtClean="0"/>
              <a:t>Click to edit Master title style</a:t>
            </a:r>
            <a:endParaRPr lang="en-US" dirty="0"/>
          </a:p>
        </p:txBody>
      </p:sp>
      <p:sp>
        <p:nvSpPr>
          <p:cNvPr id="5" name="Text Placeholder 4"/>
          <p:cNvSpPr>
            <a:spLocks noGrp="1"/>
          </p:cNvSpPr>
          <p:nvPr>
            <p:ph type="body" sz="quarter" idx="11"/>
          </p:nvPr>
        </p:nvSpPr>
        <p:spPr>
          <a:xfrm>
            <a:off x="3473804" y="3417661"/>
            <a:ext cx="6945312" cy="1241878"/>
          </a:xfrm>
        </p:spPr>
        <p:txBody>
          <a:bodyPr lIns="182880" tIns="182880" anchor="ctr" anchorCtr="0"/>
          <a:lstStyle>
            <a:lvl1pPr marL="574675" indent="-571500">
              <a:spcAft>
                <a:spcPts val="1200"/>
              </a:spcAft>
              <a:buNone/>
              <a:defRPr lang="en-US" sz="4400" kern="1200" spc="-100" baseline="0" dirty="0" smtClean="0">
                <a:gradFill>
                  <a:gsLst>
                    <a:gs pos="0">
                      <a:srgbClr val="595959"/>
                    </a:gs>
                    <a:gs pos="86000">
                      <a:srgbClr val="595959"/>
                    </a:gs>
                  </a:gsLst>
                  <a:lin ang="5400000" scaled="0"/>
                </a:gradFill>
                <a:latin typeface="Segoe UI Light" pitchFamily="34" charset="0"/>
                <a:ea typeface="+mn-ea"/>
                <a:cs typeface="+mn-cs"/>
              </a:defRPr>
            </a:lvl1pPr>
            <a:lvl2pPr marL="346075" indent="-342900">
              <a:buFont typeface="Arial" pitchFamily="34" charset="0"/>
              <a:buNone/>
              <a:defRPr lang="en-US" sz="2400" kern="1200" spc="-50" baseline="0" dirty="0">
                <a:gradFill>
                  <a:gsLst>
                    <a:gs pos="0">
                      <a:srgbClr val="595959"/>
                    </a:gs>
                    <a:gs pos="86000">
                      <a:srgbClr val="595959"/>
                    </a:gs>
                  </a:gsLst>
                  <a:lin ang="5400000" scaled="0"/>
                </a:gradFill>
                <a:latin typeface="+mn-lt"/>
                <a:ea typeface="+mn-ea"/>
                <a:cs typeface="+mn-cs"/>
              </a:defRPr>
            </a:lvl2pPr>
          </a:lstStyle>
          <a:p>
            <a:pPr marL="3175" lvl="0" indent="0" algn="l" defTabSz="914363" rtl="0" eaLnBrk="1" latinLnBrk="0" hangingPunct="1">
              <a:lnSpc>
                <a:spcPct val="90000"/>
              </a:lnSpc>
              <a:spcBef>
                <a:spcPts val="0"/>
              </a:spcBef>
              <a:spcAft>
                <a:spcPts val="900"/>
              </a:spcAft>
              <a:buSzPct val="80000"/>
            </a:pPr>
            <a:r>
              <a:rPr lang="en-US" smtClean="0"/>
              <a:t>Click to edit Master text styles</a:t>
            </a:r>
          </a:p>
          <a:p>
            <a:pPr marL="3175" lvl="1" indent="0" algn="l" defTabSz="914363" rtl="0" eaLnBrk="1" latinLnBrk="0" hangingPunct="1">
              <a:lnSpc>
                <a:spcPct val="90000"/>
              </a:lnSpc>
              <a:spcBef>
                <a:spcPts val="0"/>
              </a:spcBef>
              <a:spcAft>
                <a:spcPts val="900"/>
              </a:spcAft>
              <a:buSzPct val="80000"/>
            </a:pPr>
            <a:r>
              <a:rPr lang="en-US" smtClean="0"/>
              <a:t>Second level</a:t>
            </a:r>
          </a:p>
        </p:txBody>
      </p:sp>
      <p:sp>
        <p:nvSpPr>
          <p:cNvPr id="18" name="Freeform 105"/>
          <p:cNvSpPr>
            <a:spLocks/>
          </p:cNvSpPr>
          <p:nvPr userDrawn="1"/>
        </p:nvSpPr>
        <p:spPr bwMode="black">
          <a:xfrm>
            <a:off x="1200173" y="2133600"/>
            <a:ext cx="1865060" cy="3810000"/>
          </a:xfrm>
          <a:custGeom>
            <a:avLst/>
            <a:gdLst>
              <a:gd name="T0" fmla="*/ 38 w 42"/>
              <a:gd name="T1" fmla="*/ 23 h 86"/>
              <a:gd name="T2" fmla="*/ 35 w 42"/>
              <a:gd name="T3" fmla="*/ 27 h 86"/>
              <a:gd name="T4" fmla="*/ 35 w 42"/>
              <a:gd name="T5" fmla="*/ 65 h 86"/>
              <a:gd name="T6" fmla="*/ 21 w 42"/>
              <a:gd name="T7" fmla="*/ 79 h 86"/>
              <a:gd name="T8" fmla="*/ 7 w 42"/>
              <a:gd name="T9" fmla="*/ 65 h 86"/>
              <a:gd name="T10" fmla="*/ 7 w 42"/>
              <a:gd name="T11" fmla="*/ 16 h 86"/>
              <a:gd name="T12" fmla="*/ 16 w 42"/>
              <a:gd name="T13" fmla="*/ 7 h 86"/>
              <a:gd name="T14" fmla="*/ 25 w 42"/>
              <a:gd name="T15" fmla="*/ 16 h 86"/>
              <a:gd name="T16" fmla="*/ 25 w 42"/>
              <a:gd name="T17" fmla="*/ 16 h 86"/>
              <a:gd name="T18" fmla="*/ 25 w 42"/>
              <a:gd name="T19" fmla="*/ 54 h 86"/>
              <a:gd name="T20" fmla="*/ 22 w 42"/>
              <a:gd name="T21" fmla="*/ 58 h 86"/>
              <a:gd name="T22" fmla="*/ 18 w 42"/>
              <a:gd name="T23" fmla="*/ 54 h 86"/>
              <a:gd name="T24" fmla="*/ 18 w 42"/>
              <a:gd name="T25" fmla="*/ 25 h 86"/>
              <a:gd name="T26" fmla="*/ 14 w 42"/>
              <a:gd name="T27" fmla="*/ 22 h 86"/>
              <a:gd name="T28" fmla="*/ 11 w 42"/>
              <a:gd name="T29" fmla="*/ 25 h 86"/>
              <a:gd name="T30" fmla="*/ 11 w 42"/>
              <a:gd name="T31" fmla="*/ 54 h 86"/>
              <a:gd name="T32" fmla="*/ 22 w 42"/>
              <a:gd name="T33" fmla="*/ 65 h 86"/>
              <a:gd name="T34" fmla="*/ 32 w 42"/>
              <a:gd name="T35" fmla="*/ 54 h 86"/>
              <a:gd name="T36" fmla="*/ 32 w 42"/>
              <a:gd name="T37" fmla="*/ 16 h 86"/>
              <a:gd name="T38" fmla="*/ 32 w 42"/>
              <a:gd name="T39" fmla="*/ 16 h 86"/>
              <a:gd name="T40" fmla="*/ 16 w 42"/>
              <a:gd name="T41" fmla="*/ 0 h 86"/>
              <a:gd name="T42" fmla="*/ 0 w 42"/>
              <a:gd name="T43" fmla="*/ 16 h 86"/>
              <a:gd name="T44" fmla="*/ 0 w 42"/>
              <a:gd name="T45" fmla="*/ 65 h 86"/>
              <a:gd name="T46" fmla="*/ 21 w 42"/>
              <a:gd name="T47" fmla="*/ 86 h 86"/>
              <a:gd name="T48" fmla="*/ 42 w 42"/>
              <a:gd name="T49" fmla="*/ 65 h 86"/>
              <a:gd name="T50" fmla="*/ 42 w 42"/>
              <a:gd name="T51" fmla="*/ 65 h 86"/>
              <a:gd name="T52" fmla="*/ 42 w 42"/>
              <a:gd name="T53" fmla="*/ 27 h 86"/>
              <a:gd name="T54" fmla="*/ 38 w 42"/>
              <a:gd name="T55" fmla="*/ 2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 h="86">
                <a:moveTo>
                  <a:pt x="38" y="23"/>
                </a:moveTo>
                <a:cubicBezTo>
                  <a:pt x="36" y="23"/>
                  <a:pt x="35" y="25"/>
                  <a:pt x="35" y="27"/>
                </a:cubicBezTo>
                <a:cubicBezTo>
                  <a:pt x="35" y="65"/>
                  <a:pt x="35" y="65"/>
                  <a:pt x="35" y="65"/>
                </a:cubicBezTo>
                <a:cubicBezTo>
                  <a:pt x="35" y="73"/>
                  <a:pt x="29" y="79"/>
                  <a:pt x="21" y="79"/>
                </a:cubicBezTo>
                <a:cubicBezTo>
                  <a:pt x="13" y="79"/>
                  <a:pt x="7" y="73"/>
                  <a:pt x="7" y="65"/>
                </a:cubicBezTo>
                <a:cubicBezTo>
                  <a:pt x="7" y="16"/>
                  <a:pt x="7" y="16"/>
                  <a:pt x="7" y="16"/>
                </a:cubicBezTo>
                <a:cubicBezTo>
                  <a:pt x="7" y="11"/>
                  <a:pt x="11" y="7"/>
                  <a:pt x="16" y="7"/>
                </a:cubicBezTo>
                <a:cubicBezTo>
                  <a:pt x="21" y="7"/>
                  <a:pt x="25" y="11"/>
                  <a:pt x="25" y="16"/>
                </a:cubicBezTo>
                <a:cubicBezTo>
                  <a:pt x="25" y="16"/>
                  <a:pt x="25" y="16"/>
                  <a:pt x="25" y="16"/>
                </a:cubicBezTo>
                <a:cubicBezTo>
                  <a:pt x="25" y="54"/>
                  <a:pt x="25" y="54"/>
                  <a:pt x="25" y="54"/>
                </a:cubicBezTo>
                <a:cubicBezTo>
                  <a:pt x="25" y="56"/>
                  <a:pt x="23" y="58"/>
                  <a:pt x="22" y="58"/>
                </a:cubicBezTo>
                <a:cubicBezTo>
                  <a:pt x="20" y="58"/>
                  <a:pt x="18" y="56"/>
                  <a:pt x="18" y="54"/>
                </a:cubicBezTo>
                <a:cubicBezTo>
                  <a:pt x="18" y="25"/>
                  <a:pt x="18" y="25"/>
                  <a:pt x="18" y="25"/>
                </a:cubicBezTo>
                <a:cubicBezTo>
                  <a:pt x="18" y="23"/>
                  <a:pt x="16" y="22"/>
                  <a:pt x="14" y="22"/>
                </a:cubicBezTo>
                <a:cubicBezTo>
                  <a:pt x="12" y="22"/>
                  <a:pt x="11" y="23"/>
                  <a:pt x="11" y="25"/>
                </a:cubicBezTo>
                <a:cubicBezTo>
                  <a:pt x="11" y="54"/>
                  <a:pt x="11" y="54"/>
                  <a:pt x="11" y="54"/>
                </a:cubicBezTo>
                <a:cubicBezTo>
                  <a:pt x="11" y="60"/>
                  <a:pt x="16" y="65"/>
                  <a:pt x="22" y="65"/>
                </a:cubicBezTo>
                <a:cubicBezTo>
                  <a:pt x="27" y="65"/>
                  <a:pt x="32" y="60"/>
                  <a:pt x="32" y="54"/>
                </a:cubicBezTo>
                <a:cubicBezTo>
                  <a:pt x="32" y="16"/>
                  <a:pt x="32" y="16"/>
                  <a:pt x="32" y="16"/>
                </a:cubicBezTo>
                <a:cubicBezTo>
                  <a:pt x="32" y="16"/>
                  <a:pt x="32" y="16"/>
                  <a:pt x="32" y="16"/>
                </a:cubicBezTo>
                <a:cubicBezTo>
                  <a:pt x="32" y="7"/>
                  <a:pt x="25" y="0"/>
                  <a:pt x="16" y="0"/>
                </a:cubicBezTo>
                <a:cubicBezTo>
                  <a:pt x="7" y="0"/>
                  <a:pt x="0" y="7"/>
                  <a:pt x="0" y="16"/>
                </a:cubicBezTo>
                <a:cubicBezTo>
                  <a:pt x="0" y="65"/>
                  <a:pt x="0" y="65"/>
                  <a:pt x="0" y="65"/>
                </a:cubicBezTo>
                <a:cubicBezTo>
                  <a:pt x="0" y="77"/>
                  <a:pt x="10" y="86"/>
                  <a:pt x="21" y="86"/>
                </a:cubicBezTo>
                <a:cubicBezTo>
                  <a:pt x="33" y="86"/>
                  <a:pt x="42" y="77"/>
                  <a:pt x="42" y="65"/>
                </a:cubicBezTo>
                <a:cubicBezTo>
                  <a:pt x="42" y="65"/>
                  <a:pt x="42" y="65"/>
                  <a:pt x="42" y="65"/>
                </a:cubicBezTo>
                <a:cubicBezTo>
                  <a:pt x="42" y="27"/>
                  <a:pt x="42" y="27"/>
                  <a:pt x="42" y="27"/>
                </a:cubicBezTo>
                <a:cubicBezTo>
                  <a:pt x="42" y="25"/>
                  <a:pt x="40" y="23"/>
                  <a:pt x="38" y="23"/>
                </a:cubicBezTo>
              </a:path>
            </a:pathLst>
          </a:custGeom>
          <a:solidFill>
            <a:schemeClr val="accent2"/>
          </a:solidFill>
          <a:ln>
            <a:noFill/>
          </a:ln>
          <a:extLst/>
        </p:spPr>
        <p:txBody>
          <a:bodyPr vert="horz" wrap="square" lIns="82305" tIns="41153" rIns="82305" bIns="41153" numCol="1" anchor="t" anchorCtr="0" compatLnSpc="1">
            <a:prstTxWarp prst="textNoShape">
              <a:avLst/>
            </a:prstTxWarp>
          </a:bodyPr>
          <a:lstStyle/>
          <a:p>
            <a:pPr lvl="0" defTabSz="1218987"/>
            <a:endParaRPr lang="en-US" sz="1600" dirty="0">
              <a:solidFill>
                <a:srgbClr val="292929"/>
              </a:solidFill>
            </a:endParaRPr>
          </a:p>
        </p:txBody>
      </p:sp>
    </p:spTree>
    <p:extLst>
      <p:ext uri="{BB962C8B-B14F-4D97-AF65-F5344CB8AC3E}">
        <p14:creationId xmlns:p14="http://schemas.microsoft.com/office/powerpoint/2010/main" val="1006363516"/>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solidFill>
          <a:schemeClr val="accent1">
            <a:alpha val="99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889125" y="1447800"/>
            <a:ext cx="4205288" cy="1523494"/>
          </a:xfrm>
        </p:spPr>
        <p:txBody>
          <a:bodyPr anchor="ctr" anchorCtr="0">
            <a:noAutofit/>
          </a:bodyPr>
          <a:lstStyle>
            <a:lvl1pPr>
              <a:lnSpc>
                <a:spcPct val="90000"/>
              </a:lnSpc>
              <a:defRPr sz="4800" baseline="0">
                <a:solidFill>
                  <a:schemeClr val="bg1">
                    <a:alpha val="98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89124" y="5630472"/>
            <a:ext cx="4205289" cy="461665"/>
          </a:xfrm>
        </p:spPr>
        <p:txBody>
          <a:bodyPr>
            <a:noAutofit/>
          </a:bodyPr>
          <a:lstStyle>
            <a:lvl1pPr marL="0" indent="0" algn="l" defTabSz="914363" rtl="0" eaLnBrk="1" latinLnBrk="0" hangingPunct="1">
              <a:lnSpc>
                <a:spcPct val="90000"/>
              </a:lnSpc>
              <a:spcBef>
                <a:spcPts val="0"/>
              </a:spcBef>
              <a:buSzPct val="80000"/>
              <a:buFont typeface="Arial" pitchFamily="34" charset="0"/>
              <a:buNone/>
              <a:defRPr lang="en-US" sz="2400" kern="1200" dirty="0">
                <a:solidFill>
                  <a:schemeClr val="bg1">
                    <a:alpha val="99000"/>
                  </a:schemeClr>
                </a:solidFill>
                <a:latin typeface="+mn-lt"/>
                <a:ea typeface="+mn-ea"/>
                <a:cs typeface="+mn-cs"/>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1889125" y="4160520"/>
            <a:ext cx="8872538" cy="1274538"/>
          </a:xfrm>
        </p:spPr>
        <p:txBody>
          <a:bodyPr anchor="t" anchorCtr="0">
            <a:noAutofit/>
            <a:scene3d>
              <a:camera prst="orthographicFront"/>
              <a:lightRig rig="flat" dir="t"/>
            </a:scene3d>
            <a:sp3d>
              <a:contourClr>
                <a:schemeClr val="bg2"/>
              </a:contourClr>
            </a:sp3d>
          </a:bodyPr>
          <a:lstStyle>
            <a:lvl1pPr marL="0" indent="0" algn="l">
              <a:buFont typeface="Arial" pitchFamily="34" charset="0"/>
              <a:buNone/>
              <a:defRPr kumimoji="0" lang="en-US" sz="6600" b="0" i="0" u="none" strike="noStrike" kern="1200" cap="none" spc="-642" normalizeH="0" baseline="0" noProof="0" dirty="0" smtClean="0">
                <a:ln w="11430"/>
                <a:solidFill>
                  <a:schemeClr val="accent1">
                    <a:lumMod val="40000"/>
                    <a:lumOff val="60000"/>
                    <a:alpha val="99000"/>
                  </a:schemeClr>
                </a:solidFill>
                <a:effectLst/>
                <a:uLnTx/>
                <a:uFillTx/>
                <a:latin typeface="Segoe UI Light" pitchFamily="34" charset="0"/>
                <a:ea typeface="+mn-ea"/>
                <a:cs typeface="+mn-cs"/>
              </a:defRPr>
            </a:lvl1pPr>
          </a:lstStyle>
          <a:p>
            <a:pPr lvl="0"/>
            <a:r>
              <a:rPr lang="en-US" dirty="0" smtClean="0"/>
              <a:t>click to…</a:t>
            </a:r>
          </a:p>
        </p:txBody>
      </p:sp>
      <p:grpSp>
        <p:nvGrpSpPr>
          <p:cNvPr id="9" name="Group 8"/>
          <p:cNvGrpSpPr/>
          <p:nvPr userDrawn="1"/>
        </p:nvGrpSpPr>
        <p:grpSpPr>
          <a:xfrm>
            <a:off x="7713385" y="2136047"/>
            <a:ext cx="3499128" cy="2114058"/>
            <a:chOff x="1411369" y="3975421"/>
            <a:chExt cx="1714604" cy="1035908"/>
          </a:xfrm>
        </p:grpSpPr>
        <p:sp>
          <p:nvSpPr>
            <p:cNvPr id="12" name="Freeform 6"/>
            <p:cNvSpPr>
              <a:spLocks/>
            </p:cNvSpPr>
            <p:nvPr userDrawn="1"/>
          </p:nvSpPr>
          <p:spPr bwMode="auto">
            <a:xfrm>
              <a:off x="1900471" y="3975421"/>
              <a:ext cx="1225502" cy="656717"/>
            </a:xfrm>
            <a:custGeom>
              <a:avLst/>
              <a:gdLst>
                <a:gd name="T0" fmla="*/ 138 w 189"/>
                <a:gd name="T1" fmla="*/ 0 h 101"/>
                <a:gd name="T2" fmla="*/ 94 w 189"/>
                <a:gd name="T3" fmla="*/ 26 h 101"/>
                <a:gd name="T4" fmla="*/ 75 w 189"/>
                <a:gd name="T5" fmla="*/ 21 h 101"/>
                <a:gd name="T6" fmla="*/ 40 w 189"/>
                <a:gd name="T7" fmla="*/ 42 h 101"/>
                <a:gd name="T8" fmla="*/ 29 w 189"/>
                <a:gd name="T9" fmla="*/ 40 h 101"/>
                <a:gd name="T10" fmla="*/ 0 w 189"/>
                <a:gd name="T11" fmla="*/ 64 h 101"/>
                <a:gd name="T12" fmla="*/ 11 w 189"/>
                <a:gd name="T13" fmla="*/ 62 h 101"/>
                <a:gd name="T14" fmla="*/ 30 w 189"/>
                <a:gd name="T15" fmla="*/ 66 h 101"/>
                <a:gd name="T16" fmla="*/ 82 w 189"/>
                <a:gd name="T17" fmla="*/ 39 h 101"/>
                <a:gd name="T18" fmla="*/ 145 w 189"/>
                <a:gd name="T19" fmla="*/ 101 h 101"/>
                <a:gd name="T20" fmla="*/ 189 w 189"/>
                <a:gd name="T21" fmla="*/ 51 h 101"/>
                <a:gd name="T22" fmla="*/ 138 w 189"/>
                <a:gd name="T2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9" h="101">
                  <a:moveTo>
                    <a:pt x="138" y="0"/>
                  </a:moveTo>
                  <a:cubicBezTo>
                    <a:pt x="119" y="0"/>
                    <a:pt x="103" y="10"/>
                    <a:pt x="94" y="26"/>
                  </a:cubicBezTo>
                  <a:cubicBezTo>
                    <a:pt x="89" y="23"/>
                    <a:pt x="82" y="21"/>
                    <a:pt x="75" y="21"/>
                  </a:cubicBezTo>
                  <a:cubicBezTo>
                    <a:pt x="60" y="21"/>
                    <a:pt x="46" y="30"/>
                    <a:pt x="40" y="42"/>
                  </a:cubicBezTo>
                  <a:cubicBezTo>
                    <a:pt x="36" y="41"/>
                    <a:pt x="33" y="40"/>
                    <a:pt x="29" y="40"/>
                  </a:cubicBezTo>
                  <a:cubicBezTo>
                    <a:pt x="15" y="40"/>
                    <a:pt x="3" y="50"/>
                    <a:pt x="0" y="64"/>
                  </a:cubicBezTo>
                  <a:cubicBezTo>
                    <a:pt x="3" y="63"/>
                    <a:pt x="7" y="62"/>
                    <a:pt x="11" y="62"/>
                  </a:cubicBezTo>
                  <a:cubicBezTo>
                    <a:pt x="17" y="62"/>
                    <a:pt x="24" y="64"/>
                    <a:pt x="30" y="66"/>
                  </a:cubicBezTo>
                  <a:cubicBezTo>
                    <a:pt x="42" y="49"/>
                    <a:pt x="61" y="39"/>
                    <a:pt x="82" y="39"/>
                  </a:cubicBezTo>
                  <a:cubicBezTo>
                    <a:pt x="117" y="39"/>
                    <a:pt x="145" y="67"/>
                    <a:pt x="145" y="101"/>
                  </a:cubicBezTo>
                  <a:cubicBezTo>
                    <a:pt x="170" y="98"/>
                    <a:pt x="189" y="77"/>
                    <a:pt x="189" y="51"/>
                  </a:cubicBezTo>
                  <a:cubicBezTo>
                    <a:pt x="189" y="22"/>
                    <a:pt x="167" y="0"/>
                    <a:pt x="138"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5" name="Freeform 7"/>
            <p:cNvSpPr>
              <a:spLocks/>
            </p:cNvSpPr>
            <p:nvPr userDrawn="1"/>
          </p:nvSpPr>
          <p:spPr bwMode="auto">
            <a:xfrm>
              <a:off x="1411369" y="4269433"/>
              <a:ext cx="1390368" cy="741896"/>
            </a:xfrm>
            <a:custGeom>
              <a:avLst/>
              <a:gdLst>
                <a:gd name="T0" fmla="*/ 157 w 214"/>
                <a:gd name="T1" fmla="*/ 0 h 114"/>
                <a:gd name="T2" fmla="*/ 107 w 214"/>
                <a:gd name="T3" fmla="*/ 29 h 114"/>
                <a:gd name="T4" fmla="*/ 86 w 214"/>
                <a:gd name="T5" fmla="*/ 23 h 114"/>
                <a:gd name="T6" fmla="*/ 46 w 214"/>
                <a:gd name="T7" fmla="*/ 48 h 114"/>
                <a:gd name="T8" fmla="*/ 34 w 214"/>
                <a:gd name="T9" fmla="*/ 45 h 114"/>
                <a:gd name="T10" fmla="*/ 0 w 214"/>
                <a:gd name="T11" fmla="*/ 80 h 114"/>
                <a:gd name="T12" fmla="*/ 34 w 214"/>
                <a:gd name="T13" fmla="*/ 114 h 114"/>
                <a:gd name="T14" fmla="*/ 86 w 214"/>
                <a:gd name="T15" fmla="*/ 114 h 114"/>
                <a:gd name="T16" fmla="*/ 157 w 214"/>
                <a:gd name="T17" fmla="*/ 114 h 114"/>
                <a:gd name="T18" fmla="*/ 214 w 214"/>
                <a:gd name="T19" fmla="*/ 57 h 114"/>
                <a:gd name="T20" fmla="*/ 157 w 214"/>
                <a:gd name="T21"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 h="114">
                  <a:moveTo>
                    <a:pt x="157" y="0"/>
                  </a:moveTo>
                  <a:cubicBezTo>
                    <a:pt x="136" y="0"/>
                    <a:pt x="117" y="11"/>
                    <a:pt x="107" y="29"/>
                  </a:cubicBezTo>
                  <a:cubicBezTo>
                    <a:pt x="101" y="25"/>
                    <a:pt x="94" y="23"/>
                    <a:pt x="86" y="23"/>
                  </a:cubicBezTo>
                  <a:cubicBezTo>
                    <a:pt x="69" y="23"/>
                    <a:pt x="54" y="33"/>
                    <a:pt x="46" y="48"/>
                  </a:cubicBezTo>
                  <a:cubicBezTo>
                    <a:pt x="42" y="46"/>
                    <a:pt x="38" y="45"/>
                    <a:pt x="34" y="45"/>
                  </a:cubicBezTo>
                  <a:cubicBezTo>
                    <a:pt x="15" y="45"/>
                    <a:pt x="0" y="61"/>
                    <a:pt x="0" y="80"/>
                  </a:cubicBezTo>
                  <a:cubicBezTo>
                    <a:pt x="0" y="99"/>
                    <a:pt x="15" y="114"/>
                    <a:pt x="34" y="114"/>
                  </a:cubicBezTo>
                  <a:cubicBezTo>
                    <a:pt x="86" y="114"/>
                    <a:pt x="86" y="114"/>
                    <a:pt x="86" y="114"/>
                  </a:cubicBezTo>
                  <a:cubicBezTo>
                    <a:pt x="157" y="114"/>
                    <a:pt x="157" y="114"/>
                    <a:pt x="157" y="114"/>
                  </a:cubicBezTo>
                  <a:cubicBezTo>
                    <a:pt x="189" y="114"/>
                    <a:pt x="214" y="89"/>
                    <a:pt x="214" y="57"/>
                  </a:cubicBezTo>
                  <a:cubicBezTo>
                    <a:pt x="214" y="25"/>
                    <a:pt x="189" y="0"/>
                    <a:pt x="157" y="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467171949"/>
      </p:ext>
    </p:extLst>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112" y="228600"/>
            <a:ext cx="11149013" cy="7478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19113" y="1447800"/>
            <a:ext cx="11149012" cy="2000548"/>
          </a:xfrm>
          <a:prstGeom prst="rect">
            <a:avLst/>
          </a:prstGeom>
        </p:spPr>
        <p:txBody>
          <a:bodyPr vert="horz" wrap="square"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552999580"/>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784"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 id="2147483799" r:id="rId18"/>
    <p:sldLayoutId id="2147483807" r:id="rId19"/>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5400" b="0" kern="1200" cap="none" spc="-100" baseline="0" dirty="0" smtClean="0">
          <a:ln w="3175">
            <a:noFill/>
          </a:ln>
          <a:gradFill flip="none" rotWithShape="1">
            <a:gsLst>
              <a:gs pos="0">
                <a:srgbClr val="595959"/>
              </a:gs>
              <a:gs pos="86000">
                <a:srgbClr val="595959"/>
              </a:gs>
            </a:gsLst>
            <a:lin ang="5400000" scaled="0"/>
            <a:tileRect/>
          </a:gradFill>
          <a:effectLst/>
          <a:latin typeface="Segoe UI Light" pitchFamily="34" charset="0"/>
          <a:ea typeface="+mn-ea"/>
          <a:cs typeface="Arial" charset="0"/>
        </a:defRPr>
      </a:lvl1pPr>
    </p:titleStyle>
    <p:bodyStyle>
      <a:lvl1pPr marL="460375" indent="-460375" algn="l" defTabSz="914363" rtl="0" eaLnBrk="1" latinLnBrk="0" hangingPunct="1">
        <a:lnSpc>
          <a:spcPct val="90000"/>
        </a:lnSpc>
        <a:spcBef>
          <a:spcPct val="20000"/>
        </a:spcBef>
        <a:buSzPct val="80000"/>
        <a:buFont typeface="Arial" pitchFamily="34" charset="0"/>
        <a:buChar char="•"/>
        <a:defRPr sz="3200" kern="1200">
          <a:gradFill>
            <a:gsLst>
              <a:gs pos="0">
                <a:srgbClr val="595959"/>
              </a:gs>
              <a:gs pos="86000">
                <a:srgbClr val="595959"/>
              </a:gs>
            </a:gsLst>
            <a:lin ang="5400000" scaled="0"/>
          </a:gradFill>
          <a:latin typeface="+mn-lt"/>
          <a:ea typeface="+mn-ea"/>
          <a:cs typeface="+mn-cs"/>
        </a:defRPr>
      </a:lvl1pPr>
      <a:lvl2pPr marL="855663" indent="-395288" algn="l" defTabSz="914363" rtl="0" eaLnBrk="1" latinLnBrk="0" hangingPunct="1">
        <a:lnSpc>
          <a:spcPct val="90000"/>
        </a:lnSpc>
        <a:spcBef>
          <a:spcPct val="20000"/>
        </a:spcBef>
        <a:buSzPct val="80000"/>
        <a:buFont typeface="Arial" pitchFamily="34" charset="0"/>
        <a:buChar char="•"/>
        <a:defRPr sz="2800" kern="1200">
          <a:gradFill>
            <a:gsLst>
              <a:gs pos="0">
                <a:srgbClr val="595959"/>
              </a:gs>
              <a:gs pos="86000">
                <a:srgbClr val="595959"/>
              </a:gs>
            </a:gsLst>
            <a:lin ang="5400000" scaled="0"/>
          </a:gradFill>
          <a:latin typeface="+mn-lt"/>
          <a:ea typeface="+mn-ea"/>
          <a:cs typeface="+mn-cs"/>
        </a:defRPr>
      </a:lvl2pPr>
      <a:lvl3pPr marL="1258888" indent="-403225" algn="l" defTabSz="914363" rtl="0" eaLnBrk="1" latinLnBrk="0" hangingPunct="1">
        <a:lnSpc>
          <a:spcPct val="90000"/>
        </a:lnSpc>
        <a:spcBef>
          <a:spcPct val="20000"/>
        </a:spcBef>
        <a:buSzPct val="80000"/>
        <a:buFont typeface="Arial" pitchFamily="34" charset="0"/>
        <a:buChar char="•"/>
        <a:defRPr sz="2400" kern="1200">
          <a:gradFill>
            <a:gsLst>
              <a:gs pos="0">
                <a:srgbClr val="595959"/>
              </a:gs>
              <a:gs pos="86000">
                <a:srgbClr val="595959"/>
              </a:gs>
            </a:gsLst>
            <a:lin ang="5400000" scaled="0"/>
          </a:gradFill>
          <a:latin typeface="+mn-lt"/>
          <a:ea typeface="+mn-ea"/>
          <a:cs typeface="+mn-cs"/>
        </a:defRPr>
      </a:lvl3pPr>
      <a:lvl4pPr marL="1604963" indent="-346075"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4pPr>
      <a:lvl5pPr marL="1941513" indent="-336550" algn="l" defTabSz="914363" rtl="0" eaLnBrk="1" latinLnBrk="0" hangingPunct="1">
        <a:lnSpc>
          <a:spcPct val="90000"/>
        </a:lnSpc>
        <a:spcBef>
          <a:spcPct val="20000"/>
        </a:spcBef>
        <a:buSzPct val="80000"/>
        <a:buFont typeface="Arial" pitchFamily="34" charset="0"/>
        <a:buChar char="•"/>
        <a:defRPr sz="2000" kern="1200">
          <a:gradFill>
            <a:gsLst>
              <a:gs pos="0">
                <a:srgbClr val="595959"/>
              </a:gs>
              <a:gs pos="86000">
                <a:srgbClr val="595959"/>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CFCFC"/>
        </a:solidFill>
        <a:effectLst/>
      </p:bgPr>
    </p:bg>
    <p:spTree>
      <p:nvGrpSpPr>
        <p:cNvPr id="1" name=""/>
        <p:cNvGrpSpPr/>
        <p:nvPr/>
      </p:nvGrpSpPr>
      <p:grpSpPr>
        <a:xfrm>
          <a:off x="0" y="0"/>
          <a:ext cx="0" cy="0"/>
          <a:chOff x="0" y="0"/>
          <a:chExt cx="0" cy="0"/>
        </a:xfrm>
      </p:grpSpPr>
      <p:sp>
        <p:nvSpPr>
          <p:cNvPr id="4" name="Rectangle 3"/>
          <p:cNvSpPr/>
          <p:nvPr/>
        </p:nvSpPr>
        <p:spPr bwMode="auto">
          <a:xfrm>
            <a:off x="1" y="0"/>
            <a:ext cx="308344"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5" name="Rectangle 4"/>
          <p:cNvSpPr/>
          <p:nvPr/>
        </p:nvSpPr>
        <p:spPr bwMode="auto">
          <a:xfrm>
            <a:off x="0" y="0"/>
            <a:ext cx="12188825" cy="14478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2" name="Title Placeholder 1"/>
          <p:cNvSpPr>
            <a:spLocks noGrp="1"/>
          </p:cNvSpPr>
          <p:nvPr>
            <p:ph type="title"/>
          </p:nvPr>
        </p:nvSpPr>
        <p:spPr>
          <a:xfrm>
            <a:off x="519111" y="228601"/>
            <a:ext cx="11149014"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9113" y="1905000"/>
            <a:ext cx="11149012" cy="1618905"/>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1823219255"/>
      </p:ext>
    </p:extLst>
  </p:cSld>
  <p:clrMap bg1="lt1" tx1="dk1" bg2="lt2" tx2="dk2" accent1="accent1" accent2="accent2" accent3="accent3" accent4="accent4" accent5="accent5" accent6="accent6" hlink="hlink" folHlink="folHlink"/>
  <p:sldLayoutIdLst>
    <p:sldLayoutId id="2147483801" r:id="rId1"/>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00" baseline="0" dirty="0">
          <a:ln w="3175">
            <a:noFill/>
          </a:ln>
          <a:solidFill>
            <a:schemeClr val="bg1">
              <a:alpha val="99000"/>
            </a:schemeClr>
          </a:solidFill>
          <a:effectLst/>
          <a:latin typeface="Segoe UI Light" pitchFamily="34" charset="0"/>
          <a:ea typeface="+mn-ea"/>
          <a:cs typeface="Arial" charset="0"/>
        </a:defRPr>
      </a:lvl1pPr>
    </p:titleStyle>
    <p:bodyStyle>
      <a:lvl1pPr marL="0" indent="0" algn="l" defTabSz="914363" rtl="0" eaLnBrk="1" latinLnBrk="0" hangingPunct="1">
        <a:lnSpc>
          <a:spcPct val="90000"/>
        </a:lnSpc>
        <a:spcBef>
          <a:spcPct val="20000"/>
        </a:spcBef>
        <a:buFont typeface="Arial" pitchFamily="34" charset="0"/>
        <a:buNone/>
        <a:defRPr sz="2400" b="0" kern="1200">
          <a:gradFill>
            <a:gsLst>
              <a:gs pos="0">
                <a:srgbClr val="595959"/>
              </a:gs>
              <a:gs pos="86000">
                <a:srgbClr val="595959"/>
              </a:gs>
            </a:gsLst>
            <a:lin ang="5400000" scaled="0"/>
          </a:gradFill>
          <a:latin typeface="Consolas" pitchFamily="49" charset="0"/>
          <a:ea typeface="+mn-ea"/>
          <a:cs typeface="Consolas" pitchFamily="49" charset="0"/>
        </a:defRPr>
      </a:lvl1pPr>
      <a:lvl2pPr marL="384954" indent="-7937" algn="l" defTabSz="914363" rtl="0" eaLnBrk="1" latinLnBrk="0" hangingPunct="1">
        <a:lnSpc>
          <a:spcPct val="90000"/>
        </a:lnSpc>
        <a:spcBef>
          <a:spcPct val="20000"/>
        </a:spcBef>
        <a:buFont typeface="Arial" pitchFamily="34" charset="0"/>
        <a:buNone/>
        <a:defRPr sz="2000" b="0" kern="1200">
          <a:gradFill>
            <a:gsLst>
              <a:gs pos="0">
                <a:srgbClr val="595959"/>
              </a:gs>
              <a:gs pos="86000">
                <a:srgbClr val="595959"/>
              </a:gs>
            </a:gsLst>
            <a:lin ang="5400000" scaled="0"/>
          </a:gradFill>
          <a:latin typeface="Consolas" pitchFamily="49" charset="0"/>
          <a:ea typeface="+mn-ea"/>
          <a:cs typeface="Consolas" pitchFamily="49" charset="0"/>
        </a:defRPr>
      </a:lvl2pPr>
      <a:lvl3pPr marL="761970"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3pPr>
      <a:lvl4pPr marL="1094009" indent="7937"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4pPr>
      <a:lvl5pPr marL="1426047" indent="0" algn="l" defTabSz="914363" rtl="0" eaLnBrk="1" latinLnBrk="0" hangingPunct="1">
        <a:lnSpc>
          <a:spcPct val="90000"/>
        </a:lnSpc>
        <a:spcBef>
          <a:spcPct val="20000"/>
        </a:spcBef>
        <a:buFont typeface="Arial" pitchFamily="34" charset="0"/>
        <a:buNone/>
        <a:defRPr sz="1800" b="0" kern="1200">
          <a:gradFill>
            <a:gsLst>
              <a:gs pos="0">
                <a:srgbClr val="595959"/>
              </a:gs>
              <a:gs pos="86000">
                <a:srgbClr val="595959"/>
              </a:gs>
            </a:gsLst>
            <a:lin ang="5400000" scaled="0"/>
          </a:gradFill>
          <a:latin typeface="Consolas" pitchFamily="49" charset="0"/>
          <a:ea typeface="+mn-ea"/>
          <a:cs typeface="Consolas" pitchFamily="49" charset="0"/>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21.xml"/><Relationship Id="rId7" Type="http://schemas.openxmlformats.org/officeDocument/2006/relationships/oleObject" Target="../embeddings/oleObject3.bin"/><Relationship Id="rId2" Type="http://schemas.openxmlformats.org/officeDocument/2006/relationships/tags" Target="../tags/tag20.xml"/><Relationship Id="rId1" Type="http://schemas.openxmlformats.org/officeDocument/2006/relationships/vmlDrawing" Target="../drawings/vmlDrawing3.vml"/><Relationship Id="rId6" Type="http://schemas.openxmlformats.org/officeDocument/2006/relationships/notesSlide" Target="../notesSlides/notesSlide9.xml"/><Relationship Id="rId5" Type="http://schemas.openxmlformats.org/officeDocument/2006/relationships/slideLayout" Target="../slideLayouts/slideLayout2.xml"/><Relationship Id="rId4" Type="http://schemas.openxmlformats.org/officeDocument/2006/relationships/tags" Target="../tags/tag22.xml"/></Relationships>
</file>

<file path=ppt/slides/_rels/slide11.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24.xml"/><Relationship Id="rId7" Type="http://schemas.openxmlformats.org/officeDocument/2006/relationships/oleObject" Target="../embeddings/oleObject4.bin"/><Relationship Id="rId2" Type="http://schemas.openxmlformats.org/officeDocument/2006/relationships/tags" Target="../tags/tag23.xml"/><Relationship Id="rId1" Type="http://schemas.openxmlformats.org/officeDocument/2006/relationships/vmlDrawing" Target="../drawings/vmlDrawing4.vml"/><Relationship Id="rId6" Type="http://schemas.openxmlformats.org/officeDocument/2006/relationships/notesSlide" Target="../notesSlides/notesSlide10.xml"/><Relationship Id="rId5" Type="http://schemas.openxmlformats.org/officeDocument/2006/relationships/slideLayout" Target="../slideLayouts/slideLayout2.xml"/><Relationship Id="rId4" Type="http://schemas.openxmlformats.org/officeDocument/2006/relationships/tags" Target="../tags/tag25.xml"/></Relationships>
</file>

<file path=ppt/slides/_rels/slide12.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27.xml"/><Relationship Id="rId7" Type="http://schemas.openxmlformats.org/officeDocument/2006/relationships/oleObject" Target="../embeddings/oleObject5.bin"/><Relationship Id="rId2" Type="http://schemas.openxmlformats.org/officeDocument/2006/relationships/tags" Target="../tags/tag26.xml"/><Relationship Id="rId1" Type="http://schemas.openxmlformats.org/officeDocument/2006/relationships/vmlDrawing" Target="../drawings/vmlDrawing5.vml"/><Relationship Id="rId6" Type="http://schemas.openxmlformats.org/officeDocument/2006/relationships/notesSlide" Target="../notesSlides/notesSlide11.xml"/><Relationship Id="rId5" Type="http://schemas.openxmlformats.org/officeDocument/2006/relationships/slideLayout" Target="../slideLayouts/slideLayout2.xml"/><Relationship Id="rId4" Type="http://schemas.openxmlformats.org/officeDocument/2006/relationships/tags" Target="../tags/tag28.xml"/></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6.bin"/><Relationship Id="rId3" Type="http://schemas.openxmlformats.org/officeDocument/2006/relationships/tags" Target="../tags/tag30.xml"/><Relationship Id="rId7" Type="http://schemas.openxmlformats.org/officeDocument/2006/relationships/image" Target="../media/image11.png"/><Relationship Id="rId2" Type="http://schemas.openxmlformats.org/officeDocument/2006/relationships/tags" Target="../tags/tag29.xml"/><Relationship Id="rId1" Type="http://schemas.openxmlformats.org/officeDocument/2006/relationships/vmlDrawing" Target="../drawings/vmlDrawing6.vml"/><Relationship Id="rId6" Type="http://schemas.openxmlformats.org/officeDocument/2006/relationships/notesSlide" Target="../notesSlides/notesSlide12.xml"/><Relationship Id="rId5" Type="http://schemas.openxmlformats.org/officeDocument/2006/relationships/slideLayout" Target="../slideLayouts/slideLayout2.xml"/><Relationship Id="rId4" Type="http://schemas.openxmlformats.org/officeDocument/2006/relationships/tags" Target="../tags/tag31.xml"/><Relationship Id="rId9" Type="http://schemas.openxmlformats.org/officeDocument/2006/relationships/image" Target="../media/image10.emf"/></Relationships>
</file>

<file path=ppt/slides/_rels/slide14.xml.rels><?xml version="1.0" encoding="UTF-8" standalone="yes"?>
<Relationships xmlns="http://schemas.openxmlformats.org/package/2006/relationships"><Relationship Id="rId3" Type="http://schemas.openxmlformats.org/officeDocument/2006/relationships/tags" Target="../tags/tag33.xml"/><Relationship Id="rId7" Type="http://schemas.openxmlformats.org/officeDocument/2006/relationships/image" Target="../media/image10.emf"/><Relationship Id="rId2" Type="http://schemas.openxmlformats.org/officeDocument/2006/relationships/tags" Target="../tags/tag32.xml"/><Relationship Id="rId1" Type="http://schemas.openxmlformats.org/officeDocument/2006/relationships/vmlDrawing" Target="../drawings/vmlDrawing7.vml"/><Relationship Id="rId6" Type="http://schemas.openxmlformats.org/officeDocument/2006/relationships/oleObject" Target="../embeddings/oleObject7.bin"/><Relationship Id="rId5" Type="http://schemas.openxmlformats.org/officeDocument/2006/relationships/notesSlide" Target="../notesSlides/notesSlide13.xml"/><Relationship Id="rId4"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8" Type="http://schemas.openxmlformats.org/officeDocument/2006/relationships/tags" Target="../tags/tag40.xml"/><Relationship Id="rId13" Type="http://schemas.openxmlformats.org/officeDocument/2006/relationships/oleObject" Target="../embeddings/oleObject8.bin"/><Relationship Id="rId3" Type="http://schemas.openxmlformats.org/officeDocument/2006/relationships/tags" Target="../tags/tag35.xml"/><Relationship Id="rId7" Type="http://schemas.openxmlformats.org/officeDocument/2006/relationships/tags" Target="../tags/tag39.xml"/><Relationship Id="rId12" Type="http://schemas.openxmlformats.org/officeDocument/2006/relationships/notesSlide" Target="../notesSlides/notesSlide14.xml"/><Relationship Id="rId2" Type="http://schemas.openxmlformats.org/officeDocument/2006/relationships/tags" Target="../tags/tag34.xml"/><Relationship Id="rId1" Type="http://schemas.openxmlformats.org/officeDocument/2006/relationships/vmlDrawing" Target="../drawings/vmlDrawing8.vml"/><Relationship Id="rId6" Type="http://schemas.openxmlformats.org/officeDocument/2006/relationships/tags" Target="../tags/tag38.xml"/><Relationship Id="rId11" Type="http://schemas.openxmlformats.org/officeDocument/2006/relationships/slideLayout" Target="../slideLayouts/slideLayout2.xml"/><Relationship Id="rId5" Type="http://schemas.openxmlformats.org/officeDocument/2006/relationships/tags" Target="../tags/tag37.xml"/><Relationship Id="rId15" Type="http://schemas.openxmlformats.org/officeDocument/2006/relationships/hyperlink" Target="https://clemensv.servicebus.windows.net/foo/bar/baz" TargetMode="External"/><Relationship Id="rId10" Type="http://schemas.openxmlformats.org/officeDocument/2006/relationships/tags" Target="../tags/tag42.xml"/><Relationship Id="rId4" Type="http://schemas.openxmlformats.org/officeDocument/2006/relationships/tags" Target="../tags/tag36.xml"/><Relationship Id="rId9" Type="http://schemas.openxmlformats.org/officeDocument/2006/relationships/tags" Target="../tags/tag41.xml"/><Relationship Id="rId14" Type="http://schemas.openxmlformats.org/officeDocument/2006/relationships/image" Target="../media/image10.emf"/></Relationships>
</file>

<file path=ppt/slides/_rels/slide16.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44.xml"/><Relationship Id="rId7" Type="http://schemas.openxmlformats.org/officeDocument/2006/relationships/oleObject" Target="../embeddings/oleObject9.bin"/><Relationship Id="rId2" Type="http://schemas.openxmlformats.org/officeDocument/2006/relationships/tags" Target="../tags/tag43.xml"/><Relationship Id="rId1" Type="http://schemas.openxmlformats.org/officeDocument/2006/relationships/vmlDrawing" Target="../drawings/vmlDrawing9.vml"/><Relationship Id="rId6" Type="http://schemas.openxmlformats.org/officeDocument/2006/relationships/notesSlide" Target="../notesSlides/notesSlide15.xml"/><Relationship Id="rId5" Type="http://schemas.openxmlformats.org/officeDocument/2006/relationships/slideLayout" Target="../slideLayouts/slideLayout2.xml"/><Relationship Id="rId4" Type="http://schemas.openxmlformats.org/officeDocument/2006/relationships/tags" Target="../tags/tag45.xml"/></Relationships>
</file>

<file path=ppt/slides/_rels/slide1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47.xml"/><Relationship Id="rId7" Type="http://schemas.openxmlformats.org/officeDocument/2006/relationships/oleObject" Target="../embeddings/oleObject10.bin"/><Relationship Id="rId2" Type="http://schemas.openxmlformats.org/officeDocument/2006/relationships/tags" Target="../tags/tag46.xml"/><Relationship Id="rId1" Type="http://schemas.openxmlformats.org/officeDocument/2006/relationships/vmlDrawing" Target="../drawings/vmlDrawing10.vml"/><Relationship Id="rId6" Type="http://schemas.openxmlformats.org/officeDocument/2006/relationships/notesSlide" Target="../notesSlides/notesSlide16.xml"/><Relationship Id="rId5" Type="http://schemas.openxmlformats.org/officeDocument/2006/relationships/slideLayout" Target="../slideLayouts/slideLayout2.xml"/><Relationship Id="rId4" Type="http://schemas.openxmlformats.org/officeDocument/2006/relationships/tags" Target="../tags/tag48.xml"/></Relationships>
</file>

<file path=ppt/slides/_rels/slide18.xml.rels><?xml version="1.0" encoding="UTF-8" standalone="yes"?>
<Relationships xmlns="http://schemas.openxmlformats.org/package/2006/relationships"><Relationship Id="rId8" Type="http://schemas.openxmlformats.org/officeDocument/2006/relationships/tags" Target="../tags/tag55.xml"/><Relationship Id="rId13" Type="http://schemas.openxmlformats.org/officeDocument/2006/relationships/oleObject" Target="../embeddings/oleObject11.bin"/><Relationship Id="rId3" Type="http://schemas.openxmlformats.org/officeDocument/2006/relationships/tags" Target="../tags/tag50.xml"/><Relationship Id="rId7" Type="http://schemas.openxmlformats.org/officeDocument/2006/relationships/tags" Target="../tags/tag54.xml"/><Relationship Id="rId12" Type="http://schemas.openxmlformats.org/officeDocument/2006/relationships/notesSlide" Target="../notesSlides/notesSlide17.xml"/><Relationship Id="rId2" Type="http://schemas.openxmlformats.org/officeDocument/2006/relationships/tags" Target="../tags/tag49.xml"/><Relationship Id="rId1" Type="http://schemas.openxmlformats.org/officeDocument/2006/relationships/vmlDrawing" Target="../drawings/vmlDrawing11.vml"/><Relationship Id="rId6" Type="http://schemas.openxmlformats.org/officeDocument/2006/relationships/tags" Target="../tags/tag53.xml"/><Relationship Id="rId11" Type="http://schemas.openxmlformats.org/officeDocument/2006/relationships/slideLayout" Target="../slideLayouts/slideLayout2.xml"/><Relationship Id="rId5" Type="http://schemas.openxmlformats.org/officeDocument/2006/relationships/tags" Target="../tags/tag52.xml"/><Relationship Id="rId10" Type="http://schemas.openxmlformats.org/officeDocument/2006/relationships/tags" Target="../tags/tag57.xml"/><Relationship Id="rId4" Type="http://schemas.openxmlformats.org/officeDocument/2006/relationships/tags" Target="../tags/tag51.xml"/><Relationship Id="rId9" Type="http://schemas.openxmlformats.org/officeDocument/2006/relationships/tags" Target="../tags/tag56.xml"/><Relationship Id="rId14" Type="http://schemas.openxmlformats.org/officeDocument/2006/relationships/image" Target="../media/image10.emf"/></Relationships>
</file>

<file path=ppt/slides/_rels/slide19.xml.rels><?xml version="1.0" encoding="UTF-8" standalone="yes"?>
<Relationships xmlns="http://schemas.openxmlformats.org/package/2006/relationships"><Relationship Id="rId8" Type="http://schemas.openxmlformats.org/officeDocument/2006/relationships/tags" Target="../tags/tag65.xml"/><Relationship Id="rId13" Type="http://schemas.openxmlformats.org/officeDocument/2006/relationships/tags" Target="../tags/tag70.xml"/><Relationship Id="rId18" Type="http://schemas.openxmlformats.org/officeDocument/2006/relationships/tags" Target="../tags/tag75.xml"/><Relationship Id="rId26" Type="http://schemas.openxmlformats.org/officeDocument/2006/relationships/tags" Target="../tags/tag83.xml"/><Relationship Id="rId3" Type="http://schemas.openxmlformats.org/officeDocument/2006/relationships/tags" Target="../tags/tag60.xml"/><Relationship Id="rId21" Type="http://schemas.openxmlformats.org/officeDocument/2006/relationships/tags" Target="../tags/tag78.xml"/><Relationship Id="rId34" Type="http://schemas.openxmlformats.org/officeDocument/2006/relationships/hyperlink" Target="http://clemensv.sbwn/abc/ghi" TargetMode="External"/><Relationship Id="rId7" Type="http://schemas.openxmlformats.org/officeDocument/2006/relationships/tags" Target="../tags/tag64.xml"/><Relationship Id="rId12" Type="http://schemas.openxmlformats.org/officeDocument/2006/relationships/tags" Target="../tags/tag69.xml"/><Relationship Id="rId17" Type="http://schemas.openxmlformats.org/officeDocument/2006/relationships/tags" Target="../tags/tag74.xml"/><Relationship Id="rId25" Type="http://schemas.openxmlformats.org/officeDocument/2006/relationships/tags" Target="../tags/tag82.xml"/><Relationship Id="rId33" Type="http://schemas.openxmlformats.org/officeDocument/2006/relationships/hyperlink" Target="http://clemensv.sbwn/" TargetMode="External"/><Relationship Id="rId2" Type="http://schemas.openxmlformats.org/officeDocument/2006/relationships/tags" Target="../tags/tag59.xml"/><Relationship Id="rId16" Type="http://schemas.openxmlformats.org/officeDocument/2006/relationships/tags" Target="../tags/tag73.xml"/><Relationship Id="rId20" Type="http://schemas.openxmlformats.org/officeDocument/2006/relationships/tags" Target="../tags/tag77.xml"/><Relationship Id="rId29" Type="http://schemas.openxmlformats.org/officeDocument/2006/relationships/tags" Target="../tags/tag86.xml"/><Relationship Id="rId1" Type="http://schemas.openxmlformats.org/officeDocument/2006/relationships/tags" Target="../tags/tag58.xml"/><Relationship Id="rId6" Type="http://schemas.openxmlformats.org/officeDocument/2006/relationships/tags" Target="../tags/tag63.xml"/><Relationship Id="rId11" Type="http://schemas.openxmlformats.org/officeDocument/2006/relationships/tags" Target="../tags/tag68.xml"/><Relationship Id="rId24" Type="http://schemas.openxmlformats.org/officeDocument/2006/relationships/tags" Target="../tags/tag81.xml"/><Relationship Id="rId32" Type="http://schemas.openxmlformats.org/officeDocument/2006/relationships/hyperlink" Target="https://clemensv-sb.accesscontrol.windows.net/" TargetMode="External"/><Relationship Id="rId5" Type="http://schemas.openxmlformats.org/officeDocument/2006/relationships/tags" Target="../tags/tag62.xml"/><Relationship Id="rId15" Type="http://schemas.openxmlformats.org/officeDocument/2006/relationships/tags" Target="../tags/tag72.xml"/><Relationship Id="rId23" Type="http://schemas.openxmlformats.org/officeDocument/2006/relationships/tags" Target="../tags/tag80.xml"/><Relationship Id="rId28" Type="http://schemas.openxmlformats.org/officeDocument/2006/relationships/tags" Target="../tags/tag85.xml"/><Relationship Id="rId10" Type="http://schemas.openxmlformats.org/officeDocument/2006/relationships/tags" Target="../tags/tag67.xml"/><Relationship Id="rId19" Type="http://schemas.openxmlformats.org/officeDocument/2006/relationships/tags" Target="../tags/tag76.xml"/><Relationship Id="rId31" Type="http://schemas.openxmlformats.org/officeDocument/2006/relationships/notesSlide" Target="../notesSlides/notesSlide18.xml"/><Relationship Id="rId4" Type="http://schemas.openxmlformats.org/officeDocument/2006/relationships/tags" Target="../tags/tag61.xml"/><Relationship Id="rId9" Type="http://schemas.openxmlformats.org/officeDocument/2006/relationships/tags" Target="../tags/tag66.xml"/><Relationship Id="rId14" Type="http://schemas.openxmlformats.org/officeDocument/2006/relationships/tags" Target="../tags/tag71.xml"/><Relationship Id="rId22" Type="http://schemas.openxmlformats.org/officeDocument/2006/relationships/tags" Target="../tags/tag79.xml"/><Relationship Id="rId27" Type="http://schemas.openxmlformats.org/officeDocument/2006/relationships/tags" Target="../tags/tag84.xml"/><Relationship Id="rId30" Type="http://schemas.openxmlformats.org/officeDocument/2006/relationships/slideLayout" Target="../slideLayouts/slideLayout6.xml"/><Relationship Id="rId35" Type="http://schemas.openxmlformats.org/officeDocument/2006/relationships/hyperlink" Target="http://clemensv.sbwn/abc"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87.xml"/><Relationship Id="rId1" Type="http://schemas.openxmlformats.org/officeDocument/2006/relationships/vmlDrawing" Target="../drawings/vmlDrawing12.vml"/><Relationship Id="rId6" Type="http://schemas.openxmlformats.org/officeDocument/2006/relationships/image" Target="../media/image10.emf"/><Relationship Id="rId5" Type="http://schemas.openxmlformats.org/officeDocument/2006/relationships/oleObject" Target="../embeddings/oleObject12.bin"/><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tags" Target="../tags/tag89.xml"/><Relationship Id="rId7" Type="http://schemas.openxmlformats.org/officeDocument/2006/relationships/image" Target="../media/image10.emf"/><Relationship Id="rId2" Type="http://schemas.openxmlformats.org/officeDocument/2006/relationships/tags" Target="../tags/tag88.xml"/><Relationship Id="rId1" Type="http://schemas.openxmlformats.org/officeDocument/2006/relationships/vmlDrawing" Target="../drawings/vmlDrawing13.vml"/><Relationship Id="rId6" Type="http://schemas.openxmlformats.org/officeDocument/2006/relationships/oleObject" Target="../embeddings/oleObject13.bin"/><Relationship Id="rId5" Type="http://schemas.openxmlformats.org/officeDocument/2006/relationships/notesSlide" Target="../notesSlides/notesSlide20.xml"/><Relationship Id="rId4"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91.xml"/><Relationship Id="rId7" Type="http://schemas.openxmlformats.org/officeDocument/2006/relationships/image" Target="../media/image10.emf"/><Relationship Id="rId2" Type="http://schemas.openxmlformats.org/officeDocument/2006/relationships/tags" Target="../tags/tag90.xml"/><Relationship Id="rId1" Type="http://schemas.openxmlformats.org/officeDocument/2006/relationships/vmlDrawing" Target="../drawings/vmlDrawing14.vml"/><Relationship Id="rId6" Type="http://schemas.openxmlformats.org/officeDocument/2006/relationships/oleObject" Target="../embeddings/oleObject14.bin"/><Relationship Id="rId5" Type="http://schemas.openxmlformats.org/officeDocument/2006/relationships/notesSlide" Target="../notesSlides/notesSlide21.xml"/><Relationship Id="rId4" Type="http://schemas.openxmlformats.org/officeDocument/2006/relationships/slideLayout" Target="../slideLayouts/slideLayout6.xml"/><Relationship Id="rId9" Type="http://schemas.microsoft.com/office/2007/relationships/hdphoto" Target="../media/hdphoto2.wdp"/></Relationships>
</file>

<file path=ppt/slides/_rels/slide23.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93.xml"/><Relationship Id="rId7" Type="http://schemas.openxmlformats.org/officeDocument/2006/relationships/oleObject" Target="../embeddings/oleObject15.bin"/><Relationship Id="rId2" Type="http://schemas.openxmlformats.org/officeDocument/2006/relationships/tags" Target="../tags/tag92.xml"/><Relationship Id="rId1" Type="http://schemas.openxmlformats.org/officeDocument/2006/relationships/vmlDrawing" Target="../drawings/vmlDrawing15.vml"/><Relationship Id="rId6" Type="http://schemas.openxmlformats.org/officeDocument/2006/relationships/notesSlide" Target="../notesSlides/notesSlide22.xml"/><Relationship Id="rId5" Type="http://schemas.openxmlformats.org/officeDocument/2006/relationships/slideLayout" Target="../slideLayouts/slideLayout2.xml"/><Relationship Id="rId4" Type="http://schemas.openxmlformats.org/officeDocument/2006/relationships/tags" Target="../tags/tag94.xml"/></Relationships>
</file>

<file path=ppt/slides/_rels/slide24.xml.rels><?xml version="1.0" encoding="UTF-8" standalone="yes"?>
<Relationships xmlns="http://schemas.openxmlformats.org/package/2006/relationships"><Relationship Id="rId13" Type="http://schemas.openxmlformats.org/officeDocument/2006/relationships/tags" Target="../tags/tag106.xml"/><Relationship Id="rId18" Type="http://schemas.openxmlformats.org/officeDocument/2006/relationships/tags" Target="../tags/tag111.xml"/><Relationship Id="rId26" Type="http://schemas.openxmlformats.org/officeDocument/2006/relationships/tags" Target="../tags/tag119.xml"/><Relationship Id="rId39" Type="http://schemas.openxmlformats.org/officeDocument/2006/relationships/tags" Target="../tags/tag132.xml"/><Relationship Id="rId21" Type="http://schemas.openxmlformats.org/officeDocument/2006/relationships/tags" Target="../tags/tag114.xml"/><Relationship Id="rId34" Type="http://schemas.openxmlformats.org/officeDocument/2006/relationships/tags" Target="../tags/tag127.xml"/><Relationship Id="rId42" Type="http://schemas.openxmlformats.org/officeDocument/2006/relationships/tags" Target="../tags/tag135.xml"/><Relationship Id="rId47" Type="http://schemas.openxmlformats.org/officeDocument/2006/relationships/tags" Target="../tags/tag140.xml"/><Relationship Id="rId50" Type="http://schemas.openxmlformats.org/officeDocument/2006/relationships/tags" Target="../tags/tag143.xml"/><Relationship Id="rId55" Type="http://schemas.openxmlformats.org/officeDocument/2006/relationships/image" Target="../media/image10.emf"/><Relationship Id="rId7" Type="http://schemas.openxmlformats.org/officeDocument/2006/relationships/tags" Target="../tags/tag100.xml"/><Relationship Id="rId12" Type="http://schemas.openxmlformats.org/officeDocument/2006/relationships/tags" Target="../tags/tag105.xml"/><Relationship Id="rId17" Type="http://schemas.openxmlformats.org/officeDocument/2006/relationships/tags" Target="../tags/tag110.xml"/><Relationship Id="rId25" Type="http://schemas.openxmlformats.org/officeDocument/2006/relationships/tags" Target="../tags/tag118.xml"/><Relationship Id="rId33" Type="http://schemas.openxmlformats.org/officeDocument/2006/relationships/tags" Target="../tags/tag126.xml"/><Relationship Id="rId38" Type="http://schemas.openxmlformats.org/officeDocument/2006/relationships/tags" Target="../tags/tag131.xml"/><Relationship Id="rId46" Type="http://schemas.openxmlformats.org/officeDocument/2006/relationships/tags" Target="../tags/tag139.xml"/><Relationship Id="rId2" Type="http://schemas.openxmlformats.org/officeDocument/2006/relationships/tags" Target="../tags/tag95.xml"/><Relationship Id="rId16" Type="http://schemas.openxmlformats.org/officeDocument/2006/relationships/tags" Target="../tags/tag109.xml"/><Relationship Id="rId20" Type="http://schemas.openxmlformats.org/officeDocument/2006/relationships/tags" Target="../tags/tag113.xml"/><Relationship Id="rId29" Type="http://schemas.openxmlformats.org/officeDocument/2006/relationships/tags" Target="../tags/tag122.xml"/><Relationship Id="rId41" Type="http://schemas.openxmlformats.org/officeDocument/2006/relationships/tags" Target="../tags/tag134.xml"/><Relationship Id="rId54" Type="http://schemas.openxmlformats.org/officeDocument/2006/relationships/oleObject" Target="../embeddings/oleObject16.bin"/><Relationship Id="rId1" Type="http://schemas.openxmlformats.org/officeDocument/2006/relationships/vmlDrawing" Target="../drawings/vmlDrawing16.vml"/><Relationship Id="rId6" Type="http://schemas.openxmlformats.org/officeDocument/2006/relationships/tags" Target="../tags/tag99.xml"/><Relationship Id="rId11" Type="http://schemas.openxmlformats.org/officeDocument/2006/relationships/tags" Target="../tags/tag104.xml"/><Relationship Id="rId24" Type="http://schemas.openxmlformats.org/officeDocument/2006/relationships/tags" Target="../tags/tag117.xml"/><Relationship Id="rId32" Type="http://schemas.openxmlformats.org/officeDocument/2006/relationships/tags" Target="../tags/tag125.xml"/><Relationship Id="rId37" Type="http://schemas.openxmlformats.org/officeDocument/2006/relationships/tags" Target="../tags/tag130.xml"/><Relationship Id="rId40" Type="http://schemas.openxmlformats.org/officeDocument/2006/relationships/tags" Target="../tags/tag133.xml"/><Relationship Id="rId45" Type="http://schemas.openxmlformats.org/officeDocument/2006/relationships/tags" Target="../tags/tag138.xml"/><Relationship Id="rId53" Type="http://schemas.openxmlformats.org/officeDocument/2006/relationships/notesSlide" Target="../notesSlides/notesSlide23.xml"/><Relationship Id="rId5" Type="http://schemas.openxmlformats.org/officeDocument/2006/relationships/tags" Target="../tags/tag98.xml"/><Relationship Id="rId15" Type="http://schemas.openxmlformats.org/officeDocument/2006/relationships/tags" Target="../tags/tag108.xml"/><Relationship Id="rId23" Type="http://schemas.openxmlformats.org/officeDocument/2006/relationships/tags" Target="../tags/tag116.xml"/><Relationship Id="rId28" Type="http://schemas.openxmlformats.org/officeDocument/2006/relationships/tags" Target="../tags/tag121.xml"/><Relationship Id="rId36" Type="http://schemas.openxmlformats.org/officeDocument/2006/relationships/tags" Target="../tags/tag129.xml"/><Relationship Id="rId49" Type="http://schemas.openxmlformats.org/officeDocument/2006/relationships/tags" Target="../tags/tag142.xml"/><Relationship Id="rId10" Type="http://schemas.openxmlformats.org/officeDocument/2006/relationships/tags" Target="../tags/tag103.xml"/><Relationship Id="rId19" Type="http://schemas.openxmlformats.org/officeDocument/2006/relationships/tags" Target="../tags/tag112.xml"/><Relationship Id="rId31" Type="http://schemas.openxmlformats.org/officeDocument/2006/relationships/tags" Target="../tags/tag124.xml"/><Relationship Id="rId44" Type="http://schemas.openxmlformats.org/officeDocument/2006/relationships/tags" Target="../tags/tag137.xml"/><Relationship Id="rId52" Type="http://schemas.openxmlformats.org/officeDocument/2006/relationships/slideLayout" Target="../slideLayouts/slideLayout2.xml"/><Relationship Id="rId4" Type="http://schemas.openxmlformats.org/officeDocument/2006/relationships/tags" Target="../tags/tag97.xml"/><Relationship Id="rId9" Type="http://schemas.openxmlformats.org/officeDocument/2006/relationships/tags" Target="../tags/tag102.xml"/><Relationship Id="rId14" Type="http://schemas.openxmlformats.org/officeDocument/2006/relationships/tags" Target="../tags/tag107.xml"/><Relationship Id="rId22" Type="http://schemas.openxmlformats.org/officeDocument/2006/relationships/tags" Target="../tags/tag115.xml"/><Relationship Id="rId27" Type="http://schemas.openxmlformats.org/officeDocument/2006/relationships/tags" Target="../tags/tag120.xml"/><Relationship Id="rId30" Type="http://schemas.openxmlformats.org/officeDocument/2006/relationships/tags" Target="../tags/tag123.xml"/><Relationship Id="rId35" Type="http://schemas.openxmlformats.org/officeDocument/2006/relationships/tags" Target="../tags/tag128.xml"/><Relationship Id="rId43" Type="http://schemas.openxmlformats.org/officeDocument/2006/relationships/tags" Target="../tags/tag136.xml"/><Relationship Id="rId48" Type="http://schemas.openxmlformats.org/officeDocument/2006/relationships/tags" Target="../tags/tag141.xml"/><Relationship Id="rId8" Type="http://schemas.openxmlformats.org/officeDocument/2006/relationships/tags" Target="../tags/tag101.xml"/><Relationship Id="rId51" Type="http://schemas.openxmlformats.org/officeDocument/2006/relationships/tags" Target="../tags/tag144.xml"/><Relationship Id="rId3" Type="http://schemas.openxmlformats.org/officeDocument/2006/relationships/tags" Target="../tags/tag96.xml"/></Relationships>
</file>

<file path=ppt/slides/_rels/slide25.xml.rels><?xml version="1.0" encoding="UTF-8" standalone="yes"?>
<Relationships xmlns="http://schemas.openxmlformats.org/package/2006/relationships"><Relationship Id="rId13" Type="http://schemas.openxmlformats.org/officeDocument/2006/relationships/tags" Target="../tags/tag156.xml"/><Relationship Id="rId18" Type="http://schemas.openxmlformats.org/officeDocument/2006/relationships/tags" Target="../tags/tag161.xml"/><Relationship Id="rId26" Type="http://schemas.openxmlformats.org/officeDocument/2006/relationships/tags" Target="../tags/tag169.xml"/><Relationship Id="rId39" Type="http://schemas.openxmlformats.org/officeDocument/2006/relationships/tags" Target="../tags/tag182.xml"/><Relationship Id="rId21" Type="http://schemas.openxmlformats.org/officeDocument/2006/relationships/tags" Target="../tags/tag164.xml"/><Relationship Id="rId34" Type="http://schemas.openxmlformats.org/officeDocument/2006/relationships/tags" Target="../tags/tag177.xml"/><Relationship Id="rId42" Type="http://schemas.openxmlformats.org/officeDocument/2006/relationships/tags" Target="../tags/tag185.xml"/><Relationship Id="rId47" Type="http://schemas.openxmlformats.org/officeDocument/2006/relationships/tags" Target="../tags/tag190.xml"/><Relationship Id="rId50" Type="http://schemas.openxmlformats.org/officeDocument/2006/relationships/tags" Target="../tags/tag193.xml"/><Relationship Id="rId55" Type="http://schemas.openxmlformats.org/officeDocument/2006/relationships/slideLayout" Target="../slideLayouts/slideLayout3.xml"/><Relationship Id="rId7" Type="http://schemas.openxmlformats.org/officeDocument/2006/relationships/tags" Target="../tags/tag150.xml"/><Relationship Id="rId12" Type="http://schemas.openxmlformats.org/officeDocument/2006/relationships/tags" Target="../tags/tag155.xml"/><Relationship Id="rId17" Type="http://schemas.openxmlformats.org/officeDocument/2006/relationships/tags" Target="../tags/tag160.xml"/><Relationship Id="rId25" Type="http://schemas.openxmlformats.org/officeDocument/2006/relationships/tags" Target="../tags/tag168.xml"/><Relationship Id="rId33" Type="http://schemas.openxmlformats.org/officeDocument/2006/relationships/tags" Target="../tags/tag176.xml"/><Relationship Id="rId38" Type="http://schemas.openxmlformats.org/officeDocument/2006/relationships/tags" Target="../tags/tag181.xml"/><Relationship Id="rId46" Type="http://schemas.openxmlformats.org/officeDocument/2006/relationships/tags" Target="../tags/tag189.xml"/><Relationship Id="rId2" Type="http://schemas.openxmlformats.org/officeDocument/2006/relationships/tags" Target="../tags/tag145.xml"/><Relationship Id="rId16" Type="http://schemas.openxmlformats.org/officeDocument/2006/relationships/tags" Target="../tags/tag159.xml"/><Relationship Id="rId20" Type="http://schemas.openxmlformats.org/officeDocument/2006/relationships/tags" Target="../tags/tag163.xml"/><Relationship Id="rId29" Type="http://schemas.openxmlformats.org/officeDocument/2006/relationships/tags" Target="../tags/tag172.xml"/><Relationship Id="rId41" Type="http://schemas.openxmlformats.org/officeDocument/2006/relationships/tags" Target="../tags/tag184.xml"/><Relationship Id="rId54" Type="http://schemas.openxmlformats.org/officeDocument/2006/relationships/tags" Target="../tags/tag197.xml"/><Relationship Id="rId1" Type="http://schemas.openxmlformats.org/officeDocument/2006/relationships/vmlDrawing" Target="../drawings/vmlDrawing17.vml"/><Relationship Id="rId6" Type="http://schemas.openxmlformats.org/officeDocument/2006/relationships/tags" Target="../tags/tag149.xml"/><Relationship Id="rId11" Type="http://schemas.openxmlformats.org/officeDocument/2006/relationships/tags" Target="../tags/tag154.xml"/><Relationship Id="rId24" Type="http://schemas.openxmlformats.org/officeDocument/2006/relationships/tags" Target="../tags/tag167.xml"/><Relationship Id="rId32" Type="http://schemas.openxmlformats.org/officeDocument/2006/relationships/tags" Target="../tags/tag175.xml"/><Relationship Id="rId37" Type="http://schemas.openxmlformats.org/officeDocument/2006/relationships/tags" Target="../tags/tag180.xml"/><Relationship Id="rId40" Type="http://schemas.openxmlformats.org/officeDocument/2006/relationships/tags" Target="../tags/tag183.xml"/><Relationship Id="rId45" Type="http://schemas.openxmlformats.org/officeDocument/2006/relationships/tags" Target="../tags/tag188.xml"/><Relationship Id="rId53" Type="http://schemas.openxmlformats.org/officeDocument/2006/relationships/tags" Target="../tags/tag196.xml"/><Relationship Id="rId58" Type="http://schemas.openxmlformats.org/officeDocument/2006/relationships/image" Target="../media/image10.emf"/><Relationship Id="rId5" Type="http://schemas.openxmlformats.org/officeDocument/2006/relationships/tags" Target="../tags/tag148.xml"/><Relationship Id="rId15" Type="http://schemas.openxmlformats.org/officeDocument/2006/relationships/tags" Target="../tags/tag158.xml"/><Relationship Id="rId23" Type="http://schemas.openxmlformats.org/officeDocument/2006/relationships/tags" Target="../tags/tag166.xml"/><Relationship Id="rId28" Type="http://schemas.openxmlformats.org/officeDocument/2006/relationships/tags" Target="../tags/tag171.xml"/><Relationship Id="rId36" Type="http://schemas.openxmlformats.org/officeDocument/2006/relationships/tags" Target="../tags/tag179.xml"/><Relationship Id="rId49" Type="http://schemas.openxmlformats.org/officeDocument/2006/relationships/tags" Target="../tags/tag192.xml"/><Relationship Id="rId57" Type="http://schemas.openxmlformats.org/officeDocument/2006/relationships/oleObject" Target="../embeddings/oleObject17.bin"/><Relationship Id="rId10" Type="http://schemas.openxmlformats.org/officeDocument/2006/relationships/tags" Target="../tags/tag153.xml"/><Relationship Id="rId19" Type="http://schemas.openxmlformats.org/officeDocument/2006/relationships/tags" Target="../tags/tag162.xml"/><Relationship Id="rId31" Type="http://schemas.openxmlformats.org/officeDocument/2006/relationships/tags" Target="../tags/tag174.xml"/><Relationship Id="rId44" Type="http://schemas.openxmlformats.org/officeDocument/2006/relationships/tags" Target="../tags/tag187.xml"/><Relationship Id="rId52" Type="http://schemas.openxmlformats.org/officeDocument/2006/relationships/tags" Target="../tags/tag195.xml"/><Relationship Id="rId4" Type="http://schemas.openxmlformats.org/officeDocument/2006/relationships/tags" Target="../tags/tag147.xml"/><Relationship Id="rId9" Type="http://schemas.openxmlformats.org/officeDocument/2006/relationships/tags" Target="../tags/tag152.xml"/><Relationship Id="rId14" Type="http://schemas.openxmlformats.org/officeDocument/2006/relationships/tags" Target="../tags/tag157.xml"/><Relationship Id="rId22" Type="http://schemas.openxmlformats.org/officeDocument/2006/relationships/tags" Target="../tags/tag165.xml"/><Relationship Id="rId27" Type="http://schemas.openxmlformats.org/officeDocument/2006/relationships/tags" Target="../tags/tag170.xml"/><Relationship Id="rId30" Type="http://schemas.openxmlformats.org/officeDocument/2006/relationships/tags" Target="../tags/tag173.xml"/><Relationship Id="rId35" Type="http://schemas.openxmlformats.org/officeDocument/2006/relationships/tags" Target="../tags/tag178.xml"/><Relationship Id="rId43" Type="http://schemas.openxmlformats.org/officeDocument/2006/relationships/tags" Target="../tags/tag186.xml"/><Relationship Id="rId48" Type="http://schemas.openxmlformats.org/officeDocument/2006/relationships/tags" Target="../tags/tag191.xml"/><Relationship Id="rId56" Type="http://schemas.openxmlformats.org/officeDocument/2006/relationships/notesSlide" Target="../notesSlides/notesSlide24.xml"/><Relationship Id="rId8" Type="http://schemas.openxmlformats.org/officeDocument/2006/relationships/tags" Target="../tags/tag151.xml"/><Relationship Id="rId51" Type="http://schemas.openxmlformats.org/officeDocument/2006/relationships/tags" Target="../tags/tag194.xml"/><Relationship Id="rId3" Type="http://schemas.openxmlformats.org/officeDocument/2006/relationships/tags" Target="../tags/tag146.xml"/></Relationships>
</file>

<file path=ppt/slides/_rels/slide26.xml.rels><?xml version="1.0" encoding="UTF-8" standalone="yes"?>
<Relationships xmlns="http://schemas.openxmlformats.org/package/2006/relationships"><Relationship Id="rId13" Type="http://schemas.openxmlformats.org/officeDocument/2006/relationships/tags" Target="../tags/tag210.xml"/><Relationship Id="rId18" Type="http://schemas.openxmlformats.org/officeDocument/2006/relationships/tags" Target="../tags/tag215.xml"/><Relationship Id="rId26" Type="http://schemas.openxmlformats.org/officeDocument/2006/relationships/tags" Target="../tags/tag223.xml"/><Relationship Id="rId39" Type="http://schemas.openxmlformats.org/officeDocument/2006/relationships/tags" Target="../tags/tag236.xml"/><Relationship Id="rId21" Type="http://schemas.openxmlformats.org/officeDocument/2006/relationships/tags" Target="../tags/tag218.xml"/><Relationship Id="rId34" Type="http://schemas.openxmlformats.org/officeDocument/2006/relationships/tags" Target="../tags/tag231.xml"/><Relationship Id="rId42" Type="http://schemas.openxmlformats.org/officeDocument/2006/relationships/tags" Target="../tags/tag239.xml"/><Relationship Id="rId47" Type="http://schemas.openxmlformats.org/officeDocument/2006/relationships/tags" Target="../tags/tag244.xml"/><Relationship Id="rId50" Type="http://schemas.openxmlformats.org/officeDocument/2006/relationships/tags" Target="../tags/tag247.xml"/><Relationship Id="rId55" Type="http://schemas.openxmlformats.org/officeDocument/2006/relationships/tags" Target="../tags/tag252.xml"/><Relationship Id="rId7" Type="http://schemas.openxmlformats.org/officeDocument/2006/relationships/tags" Target="../tags/tag204.xml"/><Relationship Id="rId2" Type="http://schemas.openxmlformats.org/officeDocument/2006/relationships/tags" Target="../tags/tag199.xml"/><Relationship Id="rId16" Type="http://schemas.openxmlformats.org/officeDocument/2006/relationships/tags" Target="../tags/tag213.xml"/><Relationship Id="rId20" Type="http://schemas.openxmlformats.org/officeDocument/2006/relationships/tags" Target="../tags/tag217.xml"/><Relationship Id="rId29" Type="http://schemas.openxmlformats.org/officeDocument/2006/relationships/tags" Target="../tags/tag226.xml"/><Relationship Id="rId41" Type="http://schemas.openxmlformats.org/officeDocument/2006/relationships/tags" Target="../tags/tag238.xml"/><Relationship Id="rId54" Type="http://schemas.openxmlformats.org/officeDocument/2006/relationships/tags" Target="../tags/tag251.xml"/><Relationship Id="rId1" Type="http://schemas.openxmlformats.org/officeDocument/2006/relationships/tags" Target="../tags/tag198.xml"/><Relationship Id="rId6" Type="http://schemas.openxmlformats.org/officeDocument/2006/relationships/tags" Target="../tags/tag203.xml"/><Relationship Id="rId11" Type="http://schemas.openxmlformats.org/officeDocument/2006/relationships/tags" Target="../tags/tag208.xml"/><Relationship Id="rId24" Type="http://schemas.openxmlformats.org/officeDocument/2006/relationships/tags" Target="../tags/tag221.xml"/><Relationship Id="rId32" Type="http://schemas.openxmlformats.org/officeDocument/2006/relationships/tags" Target="../tags/tag229.xml"/><Relationship Id="rId37" Type="http://schemas.openxmlformats.org/officeDocument/2006/relationships/tags" Target="../tags/tag234.xml"/><Relationship Id="rId40" Type="http://schemas.openxmlformats.org/officeDocument/2006/relationships/tags" Target="../tags/tag237.xml"/><Relationship Id="rId45" Type="http://schemas.openxmlformats.org/officeDocument/2006/relationships/tags" Target="../tags/tag242.xml"/><Relationship Id="rId53" Type="http://schemas.openxmlformats.org/officeDocument/2006/relationships/tags" Target="../tags/tag250.xml"/><Relationship Id="rId58" Type="http://schemas.openxmlformats.org/officeDocument/2006/relationships/tags" Target="../tags/tag255.xml"/><Relationship Id="rId5" Type="http://schemas.openxmlformats.org/officeDocument/2006/relationships/tags" Target="../tags/tag202.xml"/><Relationship Id="rId15" Type="http://schemas.openxmlformats.org/officeDocument/2006/relationships/tags" Target="../tags/tag212.xml"/><Relationship Id="rId23" Type="http://schemas.openxmlformats.org/officeDocument/2006/relationships/tags" Target="../tags/tag220.xml"/><Relationship Id="rId28" Type="http://schemas.openxmlformats.org/officeDocument/2006/relationships/tags" Target="../tags/tag225.xml"/><Relationship Id="rId36" Type="http://schemas.openxmlformats.org/officeDocument/2006/relationships/tags" Target="../tags/tag233.xml"/><Relationship Id="rId49" Type="http://schemas.openxmlformats.org/officeDocument/2006/relationships/tags" Target="../tags/tag246.xml"/><Relationship Id="rId57" Type="http://schemas.openxmlformats.org/officeDocument/2006/relationships/tags" Target="../tags/tag254.xml"/><Relationship Id="rId61" Type="http://schemas.openxmlformats.org/officeDocument/2006/relationships/notesSlide" Target="../notesSlides/notesSlide25.xml"/><Relationship Id="rId10" Type="http://schemas.openxmlformats.org/officeDocument/2006/relationships/tags" Target="../tags/tag207.xml"/><Relationship Id="rId19" Type="http://schemas.openxmlformats.org/officeDocument/2006/relationships/tags" Target="../tags/tag216.xml"/><Relationship Id="rId31" Type="http://schemas.openxmlformats.org/officeDocument/2006/relationships/tags" Target="../tags/tag228.xml"/><Relationship Id="rId44" Type="http://schemas.openxmlformats.org/officeDocument/2006/relationships/tags" Target="../tags/tag241.xml"/><Relationship Id="rId52" Type="http://schemas.openxmlformats.org/officeDocument/2006/relationships/tags" Target="../tags/tag249.xml"/><Relationship Id="rId60" Type="http://schemas.openxmlformats.org/officeDocument/2006/relationships/slideLayout" Target="../slideLayouts/slideLayout3.xml"/><Relationship Id="rId4" Type="http://schemas.openxmlformats.org/officeDocument/2006/relationships/tags" Target="../tags/tag201.xml"/><Relationship Id="rId9" Type="http://schemas.openxmlformats.org/officeDocument/2006/relationships/tags" Target="../tags/tag206.xml"/><Relationship Id="rId14" Type="http://schemas.openxmlformats.org/officeDocument/2006/relationships/tags" Target="../tags/tag211.xml"/><Relationship Id="rId22" Type="http://schemas.openxmlformats.org/officeDocument/2006/relationships/tags" Target="../tags/tag219.xml"/><Relationship Id="rId27" Type="http://schemas.openxmlformats.org/officeDocument/2006/relationships/tags" Target="../tags/tag224.xml"/><Relationship Id="rId30" Type="http://schemas.openxmlformats.org/officeDocument/2006/relationships/tags" Target="../tags/tag227.xml"/><Relationship Id="rId35" Type="http://schemas.openxmlformats.org/officeDocument/2006/relationships/tags" Target="../tags/tag232.xml"/><Relationship Id="rId43" Type="http://schemas.openxmlformats.org/officeDocument/2006/relationships/tags" Target="../tags/tag240.xml"/><Relationship Id="rId48" Type="http://schemas.openxmlformats.org/officeDocument/2006/relationships/tags" Target="../tags/tag245.xml"/><Relationship Id="rId56" Type="http://schemas.openxmlformats.org/officeDocument/2006/relationships/tags" Target="../tags/tag253.xml"/><Relationship Id="rId8" Type="http://schemas.openxmlformats.org/officeDocument/2006/relationships/tags" Target="../tags/tag205.xml"/><Relationship Id="rId51" Type="http://schemas.openxmlformats.org/officeDocument/2006/relationships/tags" Target="../tags/tag248.xml"/><Relationship Id="rId3" Type="http://schemas.openxmlformats.org/officeDocument/2006/relationships/tags" Target="../tags/tag200.xml"/><Relationship Id="rId12" Type="http://schemas.openxmlformats.org/officeDocument/2006/relationships/tags" Target="../tags/tag209.xml"/><Relationship Id="rId17" Type="http://schemas.openxmlformats.org/officeDocument/2006/relationships/tags" Target="../tags/tag214.xml"/><Relationship Id="rId25" Type="http://schemas.openxmlformats.org/officeDocument/2006/relationships/tags" Target="../tags/tag222.xml"/><Relationship Id="rId33" Type="http://schemas.openxmlformats.org/officeDocument/2006/relationships/tags" Target="../tags/tag230.xml"/><Relationship Id="rId38" Type="http://schemas.openxmlformats.org/officeDocument/2006/relationships/tags" Target="../tags/tag235.xml"/><Relationship Id="rId46" Type="http://schemas.openxmlformats.org/officeDocument/2006/relationships/tags" Target="../tags/tag243.xml"/><Relationship Id="rId59" Type="http://schemas.openxmlformats.org/officeDocument/2006/relationships/tags" Target="../tags/tag256.xml"/></Relationships>
</file>

<file path=ppt/slides/_rels/slide27.xml.rels><?xml version="1.0" encoding="UTF-8" standalone="yes"?>
<Relationships xmlns="http://schemas.openxmlformats.org/package/2006/relationships"><Relationship Id="rId13" Type="http://schemas.openxmlformats.org/officeDocument/2006/relationships/tags" Target="../tags/tag268.xml"/><Relationship Id="rId18" Type="http://schemas.openxmlformats.org/officeDocument/2006/relationships/tags" Target="../tags/tag273.xml"/><Relationship Id="rId26" Type="http://schemas.openxmlformats.org/officeDocument/2006/relationships/tags" Target="../tags/tag281.xml"/><Relationship Id="rId39" Type="http://schemas.openxmlformats.org/officeDocument/2006/relationships/tags" Target="../tags/tag294.xml"/><Relationship Id="rId21" Type="http://schemas.openxmlformats.org/officeDocument/2006/relationships/tags" Target="../tags/tag276.xml"/><Relationship Id="rId34" Type="http://schemas.openxmlformats.org/officeDocument/2006/relationships/tags" Target="../tags/tag289.xml"/><Relationship Id="rId42" Type="http://schemas.openxmlformats.org/officeDocument/2006/relationships/tags" Target="../tags/tag297.xml"/><Relationship Id="rId47" Type="http://schemas.openxmlformats.org/officeDocument/2006/relationships/tags" Target="../tags/tag302.xml"/><Relationship Id="rId50" Type="http://schemas.openxmlformats.org/officeDocument/2006/relationships/tags" Target="../tags/tag305.xml"/><Relationship Id="rId55" Type="http://schemas.openxmlformats.org/officeDocument/2006/relationships/tags" Target="../tags/tag310.xml"/><Relationship Id="rId7" Type="http://schemas.openxmlformats.org/officeDocument/2006/relationships/tags" Target="../tags/tag262.xml"/><Relationship Id="rId2" Type="http://schemas.openxmlformats.org/officeDocument/2006/relationships/tags" Target="../tags/tag257.xml"/><Relationship Id="rId16" Type="http://schemas.openxmlformats.org/officeDocument/2006/relationships/tags" Target="../tags/tag271.xml"/><Relationship Id="rId20" Type="http://schemas.openxmlformats.org/officeDocument/2006/relationships/tags" Target="../tags/tag275.xml"/><Relationship Id="rId29" Type="http://schemas.openxmlformats.org/officeDocument/2006/relationships/tags" Target="../tags/tag284.xml"/><Relationship Id="rId41" Type="http://schemas.openxmlformats.org/officeDocument/2006/relationships/tags" Target="../tags/tag296.xml"/><Relationship Id="rId54" Type="http://schemas.openxmlformats.org/officeDocument/2006/relationships/tags" Target="../tags/tag309.xml"/><Relationship Id="rId62" Type="http://schemas.openxmlformats.org/officeDocument/2006/relationships/image" Target="../media/image10.emf"/><Relationship Id="rId1" Type="http://schemas.openxmlformats.org/officeDocument/2006/relationships/vmlDrawing" Target="../drawings/vmlDrawing18.vml"/><Relationship Id="rId6" Type="http://schemas.openxmlformats.org/officeDocument/2006/relationships/tags" Target="../tags/tag261.xml"/><Relationship Id="rId11" Type="http://schemas.openxmlformats.org/officeDocument/2006/relationships/tags" Target="../tags/tag266.xml"/><Relationship Id="rId24" Type="http://schemas.openxmlformats.org/officeDocument/2006/relationships/tags" Target="../tags/tag279.xml"/><Relationship Id="rId32" Type="http://schemas.openxmlformats.org/officeDocument/2006/relationships/tags" Target="../tags/tag287.xml"/><Relationship Id="rId37" Type="http://schemas.openxmlformats.org/officeDocument/2006/relationships/tags" Target="../tags/tag292.xml"/><Relationship Id="rId40" Type="http://schemas.openxmlformats.org/officeDocument/2006/relationships/tags" Target="../tags/tag295.xml"/><Relationship Id="rId45" Type="http://schemas.openxmlformats.org/officeDocument/2006/relationships/tags" Target="../tags/tag300.xml"/><Relationship Id="rId53" Type="http://schemas.openxmlformats.org/officeDocument/2006/relationships/tags" Target="../tags/tag308.xml"/><Relationship Id="rId58" Type="http://schemas.openxmlformats.org/officeDocument/2006/relationships/tags" Target="../tags/tag313.xml"/><Relationship Id="rId5" Type="http://schemas.openxmlformats.org/officeDocument/2006/relationships/tags" Target="../tags/tag260.xml"/><Relationship Id="rId15" Type="http://schemas.openxmlformats.org/officeDocument/2006/relationships/tags" Target="../tags/tag270.xml"/><Relationship Id="rId23" Type="http://schemas.openxmlformats.org/officeDocument/2006/relationships/tags" Target="../tags/tag278.xml"/><Relationship Id="rId28" Type="http://schemas.openxmlformats.org/officeDocument/2006/relationships/tags" Target="../tags/tag283.xml"/><Relationship Id="rId36" Type="http://schemas.openxmlformats.org/officeDocument/2006/relationships/tags" Target="../tags/tag291.xml"/><Relationship Id="rId49" Type="http://schemas.openxmlformats.org/officeDocument/2006/relationships/tags" Target="../tags/tag304.xml"/><Relationship Id="rId57" Type="http://schemas.openxmlformats.org/officeDocument/2006/relationships/tags" Target="../tags/tag312.xml"/><Relationship Id="rId61" Type="http://schemas.openxmlformats.org/officeDocument/2006/relationships/oleObject" Target="../embeddings/oleObject18.bin"/><Relationship Id="rId10" Type="http://schemas.openxmlformats.org/officeDocument/2006/relationships/tags" Target="../tags/tag265.xml"/><Relationship Id="rId19" Type="http://schemas.openxmlformats.org/officeDocument/2006/relationships/tags" Target="../tags/tag274.xml"/><Relationship Id="rId31" Type="http://schemas.openxmlformats.org/officeDocument/2006/relationships/tags" Target="../tags/tag286.xml"/><Relationship Id="rId44" Type="http://schemas.openxmlformats.org/officeDocument/2006/relationships/tags" Target="../tags/tag299.xml"/><Relationship Id="rId52" Type="http://schemas.openxmlformats.org/officeDocument/2006/relationships/tags" Target="../tags/tag307.xml"/><Relationship Id="rId60" Type="http://schemas.openxmlformats.org/officeDocument/2006/relationships/notesSlide" Target="../notesSlides/notesSlide26.xml"/><Relationship Id="rId4" Type="http://schemas.openxmlformats.org/officeDocument/2006/relationships/tags" Target="../tags/tag259.xml"/><Relationship Id="rId9" Type="http://schemas.openxmlformats.org/officeDocument/2006/relationships/tags" Target="../tags/tag264.xml"/><Relationship Id="rId14" Type="http://schemas.openxmlformats.org/officeDocument/2006/relationships/tags" Target="../tags/tag269.xml"/><Relationship Id="rId22" Type="http://schemas.openxmlformats.org/officeDocument/2006/relationships/tags" Target="../tags/tag277.xml"/><Relationship Id="rId27" Type="http://schemas.openxmlformats.org/officeDocument/2006/relationships/tags" Target="../tags/tag282.xml"/><Relationship Id="rId30" Type="http://schemas.openxmlformats.org/officeDocument/2006/relationships/tags" Target="../tags/tag285.xml"/><Relationship Id="rId35" Type="http://schemas.openxmlformats.org/officeDocument/2006/relationships/tags" Target="../tags/tag290.xml"/><Relationship Id="rId43" Type="http://schemas.openxmlformats.org/officeDocument/2006/relationships/tags" Target="../tags/tag298.xml"/><Relationship Id="rId48" Type="http://schemas.openxmlformats.org/officeDocument/2006/relationships/tags" Target="../tags/tag303.xml"/><Relationship Id="rId56" Type="http://schemas.openxmlformats.org/officeDocument/2006/relationships/tags" Target="../tags/tag311.xml"/><Relationship Id="rId8" Type="http://schemas.openxmlformats.org/officeDocument/2006/relationships/tags" Target="../tags/tag263.xml"/><Relationship Id="rId51" Type="http://schemas.openxmlformats.org/officeDocument/2006/relationships/tags" Target="../tags/tag306.xml"/><Relationship Id="rId3" Type="http://schemas.openxmlformats.org/officeDocument/2006/relationships/tags" Target="../tags/tag258.xml"/><Relationship Id="rId12" Type="http://schemas.openxmlformats.org/officeDocument/2006/relationships/tags" Target="../tags/tag267.xml"/><Relationship Id="rId17" Type="http://schemas.openxmlformats.org/officeDocument/2006/relationships/tags" Target="../tags/tag272.xml"/><Relationship Id="rId25" Type="http://schemas.openxmlformats.org/officeDocument/2006/relationships/tags" Target="../tags/tag280.xml"/><Relationship Id="rId33" Type="http://schemas.openxmlformats.org/officeDocument/2006/relationships/tags" Target="../tags/tag288.xml"/><Relationship Id="rId38" Type="http://schemas.openxmlformats.org/officeDocument/2006/relationships/tags" Target="../tags/tag293.xml"/><Relationship Id="rId46" Type="http://schemas.openxmlformats.org/officeDocument/2006/relationships/tags" Target="../tags/tag301.xml"/><Relationship Id="rId59"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tags" Target="../tags/tag314.xml"/><Relationship Id="rId1" Type="http://schemas.openxmlformats.org/officeDocument/2006/relationships/vmlDrawing" Target="../drawings/vmlDrawing19.vml"/><Relationship Id="rId6" Type="http://schemas.openxmlformats.org/officeDocument/2006/relationships/image" Target="../media/image10.emf"/><Relationship Id="rId5" Type="http://schemas.openxmlformats.org/officeDocument/2006/relationships/oleObject" Target="../embeddings/oleObject19.bin"/><Relationship Id="rId4"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3" Type="http://schemas.openxmlformats.org/officeDocument/2006/relationships/tags" Target="../tags/tag316.xml"/><Relationship Id="rId7" Type="http://schemas.openxmlformats.org/officeDocument/2006/relationships/image" Target="../media/image10.emf"/><Relationship Id="rId2" Type="http://schemas.openxmlformats.org/officeDocument/2006/relationships/tags" Target="../tags/tag315.xml"/><Relationship Id="rId1" Type="http://schemas.openxmlformats.org/officeDocument/2006/relationships/vmlDrawing" Target="../drawings/vmlDrawing20.vml"/><Relationship Id="rId6" Type="http://schemas.openxmlformats.org/officeDocument/2006/relationships/oleObject" Target="../embeddings/oleObject20.bin"/><Relationship Id="rId5" Type="http://schemas.openxmlformats.org/officeDocument/2006/relationships/notesSlide" Target="../notesSlides/notesSlide28.xml"/><Relationship Id="rId4"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tags" Target="../tags/tag4.xml"/><Relationship Id="rId7" Type="http://schemas.microsoft.com/office/2007/relationships/hdphoto" Target="../media/hdphoto2.wdp"/><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9.png"/><Relationship Id="rId5" Type="http://schemas.openxmlformats.org/officeDocument/2006/relationships/notesSlide" Target="../notesSlides/notesSlide2.xml"/><Relationship Id="rId4"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8" Type="http://schemas.openxmlformats.org/officeDocument/2006/relationships/tags" Target="../tags/tag323.xml"/><Relationship Id="rId13" Type="http://schemas.openxmlformats.org/officeDocument/2006/relationships/tags" Target="../tags/tag328.xml"/><Relationship Id="rId18" Type="http://schemas.openxmlformats.org/officeDocument/2006/relationships/tags" Target="../tags/tag333.xml"/><Relationship Id="rId3" Type="http://schemas.openxmlformats.org/officeDocument/2006/relationships/tags" Target="../tags/tag318.xml"/><Relationship Id="rId21" Type="http://schemas.openxmlformats.org/officeDocument/2006/relationships/tags" Target="../tags/tag336.xml"/><Relationship Id="rId7" Type="http://schemas.openxmlformats.org/officeDocument/2006/relationships/tags" Target="../tags/tag322.xml"/><Relationship Id="rId12" Type="http://schemas.openxmlformats.org/officeDocument/2006/relationships/tags" Target="../tags/tag327.xml"/><Relationship Id="rId17" Type="http://schemas.openxmlformats.org/officeDocument/2006/relationships/tags" Target="../tags/tag332.xml"/><Relationship Id="rId25" Type="http://schemas.openxmlformats.org/officeDocument/2006/relationships/image" Target="../media/image10.emf"/><Relationship Id="rId2" Type="http://schemas.openxmlformats.org/officeDocument/2006/relationships/tags" Target="../tags/tag317.xml"/><Relationship Id="rId16" Type="http://schemas.openxmlformats.org/officeDocument/2006/relationships/tags" Target="../tags/tag331.xml"/><Relationship Id="rId20" Type="http://schemas.openxmlformats.org/officeDocument/2006/relationships/tags" Target="../tags/tag335.xml"/><Relationship Id="rId1" Type="http://schemas.openxmlformats.org/officeDocument/2006/relationships/vmlDrawing" Target="../drawings/vmlDrawing21.vml"/><Relationship Id="rId6" Type="http://schemas.openxmlformats.org/officeDocument/2006/relationships/tags" Target="../tags/tag321.xml"/><Relationship Id="rId11" Type="http://schemas.openxmlformats.org/officeDocument/2006/relationships/tags" Target="../tags/tag326.xml"/><Relationship Id="rId24" Type="http://schemas.openxmlformats.org/officeDocument/2006/relationships/oleObject" Target="../embeddings/oleObject21.bin"/><Relationship Id="rId5" Type="http://schemas.openxmlformats.org/officeDocument/2006/relationships/tags" Target="../tags/tag320.xml"/><Relationship Id="rId15" Type="http://schemas.openxmlformats.org/officeDocument/2006/relationships/tags" Target="../tags/tag330.xml"/><Relationship Id="rId23" Type="http://schemas.openxmlformats.org/officeDocument/2006/relationships/notesSlide" Target="../notesSlides/notesSlide29.xml"/><Relationship Id="rId10" Type="http://schemas.openxmlformats.org/officeDocument/2006/relationships/tags" Target="../tags/tag325.xml"/><Relationship Id="rId19" Type="http://schemas.openxmlformats.org/officeDocument/2006/relationships/tags" Target="../tags/tag334.xml"/><Relationship Id="rId4" Type="http://schemas.openxmlformats.org/officeDocument/2006/relationships/tags" Target="../tags/tag319.xml"/><Relationship Id="rId9" Type="http://schemas.openxmlformats.org/officeDocument/2006/relationships/tags" Target="../tags/tag324.xml"/><Relationship Id="rId14" Type="http://schemas.openxmlformats.org/officeDocument/2006/relationships/tags" Target="../tags/tag329.xml"/><Relationship Id="rId22"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8" Type="http://schemas.openxmlformats.org/officeDocument/2006/relationships/tags" Target="../tags/tag343.xml"/><Relationship Id="rId13" Type="http://schemas.openxmlformats.org/officeDocument/2006/relationships/tags" Target="../tags/tag348.xml"/><Relationship Id="rId18" Type="http://schemas.openxmlformats.org/officeDocument/2006/relationships/oleObject" Target="../embeddings/oleObject22.bin"/><Relationship Id="rId3" Type="http://schemas.openxmlformats.org/officeDocument/2006/relationships/tags" Target="../tags/tag338.xml"/><Relationship Id="rId7" Type="http://schemas.openxmlformats.org/officeDocument/2006/relationships/tags" Target="../tags/tag342.xml"/><Relationship Id="rId12" Type="http://schemas.openxmlformats.org/officeDocument/2006/relationships/tags" Target="../tags/tag347.xml"/><Relationship Id="rId17" Type="http://schemas.openxmlformats.org/officeDocument/2006/relationships/notesSlide" Target="../notesSlides/notesSlide30.xml"/><Relationship Id="rId2" Type="http://schemas.openxmlformats.org/officeDocument/2006/relationships/tags" Target="../tags/tag337.xml"/><Relationship Id="rId16" Type="http://schemas.openxmlformats.org/officeDocument/2006/relationships/slideLayout" Target="../slideLayouts/slideLayout6.xml"/><Relationship Id="rId1" Type="http://schemas.openxmlformats.org/officeDocument/2006/relationships/vmlDrawing" Target="../drawings/vmlDrawing22.vml"/><Relationship Id="rId6" Type="http://schemas.openxmlformats.org/officeDocument/2006/relationships/tags" Target="../tags/tag341.xml"/><Relationship Id="rId11" Type="http://schemas.openxmlformats.org/officeDocument/2006/relationships/tags" Target="../tags/tag346.xml"/><Relationship Id="rId5" Type="http://schemas.openxmlformats.org/officeDocument/2006/relationships/tags" Target="../tags/tag340.xml"/><Relationship Id="rId15" Type="http://schemas.openxmlformats.org/officeDocument/2006/relationships/tags" Target="../tags/tag350.xml"/><Relationship Id="rId10" Type="http://schemas.openxmlformats.org/officeDocument/2006/relationships/tags" Target="../tags/tag345.xml"/><Relationship Id="rId19" Type="http://schemas.openxmlformats.org/officeDocument/2006/relationships/image" Target="../media/image10.emf"/><Relationship Id="rId4" Type="http://schemas.openxmlformats.org/officeDocument/2006/relationships/tags" Target="../tags/tag339.xml"/><Relationship Id="rId9" Type="http://schemas.openxmlformats.org/officeDocument/2006/relationships/tags" Target="../tags/tag344.xml"/><Relationship Id="rId14" Type="http://schemas.openxmlformats.org/officeDocument/2006/relationships/tags" Target="../tags/tag349.xml"/></Relationships>
</file>

<file path=ppt/slides/_rels/slide32.xml.rels><?xml version="1.0" encoding="UTF-8" standalone="yes"?>
<Relationships xmlns="http://schemas.openxmlformats.org/package/2006/relationships"><Relationship Id="rId8" Type="http://schemas.openxmlformats.org/officeDocument/2006/relationships/tags" Target="../tags/tag357.xml"/><Relationship Id="rId13" Type="http://schemas.openxmlformats.org/officeDocument/2006/relationships/slideLayout" Target="../slideLayouts/slideLayout2.xml"/><Relationship Id="rId3" Type="http://schemas.openxmlformats.org/officeDocument/2006/relationships/tags" Target="../tags/tag352.xml"/><Relationship Id="rId7" Type="http://schemas.openxmlformats.org/officeDocument/2006/relationships/tags" Target="../tags/tag356.xml"/><Relationship Id="rId12" Type="http://schemas.openxmlformats.org/officeDocument/2006/relationships/tags" Target="../tags/tag361.xml"/><Relationship Id="rId2" Type="http://schemas.openxmlformats.org/officeDocument/2006/relationships/tags" Target="../tags/tag351.xml"/><Relationship Id="rId16" Type="http://schemas.openxmlformats.org/officeDocument/2006/relationships/image" Target="../media/image10.emf"/><Relationship Id="rId1" Type="http://schemas.openxmlformats.org/officeDocument/2006/relationships/vmlDrawing" Target="../drawings/vmlDrawing23.vml"/><Relationship Id="rId6" Type="http://schemas.openxmlformats.org/officeDocument/2006/relationships/tags" Target="../tags/tag355.xml"/><Relationship Id="rId11" Type="http://schemas.openxmlformats.org/officeDocument/2006/relationships/tags" Target="../tags/tag360.xml"/><Relationship Id="rId5" Type="http://schemas.openxmlformats.org/officeDocument/2006/relationships/tags" Target="../tags/tag354.xml"/><Relationship Id="rId15" Type="http://schemas.openxmlformats.org/officeDocument/2006/relationships/oleObject" Target="../embeddings/oleObject23.bin"/><Relationship Id="rId10" Type="http://schemas.openxmlformats.org/officeDocument/2006/relationships/tags" Target="../tags/tag359.xml"/><Relationship Id="rId4" Type="http://schemas.openxmlformats.org/officeDocument/2006/relationships/tags" Target="../tags/tag353.xml"/><Relationship Id="rId9" Type="http://schemas.openxmlformats.org/officeDocument/2006/relationships/tags" Target="../tags/tag358.xml"/><Relationship Id="rId14"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36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364.xml"/><Relationship Id="rId7" Type="http://schemas.openxmlformats.org/officeDocument/2006/relationships/oleObject" Target="../embeddings/oleObject24.bin"/><Relationship Id="rId2" Type="http://schemas.openxmlformats.org/officeDocument/2006/relationships/tags" Target="../tags/tag363.xml"/><Relationship Id="rId1" Type="http://schemas.openxmlformats.org/officeDocument/2006/relationships/vmlDrawing" Target="../drawings/vmlDrawing24.vml"/><Relationship Id="rId6" Type="http://schemas.openxmlformats.org/officeDocument/2006/relationships/notesSlide" Target="../notesSlides/notesSlide32.xml"/><Relationship Id="rId5" Type="http://schemas.openxmlformats.org/officeDocument/2006/relationships/slideLayout" Target="../slideLayouts/slideLayout2.xml"/><Relationship Id="rId4" Type="http://schemas.openxmlformats.org/officeDocument/2006/relationships/tags" Target="../tags/tag365.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367.xml"/><Relationship Id="rId1" Type="http://schemas.openxmlformats.org/officeDocument/2006/relationships/tags" Target="../tags/tag366.xml"/></Relationships>
</file>

<file path=ppt/slides/_rels/slide3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369.xml"/><Relationship Id="rId7" Type="http://schemas.openxmlformats.org/officeDocument/2006/relationships/oleObject" Target="../embeddings/oleObject25.bin"/><Relationship Id="rId2" Type="http://schemas.openxmlformats.org/officeDocument/2006/relationships/tags" Target="../tags/tag368.xml"/><Relationship Id="rId1" Type="http://schemas.openxmlformats.org/officeDocument/2006/relationships/vmlDrawing" Target="../drawings/vmlDrawing25.vml"/><Relationship Id="rId6" Type="http://schemas.openxmlformats.org/officeDocument/2006/relationships/notesSlide" Target="../notesSlides/notesSlide33.xml"/><Relationship Id="rId5" Type="http://schemas.openxmlformats.org/officeDocument/2006/relationships/slideLayout" Target="../slideLayouts/slideLayout20.xml"/><Relationship Id="rId4" Type="http://schemas.openxmlformats.org/officeDocument/2006/relationships/tags" Target="../tags/tag370.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4.xml"/><Relationship Id="rId1" Type="http://schemas.openxmlformats.org/officeDocument/2006/relationships/tags" Target="../tags/tag5.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371.xml"/><Relationship Id="rId1" Type="http://schemas.openxmlformats.org/officeDocument/2006/relationships/vmlDrawing" Target="../drawings/vmlDrawing26.vml"/><Relationship Id="rId6" Type="http://schemas.openxmlformats.org/officeDocument/2006/relationships/image" Target="../media/image10.emf"/><Relationship Id="rId5" Type="http://schemas.openxmlformats.org/officeDocument/2006/relationships/oleObject" Target="../embeddings/oleObject26.bin"/><Relationship Id="rId4" Type="http://schemas.openxmlformats.org/officeDocument/2006/relationships/notesSlide" Target="../notesSlides/notesSlide3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tags" Target="../tags/tag6.xml"/><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tags" Target="../tags/tag12.xml"/><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15.xml"/><Relationship Id="rId7" Type="http://schemas.openxmlformats.org/officeDocument/2006/relationships/oleObject" Target="../embeddings/oleObject1.bin"/><Relationship Id="rId2" Type="http://schemas.openxmlformats.org/officeDocument/2006/relationships/tags" Target="../tags/tag14.xml"/><Relationship Id="rId1" Type="http://schemas.openxmlformats.org/officeDocument/2006/relationships/vmlDrawing" Target="../drawings/vmlDrawing1.vml"/><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tags" Target="../tags/tag16.xml"/></Relationships>
</file>

<file path=ppt/slides/_rels/slide9.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tags" Target="../tags/tag18.xml"/><Relationship Id="rId7" Type="http://schemas.openxmlformats.org/officeDocument/2006/relationships/oleObject" Target="../embeddings/oleObject2.bin"/><Relationship Id="rId2" Type="http://schemas.openxmlformats.org/officeDocument/2006/relationships/tags" Target="../tags/tag17.xml"/><Relationship Id="rId1" Type="http://schemas.openxmlformats.org/officeDocument/2006/relationships/vmlDrawing" Target="../drawings/vmlDrawing2.vml"/><Relationship Id="rId6" Type="http://schemas.openxmlformats.org/officeDocument/2006/relationships/notesSlide" Target="../notesSlides/notesSlide8.xml"/><Relationship Id="rId5" Type="http://schemas.openxmlformats.org/officeDocument/2006/relationships/slideLayout" Target="../slideLayouts/slideLayout2.xml"/><Relationship Id="rId4" Type="http://schemas.openxmlformats.org/officeDocument/2006/relationships/tags" Target="../tags/tag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19112" y="1818978"/>
            <a:ext cx="11155680" cy="2031325"/>
          </a:xfrm>
        </p:spPr>
        <p:txBody>
          <a:bodyPr/>
          <a:lstStyle/>
          <a:p>
            <a:r>
              <a:rPr lang="en-US" dirty="0"/>
              <a:t>Windows Azure </a:t>
            </a:r>
            <a:br>
              <a:rPr lang="en-US" dirty="0"/>
            </a:br>
            <a:r>
              <a:rPr lang="en-US" dirty="0"/>
              <a:t>Service </a:t>
            </a:r>
            <a:r>
              <a:rPr lang="en-US" dirty="0" smtClean="0"/>
              <a:t>Bus</a:t>
            </a:r>
            <a:endParaRPr lang="en-US" dirty="0"/>
          </a:p>
        </p:txBody>
      </p:sp>
      <p:sp>
        <p:nvSpPr>
          <p:cNvPr id="5" name="Text Placeholder 4"/>
          <p:cNvSpPr>
            <a:spLocks noGrp="1"/>
          </p:cNvSpPr>
          <p:nvPr>
            <p:ph type="body" sz="quarter" idx="11"/>
          </p:nvPr>
        </p:nvSpPr>
        <p:spPr>
          <a:xfrm>
            <a:off x="519113" y="4612341"/>
            <a:ext cx="5454333" cy="1144929"/>
          </a:xfrm>
        </p:spPr>
        <p:txBody>
          <a:bodyPr/>
          <a:lstStyle/>
          <a:p>
            <a:pPr lvl="0"/>
            <a:r>
              <a:rPr lang="en-US" dirty="0">
                <a:solidFill>
                  <a:srgbClr val="FFFFFF">
                    <a:alpha val="98000"/>
                  </a:srgbClr>
                </a:solidFill>
              </a:rPr>
              <a:t>Name</a:t>
            </a:r>
          </a:p>
          <a:p>
            <a:pPr lvl="0"/>
            <a:r>
              <a:rPr lang="en-US" dirty="0">
                <a:solidFill>
                  <a:srgbClr val="FFFFFF">
                    <a:alpha val="98000"/>
                  </a:srgbClr>
                </a:solidFill>
              </a:rPr>
              <a:t>Title</a:t>
            </a:r>
          </a:p>
          <a:p>
            <a:pPr lvl="0"/>
            <a:r>
              <a:rPr lang="en-US" dirty="0">
                <a:solidFill>
                  <a:srgbClr val="FFFFFF">
                    <a:alpha val="98000"/>
                  </a:srgbClr>
                </a:solidFill>
              </a:rPr>
              <a:t>Microsoft </a:t>
            </a:r>
            <a:r>
              <a:rPr lang="en-US" dirty="0" smtClean="0">
                <a:solidFill>
                  <a:srgbClr val="FFFFFF">
                    <a:alpha val="98000"/>
                  </a:srgbClr>
                </a:solidFill>
              </a:rPr>
              <a:t>Corporation</a:t>
            </a:r>
            <a:endParaRPr lang="en-US" dirty="0">
              <a:solidFill>
                <a:srgbClr val="FFFFFF">
                  <a:alpha val="98000"/>
                </a:srgbClr>
              </a:solidFill>
            </a:endParaRPr>
          </a:p>
        </p:txBody>
      </p:sp>
    </p:spTree>
    <p:extLst>
      <p:ext uri="{BB962C8B-B14F-4D97-AF65-F5344CB8AC3E}">
        <p14:creationId xmlns:p14="http://schemas.microsoft.com/office/powerpoint/2010/main" val="2162276461"/>
      </p:ext>
    </p:extLst>
  </p:cSld>
  <p:clrMapOvr>
    <a:masterClrMapping/>
  </p:clrMapOvr>
  <p:transition>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p:cNvGraphicFramePr>
            <a:graphicFrameLocks noChangeAspect="1"/>
          </p:cNvGraphicFramePr>
          <p:nvPr>
            <p:custDataLst>
              <p:tags r:id="rId2"/>
            </p:custDataLst>
            <p:extLst>
              <p:ext uri="{D42A27DB-BD31-4B8C-83A1-F6EECF244321}">
                <p14:modId xmlns:p14="http://schemas.microsoft.com/office/powerpoint/2010/main" val="84266774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7142"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Mobile Workforce/Customer Integration</a:t>
            </a:r>
            <a:endParaRPr lang="en-US" dirty="0"/>
          </a:p>
        </p:txBody>
      </p:sp>
      <p:sp>
        <p:nvSpPr>
          <p:cNvPr id="12" name="Content Placeholder 11"/>
          <p:cNvSpPr>
            <a:spLocks noGrp="1"/>
          </p:cNvSpPr>
          <p:nvPr>
            <p:ph type="body" sz="quarter" idx="10"/>
          </p:nvPr>
        </p:nvSpPr>
        <p:spPr>
          <a:xfrm>
            <a:off x="519112" y="1447799"/>
            <a:ext cx="3701196" cy="2830005"/>
          </a:xfrm>
        </p:spPr>
        <p:txBody>
          <a:bodyPr/>
          <a:lstStyle/>
          <a:p>
            <a:r>
              <a:rPr lang="en-US" sz="2800" dirty="0">
                <a:solidFill>
                  <a:schemeClr val="accent2">
                    <a:alpha val="99000"/>
                  </a:schemeClr>
                </a:solidFill>
              </a:rPr>
              <a:t>Yet, mobile devices need access to on-premise assets</a:t>
            </a:r>
          </a:p>
          <a:p>
            <a:r>
              <a:rPr lang="en-US" sz="2800" dirty="0">
                <a:solidFill>
                  <a:schemeClr val="accent2">
                    <a:alpha val="99000"/>
                  </a:schemeClr>
                </a:solidFill>
              </a:rPr>
              <a:t>In reach for larger enterprises, not so much for smaller ones without static or at least public IPs</a:t>
            </a:r>
          </a:p>
        </p:txBody>
      </p:sp>
      <p:sp>
        <p:nvSpPr>
          <p:cNvPr id="42" name="Rectangle 41"/>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43"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a:ln>
                  <a:solidFill>
                    <a:srgbClr val="FFFFFF">
                      <a:alpha val="0"/>
                    </a:srgbClr>
                  </a:solidFill>
                </a:ln>
                <a:solidFill>
                  <a:srgbClr val="FFFFFF">
                    <a:alpha val="99000"/>
                  </a:srgbClr>
                </a:solidFill>
                <a:latin typeface="Segoe UI Light" pitchFamily="34" charset="0"/>
              </a:rPr>
              <a:t>Mobile Devices</a:t>
            </a:r>
          </a:p>
        </p:txBody>
      </p:sp>
      <p:sp>
        <p:nvSpPr>
          <p:cNvPr id="44" name="Rectangle 43"/>
          <p:cNvSpPr/>
          <p:nvPr/>
        </p:nvSpPr>
        <p:spPr bwMode="auto">
          <a:xfrm>
            <a:off x="6029011" y="3482850"/>
            <a:ext cx="2569464" cy="79774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Application Client Services</a:t>
            </a:r>
          </a:p>
        </p:txBody>
      </p:sp>
      <p:cxnSp>
        <p:nvCxnSpPr>
          <p:cNvPr id="45" name="Straight Connector 44"/>
          <p:cNvCxnSpPr/>
          <p:nvPr/>
        </p:nvCxnSpPr>
        <p:spPr>
          <a:xfrm>
            <a:off x="4953838" y="4500665"/>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46" name="Freeform 5"/>
          <p:cNvSpPr>
            <a:spLocks noEditPoints="1"/>
          </p:cNvSpPr>
          <p:nvPr/>
        </p:nvSpPr>
        <p:spPr bwMode="auto">
          <a:xfrm>
            <a:off x="5399874" y="1827302"/>
            <a:ext cx="545681" cy="1041343"/>
          </a:xfrm>
          <a:custGeom>
            <a:avLst/>
            <a:gdLst>
              <a:gd name="T0" fmla="*/ 54 w 58"/>
              <a:gd name="T1" fmla="*/ 0 h 111"/>
              <a:gd name="T2" fmla="*/ 4 w 58"/>
              <a:gd name="T3" fmla="*/ 0 h 111"/>
              <a:gd name="T4" fmla="*/ 0 w 58"/>
              <a:gd name="T5" fmla="*/ 4 h 111"/>
              <a:gd name="T6" fmla="*/ 0 w 58"/>
              <a:gd name="T7" fmla="*/ 107 h 111"/>
              <a:gd name="T8" fmla="*/ 4 w 58"/>
              <a:gd name="T9" fmla="*/ 111 h 111"/>
              <a:gd name="T10" fmla="*/ 54 w 58"/>
              <a:gd name="T11" fmla="*/ 111 h 111"/>
              <a:gd name="T12" fmla="*/ 58 w 58"/>
              <a:gd name="T13" fmla="*/ 107 h 111"/>
              <a:gd name="T14" fmla="*/ 58 w 58"/>
              <a:gd name="T15" fmla="*/ 4 h 111"/>
              <a:gd name="T16" fmla="*/ 54 w 58"/>
              <a:gd name="T17" fmla="*/ 0 h 111"/>
              <a:gd name="T18" fmla="*/ 16 w 58"/>
              <a:gd name="T19" fmla="*/ 102 h 111"/>
              <a:gd name="T20" fmla="*/ 11 w 58"/>
              <a:gd name="T21" fmla="*/ 102 h 111"/>
              <a:gd name="T22" fmla="*/ 13 w 58"/>
              <a:gd name="T23" fmla="*/ 104 h 111"/>
              <a:gd name="T24" fmla="*/ 12 w 58"/>
              <a:gd name="T25" fmla="*/ 104 h 111"/>
              <a:gd name="T26" fmla="*/ 9 w 58"/>
              <a:gd name="T27" fmla="*/ 101 h 111"/>
              <a:gd name="T28" fmla="*/ 12 w 58"/>
              <a:gd name="T29" fmla="*/ 99 h 111"/>
              <a:gd name="T30" fmla="*/ 13 w 58"/>
              <a:gd name="T31" fmla="*/ 99 h 111"/>
              <a:gd name="T32" fmla="*/ 11 w 58"/>
              <a:gd name="T33" fmla="*/ 101 h 111"/>
              <a:gd name="T34" fmla="*/ 16 w 58"/>
              <a:gd name="T35" fmla="*/ 101 h 111"/>
              <a:gd name="T36" fmla="*/ 16 w 58"/>
              <a:gd name="T37" fmla="*/ 102 h 111"/>
              <a:gd name="T38" fmla="*/ 31 w 58"/>
              <a:gd name="T39" fmla="*/ 104 h 111"/>
              <a:gd name="T40" fmla="*/ 28 w 58"/>
              <a:gd name="T41" fmla="*/ 104 h 111"/>
              <a:gd name="T42" fmla="*/ 26 w 58"/>
              <a:gd name="T43" fmla="*/ 103 h 111"/>
              <a:gd name="T44" fmla="*/ 28 w 58"/>
              <a:gd name="T45" fmla="*/ 98 h 111"/>
              <a:gd name="T46" fmla="*/ 30 w 58"/>
              <a:gd name="T47" fmla="*/ 99 h 111"/>
              <a:gd name="T48" fmla="*/ 33 w 58"/>
              <a:gd name="T49" fmla="*/ 99 h 111"/>
              <a:gd name="T50" fmla="*/ 31 w 58"/>
              <a:gd name="T51" fmla="*/ 104 h 111"/>
              <a:gd name="T52" fmla="*/ 49 w 58"/>
              <a:gd name="T53" fmla="*/ 101 h 111"/>
              <a:gd name="T54" fmla="*/ 47 w 58"/>
              <a:gd name="T55" fmla="*/ 103 h 111"/>
              <a:gd name="T56" fmla="*/ 47 w 58"/>
              <a:gd name="T57" fmla="*/ 103 h 111"/>
              <a:gd name="T58" fmla="*/ 46 w 58"/>
              <a:gd name="T59" fmla="*/ 102 h 111"/>
              <a:gd name="T60" fmla="*/ 45 w 58"/>
              <a:gd name="T61" fmla="*/ 104 h 111"/>
              <a:gd name="T62" fmla="*/ 44 w 58"/>
              <a:gd name="T63" fmla="*/ 104 h 111"/>
              <a:gd name="T64" fmla="*/ 44 w 58"/>
              <a:gd name="T65" fmla="*/ 104 h 111"/>
              <a:gd name="T66" fmla="*/ 44 w 58"/>
              <a:gd name="T67" fmla="*/ 103 h 111"/>
              <a:gd name="T68" fmla="*/ 45 w 58"/>
              <a:gd name="T69" fmla="*/ 102 h 111"/>
              <a:gd name="T70" fmla="*/ 45 w 58"/>
              <a:gd name="T71" fmla="*/ 100 h 111"/>
              <a:gd name="T72" fmla="*/ 47 w 58"/>
              <a:gd name="T73" fmla="*/ 98 h 111"/>
              <a:gd name="T74" fmla="*/ 48 w 58"/>
              <a:gd name="T75" fmla="*/ 98 h 111"/>
              <a:gd name="T76" fmla="*/ 49 w 58"/>
              <a:gd name="T77" fmla="*/ 99 h 111"/>
              <a:gd name="T78" fmla="*/ 49 w 58"/>
              <a:gd name="T79" fmla="*/ 101 h 111"/>
              <a:gd name="T80" fmla="*/ 53 w 58"/>
              <a:gd name="T81" fmla="*/ 88 h 111"/>
              <a:gd name="T82" fmla="*/ 6 w 58"/>
              <a:gd name="T83" fmla="*/ 88 h 111"/>
              <a:gd name="T84" fmla="*/ 6 w 58"/>
              <a:gd name="T85" fmla="*/ 9 h 111"/>
              <a:gd name="T86" fmla="*/ 53 w 58"/>
              <a:gd name="T87" fmla="*/ 9 h 111"/>
              <a:gd name="T88" fmla="*/ 53 w 58"/>
              <a:gd name="T89"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 h="111">
                <a:moveTo>
                  <a:pt x="54" y="0"/>
                </a:moveTo>
                <a:cubicBezTo>
                  <a:pt x="4" y="0"/>
                  <a:pt x="4" y="0"/>
                  <a:pt x="4" y="0"/>
                </a:cubicBezTo>
                <a:cubicBezTo>
                  <a:pt x="2" y="0"/>
                  <a:pt x="0" y="2"/>
                  <a:pt x="0" y="4"/>
                </a:cubicBezTo>
                <a:cubicBezTo>
                  <a:pt x="0" y="107"/>
                  <a:pt x="0" y="107"/>
                  <a:pt x="0" y="107"/>
                </a:cubicBezTo>
                <a:cubicBezTo>
                  <a:pt x="0" y="109"/>
                  <a:pt x="2" y="111"/>
                  <a:pt x="4" y="111"/>
                </a:cubicBezTo>
                <a:cubicBezTo>
                  <a:pt x="54" y="111"/>
                  <a:pt x="54" y="111"/>
                  <a:pt x="54" y="111"/>
                </a:cubicBezTo>
                <a:cubicBezTo>
                  <a:pt x="56" y="111"/>
                  <a:pt x="58" y="109"/>
                  <a:pt x="58" y="107"/>
                </a:cubicBezTo>
                <a:cubicBezTo>
                  <a:pt x="58" y="4"/>
                  <a:pt x="58" y="4"/>
                  <a:pt x="58" y="4"/>
                </a:cubicBezTo>
                <a:cubicBezTo>
                  <a:pt x="58" y="2"/>
                  <a:pt x="56" y="0"/>
                  <a:pt x="54" y="0"/>
                </a:cubicBezTo>
                <a:close/>
                <a:moveTo>
                  <a:pt x="16" y="102"/>
                </a:moveTo>
                <a:cubicBezTo>
                  <a:pt x="11" y="102"/>
                  <a:pt x="11" y="102"/>
                  <a:pt x="11" y="102"/>
                </a:cubicBezTo>
                <a:cubicBezTo>
                  <a:pt x="13" y="104"/>
                  <a:pt x="13" y="104"/>
                  <a:pt x="13" y="104"/>
                </a:cubicBezTo>
                <a:cubicBezTo>
                  <a:pt x="12" y="104"/>
                  <a:pt x="12" y="104"/>
                  <a:pt x="12" y="104"/>
                </a:cubicBezTo>
                <a:cubicBezTo>
                  <a:pt x="9" y="101"/>
                  <a:pt x="9" y="101"/>
                  <a:pt x="9" y="101"/>
                </a:cubicBezTo>
                <a:cubicBezTo>
                  <a:pt x="12" y="99"/>
                  <a:pt x="12" y="99"/>
                  <a:pt x="12" y="99"/>
                </a:cubicBezTo>
                <a:cubicBezTo>
                  <a:pt x="13" y="99"/>
                  <a:pt x="13" y="99"/>
                  <a:pt x="13" y="99"/>
                </a:cubicBezTo>
                <a:cubicBezTo>
                  <a:pt x="11" y="101"/>
                  <a:pt x="11" y="101"/>
                  <a:pt x="11" y="101"/>
                </a:cubicBezTo>
                <a:cubicBezTo>
                  <a:pt x="16" y="101"/>
                  <a:pt x="16" y="101"/>
                  <a:pt x="16" y="101"/>
                </a:cubicBezTo>
                <a:lnTo>
                  <a:pt x="16" y="102"/>
                </a:lnTo>
                <a:close/>
                <a:moveTo>
                  <a:pt x="31" y="104"/>
                </a:moveTo>
                <a:cubicBezTo>
                  <a:pt x="31" y="104"/>
                  <a:pt x="29" y="104"/>
                  <a:pt x="28" y="104"/>
                </a:cubicBezTo>
                <a:cubicBezTo>
                  <a:pt x="27" y="103"/>
                  <a:pt x="26" y="103"/>
                  <a:pt x="26" y="103"/>
                </a:cubicBezTo>
                <a:cubicBezTo>
                  <a:pt x="28" y="98"/>
                  <a:pt x="28" y="98"/>
                  <a:pt x="28" y="98"/>
                </a:cubicBezTo>
                <a:cubicBezTo>
                  <a:pt x="28" y="98"/>
                  <a:pt x="29" y="98"/>
                  <a:pt x="30" y="99"/>
                </a:cubicBezTo>
                <a:cubicBezTo>
                  <a:pt x="31" y="100"/>
                  <a:pt x="33" y="99"/>
                  <a:pt x="33" y="99"/>
                </a:cubicBezTo>
                <a:lnTo>
                  <a:pt x="31" y="104"/>
                </a:lnTo>
                <a:close/>
                <a:moveTo>
                  <a:pt x="49" y="101"/>
                </a:moveTo>
                <a:cubicBezTo>
                  <a:pt x="49" y="102"/>
                  <a:pt x="48" y="103"/>
                  <a:pt x="47" y="103"/>
                </a:cubicBezTo>
                <a:cubicBezTo>
                  <a:pt x="47" y="103"/>
                  <a:pt x="47" y="103"/>
                  <a:pt x="47" y="103"/>
                </a:cubicBezTo>
                <a:cubicBezTo>
                  <a:pt x="47" y="103"/>
                  <a:pt x="46" y="103"/>
                  <a:pt x="46" y="102"/>
                </a:cubicBezTo>
                <a:cubicBezTo>
                  <a:pt x="46" y="102"/>
                  <a:pt x="46" y="102"/>
                  <a:pt x="45" y="104"/>
                </a:cubicBezTo>
                <a:cubicBezTo>
                  <a:pt x="44" y="104"/>
                  <a:pt x="44" y="104"/>
                  <a:pt x="44" y="104"/>
                </a:cubicBezTo>
                <a:cubicBezTo>
                  <a:pt x="44" y="104"/>
                  <a:pt x="44" y="104"/>
                  <a:pt x="44" y="104"/>
                </a:cubicBezTo>
                <a:cubicBezTo>
                  <a:pt x="44" y="104"/>
                  <a:pt x="44" y="104"/>
                  <a:pt x="44" y="103"/>
                </a:cubicBezTo>
                <a:cubicBezTo>
                  <a:pt x="44" y="103"/>
                  <a:pt x="44" y="103"/>
                  <a:pt x="45" y="102"/>
                </a:cubicBezTo>
                <a:cubicBezTo>
                  <a:pt x="45" y="101"/>
                  <a:pt x="45" y="101"/>
                  <a:pt x="45" y="100"/>
                </a:cubicBezTo>
                <a:cubicBezTo>
                  <a:pt x="45" y="99"/>
                  <a:pt x="46" y="98"/>
                  <a:pt x="47" y="98"/>
                </a:cubicBezTo>
                <a:cubicBezTo>
                  <a:pt x="47" y="98"/>
                  <a:pt x="48" y="98"/>
                  <a:pt x="48" y="98"/>
                </a:cubicBezTo>
                <a:cubicBezTo>
                  <a:pt x="48" y="99"/>
                  <a:pt x="49" y="99"/>
                  <a:pt x="49" y="99"/>
                </a:cubicBezTo>
                <a:cubicBezTo>
                  <a:pt x="49" y="100"/>
                  <a:pt x="50" y="101"/>
                  <a:pt x="49" y="101"/>
                </a:cubicBezTo>
                <a:close/>
                <a:moveTo>
                  <a:pt x="53" y="88"/>
                </a:moveTo>
                <a:cubicBezTo>
                  <a:pt x="6" y="88"/>
                  <a:pt x="6" y="88"/>
                  <a:pt x="6" y="88"/>
                </a:cubicBezTo>
                <a:cubicBezTo>
                  <a:pt x="6" y="9"/>
                  <a:pt x="6" y="9"/>
                  <a:pt x="6" y="9"/>
                </a:cubicBezTo>
                <a:cubicBezTo>
                  <a:pt x="53" y="9"/>
                  <a:pt x="53" y="9"/>
                  <a:pt x="53" y="9"/>
                </a:cubicBezTo>
                <a:lnTo>
                  <a:pt x="53" y="8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cxnSp>
        <p:nvCxnSpPr>
          <p:cNvPr id="47" name="Straight Arrow Connector 46"/>
          <p:cNvCxnSpPr/>
          <p:nvPr/>
        </p:nvCxnSpPr>
        <p:spPr>
          <a:xfrm>
            <a:off x="7008725" y="302455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953838" y="3254669"/>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49" name="Rectangle 48"/>
          <p:cNvSpPr/>
          <p:nvPr/>
        </p:nvSpPr>
        <p:spPr bwMode="auto">
          <a:xfrm>
            <a:off x="8696727" y="3482850"/>
            <a:ext cx="2569464" cy="79774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Platform Client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Services</a:t>
            </a:r>
            <a:endParaRPr lang="en-US" sz="1600" dirty="0">
              <a:ln>
                <a:solidFill>
                  <a:schemeClr val="bg1">
                    <a:alpha val="0"/>
                  </a:schemeClr>
                </a:solidFill>
              </a:ln>
              <a:solidFill>
                <a:schemeClr val="lt1">
                  <a:alpha val="99000"/>
                </a:schemeClr>
              </a:solidFill>
            </a:endParaRPr>
          </a:p>
        </p:txBody>
      </p:sp>
      <p:cxnSp>
        <p:nvCxnSpPr>
          <p:cNvPr id="50" name="Straight Arrow Connector 49"/>
          <p:cNvCxnSpPr/>
          <p:nvPr/>
        </p:nvCxnSpPr>
        <p:spPr>
          <a:xfrm>
            <a:off x="5591908" y="3024555"/>
            <a:ext cx="0" cy="172831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51" name="Rectangle 50"/>
          <p:cNvSpPr/>
          <p:nvPr/>
        </p:nvSpPr>
        <p:spPr bwMode="auto">
          <a:xfrm>
            <a:off x="4983982" y="4758991"/>
            <a:ext cx="2572378" cy="79774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Branch On-Prem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Assets</a:t>
            </a:r>
            <a:endParaRPr lang="en-US" sz="1600" dirty="0">
              <a:ln>
                <a:solidFill>
                  <a:schemeClr val="bg1">
                    <a:alpha val="0"/>
                  </a:schemeClr>
                </a:solidFill>
              </a:ln>
              <a:solidFill>
                <a:schemeClr val="lt1">
                  <a:alpha val="99000"/>
                </a:schemeClr>
              </a:solidFill>
            </a:endParaRPr>
          </a:p>
        </p:txBody>
      </p:sp>
      <p:cxnSp>
        <p:nvCxnSpPr>
          <p:cNvPr id="52" name="Straight Connector 51"/>
          <p:cNvCxnSpPr/>
          <p:nvPr/>
        </p:nvCxnSpPr>
        <p:spPr>
          <a:xfrm>
            <a:off x="4953838" y="5837096"/>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a:off x="7008725" y="430069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81108664"/>
      </p:ext>
    </p:extLst>
  </p:cSld>
  <p:clrMapOvr>
    <a:masterClrMapping/>
  </p:clrMapOvr>
  <p:transition>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p:cNvGraphicFramePr>
            <a:graphicFrameLocks noChangeAspect="1"/>
          </p:cNvGraphicFramePr>
          <p:nvPr>
            <p:custDataLst>
              <p:tags r:id="rId2"/>
            </p:custDataLst>
            <p:extLst>
              <p:ext uri="{D42A27DB-BD31-4B8C-83A1-F6EECF244321}">
                <p14:modId xmlns:p14="http://schemas.microsoft.com/office/powerpoint/2010/main" val="268769343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8166"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Mobile Workforce/Customer Integration</a:t>
            </a:r>
            <a:endParaRPr lang="en-US" dirty="0"/>
          </a:p>
        </p:txBody>
      </p:sp>
      <p:sp>
        <p:nvSpPr>
          <p:cNvPr id="12" name="Content Placeholder 11"/>
          <p:cNvSpPr>
            <a:spLocks noGrp="1"/>
          </p:cNvSpPr>
          <p:nvPr>
            <p:ph type="body" sz="quarter" idx="10"/>
          </p:nvPr>
        </p:nvSpPr>
        <p:spPr>
          <a:xfrm>
            <a:off x="519112" y="1447799"/>
            <a:ext cx="3701196" cy="3217804"/>
          </a:xfrm>
        </p:spPr>
        <p:txBody>
          <a:bodyPr/>
          <a:lstStyle/>
          <a:p>
            <a:r>
              <a:rPr lang="en-US" sz="2800" dirty="0">
                <a:solidFill>
                  <a:schemeClr val="accent2">
                    <a:alpha val="99000"/>
                  </a:schemeClr>
                </a:solidFill>
              </a:rPr>
              <a:t>Direct access, access via the cloud using ISV supplied services</a:t>
            </a:r>
          </a:p>
          <a:p>
            <a:r>
              <a:rPr lang="en-US" sz="2800" dirty="0">
                <a:solidFill>
                  <a:schemeClr val="accent2">
                    <a:alpha val="99000"/>
                  </a:schemeClr>
                </a:solidFill>
              </a:rPr>
              <a:t>In the future also support for Azure inherent mobile services such as Service Bus Push support for </a:t>
            </a:r>
            <a:r>
              <a:rPr lang="en-US" sz="2800" dirty="0" smtClean="0">
                <a:solidFill>
                  <a:schemeClr val="accent2">
                    <a:alpha val="99000"/>
                  </a:schemeClr>
                </a:solidFill>
              </a:rPr>
              <a:t>mobile</a:t>
            </a:r>
            <a:endParaRPr lang="en-US" sz="2800" dirty="0">
              <a:solidFill>
                <a:schemeClr val="accent2">
                  <a:alpha val="99000"/>
                </a:schemeClr>
              </a:solidFill>
            </a:endParaRPr>
          </a:p>
        </p:txBody>
      </p:sp>
      <p:sp>
        <p:nvSpPr>
          <p:cNvPr id="18" name="Rectangle 17"/>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20"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a:ln>
                  <a:solidFill>
                    <a:srgbClr val="FFFFFF">
                      <a:alpha val="0"/>
                    </a:srgbClr>
                  </a:solidFill>
                </a:ln>
                <a:solidFill>
                  <a:srgbClr val="FFFFFF">
                    <a:alpha val="99000"/>
                  </a:srgbClr>
                </a:solidFill>
                <a:latin typeface="Segoe UI Light" pitchFamily="34" charset="0"/>
              </a:rPr>
              <a:t>Mobile Devices</a:t>
            </a:r>
          </a:p>
        </p:txBody>
      </p:sp>
      <p:sp>
        <p:nvSpPr>
          <p:cNvPr id="25" name="Rectangle 24"/>
          <p:cNvSpPr/>
          <p:nvPr/>
        </p:nvSpPr>
        <p:spPr bwMode="auto">
          <a:xfrm>
            <a:off x="6029011" y="3482850"/>
            <a:ext cx="2569464" cy="79774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Application Client Services</a:t>
            </a:r>
          </a:p>
        </p:txBody>
      </p:sp>
      <p:cxnSp>
        <p:nvCxnSpPr>
          <p:cNvPr id="28" name="Straight Connector 27"/>
          <p:cNvCxnSpPr/>
          <p:nvPr/>
        </p:nvCxnSpPr>
        <p:spPr>
          <a:xfrm>
            <a:off x="4953838" y="4500665"/>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34" name="Freeform 5"/>
          <p:cNvSpPr>
            <a:spLocks noEditPoints="1"/>
          </p:cNvSpPr>
          <p:nvPr/>
        </p:nvSpPr>
        <p:spPr bwMode="auto">
          <a:xfrm>
            <a:off x="5399874" y="1827302"/>
            <a:ext cx="545681" cy="1041343"/>
          </a:xfrm>
          <a:custGeom>
            <a:avLst/>
            <a:gdLst>
              <a:gd name="T0" fmla="*/ 54 w 58"/>
              <a:gd name="T1" fmla="*/ 0 h 111"/>
              <a:gd name="T2" fmla="*/ 4 w 58"/>
              <a:gd name="T3" fmla="*/ 0 h 111"/>
              <a:gd name="T4" fmla="*/ 0 w 58"/>
              <a:gd name="T5" fmla="*/ 4 h 111"/>
              <a:gd name="T6" fmla="*/ 0 w 58"/>
              <a:gd name="T7" fmla="*/ 107 h 111"/>
              <a:gd name="T8" fmla="*/ 4 w 58"/>
              <a:gd name="T9" fmla="*/ 111 h 111"/>
              <a:gd name="T10" fmla="*/ 54 w 58"/>
              <a:gd name="T11" fmla="*/ 111 h 111"/>
              <a:gd name="T12" fmla="*/ 58 w 58"/>
              <a:gd name="T13" fmla="*/ 107 h 111"/>
              <a:gd name="T14" fmla="*/ 58 w 58"/>
              <a:gd name="T15" fmla="*/ 4 h 111"/>
              <a:gd name="T16" fmla="*/ 54 w 58"/>
              <a:gd name="T17" fmla="*/ 0 h 111"/>
              <a:gd name="T18" fmla="*/ 16 w 58"/>
              <a:gd name="T19" fmla="*/ 102 h 111"/>
              <a:gd name="T20" fmla="*/ 11 w 58"/>
              <a:gd name="T21" fmla="*/ 102 h 111"/>
              <a:gd name="T22" fmla="*/ 13 w 58"/>
              <a:gd name="T23" fmla="*/ 104 h 111"/>
              <a:gd name="T24" fmla="*/ 12 w 58"/>
              <a:gd name="T25" fmla="*/ 104 h 111"/>
              <a:gd name="T26" fmla="*/ 9 w 58"/>
              <a:gd name="T27" fmla="*/ 101 h 111"/>
              <a:gd name="T28" fmla="*/ 12 w 58"/>
              <a:gd name="T29" fmla="*/ 99 h 111"/>
              <a:gd name="T30" fmla="*/ 13 w 58"/>
              <a:gd name="T31" fmla="*/ 99 h 111"/>
              <a:gd name="T32" fmla="*/ 11 w 58"/>
              <a:gd name="T33" fmla="*/ 101 h 111"/>
              <a:gd name="T34" fmla="*/ 16 w 58"/>
              <a:gd name="T35" fmla="*/ 101 h 111"/>
              <a:gd name="T36" fmla="*/ 16 w 58"/>
              <a:gd name="T37" fmla="*/ 102 h 111"/>
              <a:gd name="T38" fmla="*/ 31 w 58"/>
              <a:gd name="T39" fmla="*/ 104 h 111"/>
              <a:gd name="T40" fmla="*/ 28 w 58"/>
              <a:gd name="T41" fmla="*/ 104 h 111"/>
              <a:gd name="T42" fmla="*/ 26 w 58"/>
              <a:gd name="T43" fmla="*/ 103 h 111"/>
              <a:gd name="T44" fmla="*/ 28 w 58"/>
              <a:gd name="T45" fmla="*/ 98 h 111"/>
              <a:gd name="T46" fmla="*/ 30 w 58"/>
              <a:gd name="T47" fmla="*/ 99 h 111"/>
              <a:gd name="T48" fmla="*/ 33 w 58"/>
              <a:gd name="T49" fmla="*/ 99 h 111"/>
              <a:gd name="T50" fmla="*/ 31 w 58"/>
              <a:gd name="T51" fmla="*/ 104 h 111"/>
              <a:gd name="T52" fmla="*/ 49 w 58"/>
              <a:gd name="T53" fmla="*/ 101 h 111"/>
              <a:gd name="T54" fmla="*/ 47 w 58"/>
              <a:gd name="T55" fmla="*/ 103 h 111"/>
              <a:gd name="T56" fmla="*/ 47 w 58"/>
              <a:gd name="T57" fmla="*/ 103 h 111"/>
              <a:gd name="T58" fmla="*/ 46 w 58"/>
              <a:gd name="T59" fmla="*/ 102 h 111"/>
              <a:gd name="T60" fmla="*/ 45 w 58"/>
              <a:gd name="T61" fmla="*/ 104 h 111"/>
              <a:gd name="T62" fmla="*/ 44 w 58"/>
              <a:gd name="T63" fmla="*/ 104 h 111"/>
              <a:gd name="T64" fmla="*/ 44 w 58"/>
              <a:gd name="T65" fmla="*/ 104 h 111"/>
              <a:gd name="T66" fmla="*/ 44 w 58"/>
              <a:gd name="T67" fmla="*/ 103 h 111"/>
              <a:gd name="T68" fmla="*/ 45 w 58"/>
              <a:gd name="T69" fmla="*/ 102 h 111"/>
              <a:gd name="T70" fmla="*/ 45 w 58"/>
              <a:gd name="T71" fmla="*/ 100 h 111"/>
              <a:gd name="T72" fmla="*/ 47 w 58"/>
              <a:gd name="T73" fmla="*/ 98 h 111"/>
              <a:gd name="T74" fmla="*/ 48 w 58"/>
              <a:gd name="T75" fmla="*/ 98 h 111"/>
              <a:gd name="T76" fmla="*/ 49 w 58"/>
              <a:gd name="T77" fmla="*/ 99 h 111"/>
              <a:gd name="T78" fmla="*/ 49 w 58"/>
              <a:gd name="T79" fmla="*/ 101 h 111"/>
              <a:gd name="T80" fmla="*/ 53 w 58"/>
              <a:gd name="T81" fmla="*/ 88 h 111"/>
              <a:gd name="T82" fmla="*/ 6 w 58"/>
              <a:gd name="T83" fmla="*/ 88 h 111"/>
              <a:gd name="T84" fmla="*/ 6 w 58"/>
              <a:gd name="T85" fmla="*/ 9 h 111"/>
              <a:gd name="T86" fmla="*/ 53 w 58"/>
              <a:gd name="T87" fmla="*/ 9 h 111"/>
              <a:gd name="T88" fmla="*/ 53 w 58"/>
              <a:gd name="T89"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 h="111">
                <a:moveTo>
                  <a:pt x="54" y="0"/>
                </a:moveTo>
                <a:cubicBezTo>
                  <a:pt x="4" y="0"/>
                  <a:pt x="4" y="0"/>
                  <a:pt x="4" y="0"/>
                </a:cubicBezTo>
                <a:cubicBezTo>
                  <a:pt x="2" y="0"/>
                  <a:pt x="0" y="2"/>
                  <a:pt x="0" y="4"/>
                </a:cubicBezTo>
                <a:cubicBezTo>
                  <a:pt x="0" y="107"/>
                  <a:pt x="0" y="107"/>
                  <a:pt x="0" y="107"/>
                </a:cubicBezTo>
                <a:cubicBezTo>
                  <a:pt x="0" y="109"/>
                  <a:pt x="2" y="111"/>
                  <a:pt x="4" y="111"/>
                </a:cubicBezTo>
                <a:cubicBezTo>
                  <a:pt x="54" y="111"/>
                  <a:pt x="54" y="111"/>
                  <a:pt x="54" y="111"/>
                </a:cubicBezTo>
                <a:cubicBezTo>
                  <a:pt x="56" y="111"/>
                  <a:pt x="58" y="109"/>
                  <a:pt x="58" y="107"/>
                </a:cubicBezTo>
                <a:cubicBezTo>
                  <a:pt x="58" y="4"/>
                  <a:pt x="58" y="4"/>
                  <a:pt x="58" y="4"/>
                </a:cubicBezTo>
                <a:cubicBezTo>
                  <a:pt x="58" y="2"/>
                  <a:pt x="56" y="0"/>
                  <a:pt x="54" y="0"/>
                </a:cubicBezTo>
                <a:close/>
                <a:moveTo>
                  <a:pt x="16" y="102"/>
                </a:moveTo>
                <a:cubicBezTo>
                  <a:pt x="11" y="102"/>
                  <a:pt x="11" y="102"/>
                  <a:pt x="11" y="102"/>
                </a:cubicBezTo>
                <a:cubicBezTo>
                  <a:pt x="13" y="104"/>
                  <a:pt x="13" y="104"/>
                  <a:pt x="13" y="104"/>
                </a:cubicBezTo>
                <a:cubicBezTo>
                  <a:pt x="12" y="104"/>
                  <a:pt x="12" y="104"/>
                  <a:pt x="12" y="104"/>
                </a:cubicBezTo>
                <a:cubicBezTo>
                  <a:pt x="9" y="101"/>
                  <a:pt x="9" y="101"/>
                  <a:pt x="9" y="101"/>
                </a:cubicBezTo>
                <a:cubicBezTo>
                  <a:pt x="12" y="99"/>
                  <a:pt x="12" y="99"/>
                  <a:pt x="12" y="99"/>
                </a:cubicBezTo>
                <a:cubicBezTo>
                  <a:pt x="13" y="99"/>
                  <a:pt x="13" y="99"/>
                  <a:pt x="13" y="99"/>
                </a:cubicBezTo>
                <a:cubicBezTo>
                  <a:pt x="11" y="101"/>
                  <a:pt x="11" y="101"/>
                  <a:pt x="11" y="101"/>
                </a:cubicBezTo>
                <a:cubicBezTo>
                  <a:pt x="16" y="101"/>
                  <a:pt x="16" y="101"/>
                  <a:pt x="16" y="101"/>
                </a:cubicBezTo>
                <a:lnTo>
                  <a:pt x="16" y="102"/>
                </a:lnTo>
                <a:close/>
                <a:moveTo>
                  <a:pt x="31" y="104"/>
                </a:moveTo>
                <a:cubicBezTo>
                  <a:pt x="31" y="104"/>
                  <a:pt x="29" y="104"/>
                  <a:pt x="28" y="104"/>
                </a:cubicBezTo>
                <a:cubicBezTo>
                  <a:pt x="27" y="103"/>
                  <a:pt x="26" y="103"/>
                  <a:pt x="26" y="103"/>
                </a:cubicBezTo>
                <a:cubicBezTo>
                  <a:pt x="28" y="98"/>
                  <a:pt x="28" y="98"/>
                  <a:pt x="28" y="98"/>
                </a:cubicBezTo>
                <a:cubicBezTo>
                  <a:pt x="28" y="98"/>
                  <a:pt x="29" y="98"/>
                  <a:pt x="30" y="99"/>
                </a:cubicBezTo>
                <a:cubicBezTo>
                  <a:pt x="31" y="100"/>
                  <a:pt x="33" y="99"/>
                  <a:pt x="33" y="99"/>
                </a:cubicBezTo>
                <a:lnTo>
                  <a:pt x="31" y="104"/>
                </a:lnTo>
                <a:close/>
                <a:moveTo>
                  <a:pt x="49" y="101"/>
                </a:moveTo>
                <a:cubicBezTo>
                  <a:pt x="49" y="102"/>
                  <a:pt x="48" y="103"/>
                  <a:pt x="47" y="103"/>
                </a:cubicBezTo>
                <a:cubicBezTo>
                  <a:pt x="47" y="103"/>
                  <a:pt x="47" y="103"/>
                  <a:pt x="47" y="103"/>
                </a:cubicBezTo>
                <a:cubicBezTo>
                  <a:pt x="47" y="103"/>
                  <a:pt x="46" y="103"/>
                  <a:pt x="46" y="102"/>
                </a:cubicBezTo>
                <a:cubicBezTo>
                  <a:pt x="46" y="102"/>
                  <a:pt x="46" y="102"/>
                  <a:pt x="45" y="104"/>
                </a:cubicBezTo>
                <a:cubicBezTo>
                  <a:pt x="44" y="104"/>
                  <a:pt x="44" y="104"/>
                  <a:pt x="44" y="104"/>
                </a:cubicBezTo>
                <a:cubicBezTo>
                  <a:pt x="44" y="104"/>
                  <a:pt x="44" y="104"/>
                  <a:pt x="44" y="104"/>
                </a:cubicBezTo>
                <a:cubicBezTo>
                  <a:pt x="44" y="104"/>
                  <a:pt x="44" y="104"/>
                  <a:pt x="44" y="103"/>
                </a:cubicBezTo>
                <a:cubicBezTo>
                  <a:pt x="44" y="103"/>
                  <a:pt x="44" y="103"/>
                  <a:pt x="45" y="102"/>
                </a:cubicBezTo>
                <a:cubicBezTo>
                  <a:pt x="45" y="101"/>
                  <a:pt x="45" y="101"/>
                  <a:pt x="45" y="100"/>
                </a:cubicBezTo>
                <a:cubicBezTo>
                  <a:pt x="45" y="99"/>
                  <a:pt x="46" y="98"/>
                  <a:pt x="47" y="98"/>
                </a:cubicBezTo>
                <a:cubicBezTo>
                  <a:pt x="47" y="98"/>
                  <a:pt x="48" y="98"/>
                  <a:pt x="48" y="98"/>
                </a:cubicBezTo>
                <a:cubicBezTo>
                  <a:pt x="48" y="99"/>
                  <a:pt x="49" y="99"/>
                  <a:pt x="49" y="99"/>
                </a:cubicBezTo>
                <a:cubicBezTo>
                  <a:pt x="49" y="100"/>
                  <a:pt x="50" y="101"/>
                  <a:pt x="49" y="101"/>
                </a:cubicBezTo>
                <a:close/>
                <a:moveTo>
                  <a:pt x="53" y="88"/>
                </a:moveTo>
                <a:cubicBezTo>
                  <a:pt x="6" y="88"/>
                  <a:pt x="6" y="88"/>
                  <a:pt x="6" y="88"/>
                </a:cubicBezTo>
                <a:cubicBezTo>
                  <a:pt x="6" y="9"/>
                  <a:pt x="6" y="9"/>
                  <a:pt x="6" y="9"/>
                </a:cubicBezTo>
                <a:cubicBezTo>
                  <a:pt x="53" y="9"/>
                  <a:pt x="53" y="9"/>
                  <a:pt x="53" y="9"/>
                </a:cubicBezTo>
                <a:lnTo>
                  <a:pt x="53" y="8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cxnSp>
        <p:nvCxnSpPr>
          <p:cNvPr id="35" name="Straight Arrow Connector 34"/>
          <p:cNvCxnSpPr/>
          <p:nvPr/>
        </p:nvCxnSpPr>
        <p:spPr>
          <a:xfrm>
            <a:off x="7008725" y="302455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4953838" y="3254669"/>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37" name="Rectangle 36"/>
          <p:cNvSpPr/>
          <p:nvPr/>
        </p:nvSpPr>
        <p:spPr bwMode="auto">
          <a:xfrm>
            <a:off x="8696727" y="3482850"/>
            <a:ext cx="2569464" cy="79774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Platform Client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Services</a:t>
            </a:r>
            <a:endParaRPr lang="en-US" sz="1600" dirty="0">
              <a:ln>
                <a:solidFill>
                  <a:schemeClr val="bg1">
                    <a:alpha val="0"/>
                  </a:schemeClr>
                </a:solidFill>
              </a:ln>
              <a:solidFill>
                <a:schemeClr val="lt1">
                  <a:alpha val="99000"/>
                </a:schemeClr>
              </a:solidFill>
            </a:endParaRPr>
          </a:p>
        </p:txBody>
      </p:sp>
      <p:cxnSp>
        <p:nvCxnSpPr>
          <p:cNvPr id="38" name="Straight Arrow Connector 37"/>
          <p:cNvCxnSpPr/>
          <p:nvPr/>
        </p:nvCxnSpPr>
        <p:spPr>
          <a:xfrm>
            <a:off x="5591908" y="3024555"/>
            <a:ext cx="0" cy="172831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9" name="Rectangle 38"/>
          <p:cNvSpPr/>
          <p:nvPr/>
        </p:nvSpPr>
        <p:spPr bwMode="auto">
          <a:xfrm>
            <a:off x="4983982" y="4758991"/>
            <a:ext cx="2572378" cy="79774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Branch On-Prem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Assets</a:t>
            </a:r>
            <a:endParaRPr lang="en-US" sz="1600" dirty="0">
              <a:ln>
                <a:solidFill>
                  <a:schemeClr val="bg1">
                    <a:alpha val="0"/>
                  </a:schemeClr>
                </a:solidFill>
              </a:ln>
              <a:solidFill>
                <a:schemeClr val="lt1">
                  <a:alpha val="99000"/>
                </a:schemeClr>
              </a:solidFill>
            </a:endParaRPr>
          </a:p>
        </p:txBody>
      </p:sp>
      <p:cxnSp>
        <p:nvCxnSpPr>
          <p:cNvPr id="40" name="Straight Connector 39"/>
          <p:cNvCxnSpPr/>
          <p:nvPr/>
        </p:nvCxnSpPr>
        <p:spPr>
          <a:xfrm>
            <a:off x="4953838" y="5837096"/>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7008725" y="430069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3701139"/>
      </p:ext>
    </p:extLst>
  </p:cSld>
  <p:clrMapOvr>
    <a:masterClrMapping/>
  </p:clrMapOvr>
  <p:transition>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212567199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0211"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Federated Cloud/On-Prem Solutions</a:t>
            </a:r>
            <a:endParaRPr lang="en-US" dirty="0"/>
          </a:p>
        </p:txBody>
      </p:sp>
      <p:sp>
        <p:nvSpPr>
          <p:cNvPr id="9" name="Content Placeholder 8"/>
          <p:cNvSpPr>
            <a:spLocks noGrp="1"/>
          </p:cNvSpPr>
          <p:nvPr>
            <p:ph type="body" sz="quarter" idx="10"/>
          </p:nvPr>
        </p:nvSpPr>
        <p:spPr>
          <a:xfrm>
            <a:off x="519112" y="1447799"/>
            <a:ext cx="3912211" cy="4573560"/>
          </a:xfrm>
        </p:spPr>
        <p:txBody>
          <a:bodyPr/>
          <a:lstStyle/>
          <a:p>
            <a:pPr>
              <a:spcAft>
                <a:spcPts val="1200"/>
              </a:spcAft>
            </a:pPr>
            <a:r>
              <a:rPr lang="en-US" sz="2800" dirty="0" smtClean="0"/>
              <a:t>Federated solutions provide the same functionality in the cloud and on-premise</a:t>
            </a:r>
          </a:p>
          <a:p>
            <a:pPr>
              <a:spcAft>
                <a:spcPts val="1200"/>
              </a:spcAft>
            </a:pPr>
            <a:r>
              <a:rPr lang="en-US" sz="2800" dirty="0"/>
              <a:t>Cloud enhances the on-premise solution by providing reach and scale</a:t>
            </a:r>
          </a:p>
          <a:p>
            <a:pPr>
              <a:spcAft>
                <a:spcPts val="1200"/>
              </a:spcAft>
            </a:pPr>
            <a:r>
              <a:rPr lang="en-US" sz="2800" dirty="0"/>
              <a:t>On-premise </a:t>
            </a:r>
            <a:br>
              <a:rPr lang="en-US" sz="2800" dirty="0"/>
            </a:br>
            <a:r>
              <a:rPr lang="en-US" sz="2800" dirty="0"/>
              <a:t>solution provides no-compromise availability even in case of a full network </a:t>
            </a:r>
            <a:r>
              <a:rPr lang="en-US" sz="2800" dirty="0" smtClean="0"/>
              <a:t>outage</a:t>
            </a:r>
            <a:endParaRPr lang="en-US" sz="2800" dirty="0"/>
          </a:p>
        </p:txBody>
      </p:sp>
      <p:sp>
        <p:nvSpPr>
          <p:cNvPr id="32" name="Rectangle 31"/>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33"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smtClean="0">
                <a:ln>
                  <a:solidFill>
                    <a:srgbClr val="FFFFFF">
                      <a:alpha val="0"/>
                    </a:srgbClr>
                  </a:solidFill>
                </a:ln>
                <a:solidFill>
                  <a:srgbClr val="FFFFFF">
                    <a:alpha val="99000"/>
                  </a:srgbClr>
                </a:solidFill>
                <a:latin typeface="Segoe UI Light" pitchFamily="34" charset="0"/>
              </a:rPr>
              <a:t>Ticketing Site</a:t>
            </a:r>
            <a:endParaRPr lang="en-US" sz="2800" dirty="0">
              <a:ln>
                <a:solidFill>
                  <a:srgbClr val="FFFFFF">
                    <a:alpha val="0"/>
                  </a:srgbClr>
                </a:solidFill>
              </a:ln>
              <a:solidFill>
                <a:srgbClr val="FFFFFF">
                  <a:alpha val="99000"/>
                </a:srgbClr>
              </a:solidFill>
              <a:latin typeface="Segoe UI Light" pitchFamily="34" charset="0"/>
            </a:endParaRPr>
          </a:p>
        </p:txBody>
      </p:sp>
      <p:cxnSp>
        <p:nvCxnSpPr>
          <p:cNvPr id="72" name="Straight Connector 71"/>
          <p:cNvCxnSpPr/>
          <p:nvPr/>
        </p:nvCxnSpPr>
        <p:spPr>
          <a:xfrm>
            <a:off x="10059183"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8782846"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p:nvPr/>
        </p:nvCxnSpPr>
        <p:spPr>
          <a:xfrm>
            <a:off x="9396700" y="3024555"/>
            <a:ext cx="0" cy="905256"/>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7506510"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p:nvPr/>
        </p:nvCxnSpPr>
        <p:spPr>
          <a:xfrm>
            <a:off x="8130111" y="3024555"/>
            <a:ext cx="0" cy="905256"/>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6230174"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4" name="Straight Arrow Connector 83"/>
          <p:cNvCxnSpPr/>
          <p:nvPr/>
        </p:nvCxnSpPr>
        <p:spPr>
          <a:xfrm>
            <a:off x="6863522" y="3024555"/>
            <a:ext cx="0" cy="905256"/>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9" name="Rectangle 88"/>
          <p:cNvSpPr/>
          <p:nvPr/>
        </p:nvSpPr>
        <p:spPr bwMode="auto">
          <a:xfrm>
            <a:off x="4994032"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smtClean="0">
                <a:ln>
                  <a:solidFill>
                    <a:schemeClr val="bg1">
                      <a:alpha val="0"/>
                    </a:schemeClr>
                  </a:solidFill>
                </a:ln>
                <a:solidFill>
                  <a:schemeClr val="lt1">
                    <a:alpha val="99000"/>
                  </a:schemeClr>
                </a:solidFill>
              </a:rPr>
              <a:t>Venue</a:t>
            </a:r>
            <a:endParaRPr lang="en-US" sz="1600" dirty="0">
              <a:ln>
                <a:solidFill>
                  <a:schemeClr val="bg1">
                    <a:alpha val="0"/>
                  </a:schemeClr>
                </a:solidFill>
              </a:ln>
              <a:solidFill>
                <a:schemeClr val="lt1">
                  <a:alpha val="99000"/>
                </a:schemeClr>
              </a:solidFill>
            </a:endParaRPr>
          </a:p>
        </p:txBody>
      </p:sp>
      <p:cxnSp>
        <p:nvCxnSpPr>
          <p:cNvPr id="90" name="Straight Connector 89"/>
          <p:cNvCxnSpPr/>
          <p:nvPr/>
        </p:nvCxnSpPr>
        <p:spPr>
          <a:xfrm>
            <a:off x="4953838" y="3291010"/>
            <a:ext cx="1207008"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a:off x="5596933" y="3024554"/>
            <a:ext cx="0" cy="905256"/>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93" name="Straight Arrow Connector 92"/>
          <p:cNvCxnSpPr/>
          <p:nvPr/>
        </p:nvCxnSpPr>
        <p:spPr>
          <a:xfrm>
            <a:off x="10663290" y="3024555"/>
            <a:ext cx="0" cy="90435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2" name="Freeform 6"/>
          <p:cNvSpPr>
            <a:spLocks/>
          </p:cNvSpPr>
          <p:nvPr/>
        </p:nvSpPr>
        <p:spPr bwMode="auto">
          <a:xfrm>
            <a:off x="5174901" y="2025092"/>
            <a:ext cx="936484" cy="627674"/>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pPr>
            <a:endParaRPr lang="en-US" sz="2400" dirty="0">
              <a:ln>
                <a:solidFill>
                  <a:srgbClr val="FFFFFF">
                    <a:alpha val="0"/>
                  </a:srgbClr>
                </a:solidFill>
              </a:ln>
              <a:solidFill>
                <a:srgbClr val="FFFFFF">
                  <a:alpha val="99000"/>
                </a:srgbClr>
              </a:solidFill>
              <a:latin typeface="Segoe UI Light" pitchFamily="34" charset="0"/>
            </a:endParaRPr>
          </a:p>
        </p:txBody>
      </p:sp>
      <p:sp>
        <p:nvSpPr>
          <p:cNvPr id="103" name="Rectangle 102"/>
          <p:cNvSpPr/>
          <p:nvPr/>
        </p:nvSpPr>
        <p:spPr bwMode="auto">
          <a:xfrm>
            <a:off x="6260621"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a:ln>
                  <a:solidFill>
                    <a:schemeClr val="bg1">
                      <a:alpha val="0"/>
                    </a:schemeClr>
                  </a:solidFill>
                </a:ln>
                <a:solidFill>
                  <a:schemeClr val="lt1">
                    <a:alpha val="99000"/>
                  </a:schemeClr>
                </a:solidFill>
              </a:rPr>
              <a:t>Venue</a:t>
            </a:r>
          </a:p>
        </p:txBody>
      </p:sp>
      <p:sp>
        <p:nvSpPr>
          <p:cNvPr id="104" name="Rectangle 103"/>
          <p:cNvSpPr/>
          <p:nvPr/>
        </p:nvSpPr>
        <p:spPr bwMode="auto">
          <a:xfrm>
            <a:off x="7527210"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a:ln>
                  <a:solidFill>
                    <a:schemeClr val="bg1">
                      <a:alpha val="0"/>
                    </a:schemeClr>
                  </a:solidFill>
                </a:ln>
                <a:solidFill>
                  <a:schemeClr val="lt1">
                    <a:alpha val="99000"/>
                  </a:schemeClr>
                </a:solidFill>
              </a:rPr>
              <a:t>Venue</a:t>
            </a:r>
          </a:p>
        </p:txBody>
      </p:sp>
      <p:sp>
        <p:nvSpPr>
          <p:cNvPr id="105" name="Rectangle 104"/>
          <p:cNvSpPr/>
          <p:nvPr/>
        </p:nvSpPr>
        <p:spPr bwMode="auto">
          <a:xfrm>
            <a:off x="8793799"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a:ln>
                  <a:solidFill>
                    <a:schemeClr val="bg1">
                      <a:alpha val="0"/>
                    </a:schemeClr>
                  </a:solidFill>
                </a:ln>
                <a:solidFill>
                  <a:schemeClr val="lt1">
                    <a:alpha val="99000"/>
                  </a:schemeClr>
                </a:solidFill>
              </a:rPr>
              <a:t>Venue</a:t>
            </a:r>
          </a:p>
        </p:txBody>
      </p:sp>
      <p:sp>
        <p:nvSpPr>
          <p:cNvPr id="106" name="Rectangle 105"/>
          <p:cNvSpPr/>
          <p:nvPr/>
        </p:nvSpPr>
        <p:spPr bwMode="auto">
          <a:xfrm>
            <a:off x="10060389" y="3924978"/>
            <a:ext cx="1205802"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a:ln>
                  <a:solidFill>
                    <a:schemeClr val="bg1">
                      <a:alpha val="0"/>
                    </a:schemeClr>
                  </a:solidFill>
                </a:ln>
                <a:solidFill>
                  <a:schemeClr val="lt1">
                    <a:alpha val="99000"/>
                  </a:schemeClr>
                </a:solidFill>
              </a:rPr>
              <a:t>Venue</a:t>
            </a:r>
          </a:p>
        </p:txBody>
      </p:sp>
    </p:spTree>
    <p:extLst>
      <p:ext uri="{BB962C8B-B14F-4D97-AF65-F5344CB8AC3E}">
        <p14:creationId xmlns:p14="http://schemas.microsoft.com/office/powerpoint/2010/main" val="1091743982"/>
      </p:ext>
    </p:extLst>
  </p:cSld>
  <p:clrMapOvr>
    <a:masterClrMapping/>
  </p:clrMapOvr>
  <p:transition>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custDataLst>
              <p:tags r:id="rId2"/>
            </p:custDataLst>
          </p:nvPr>
        </p:nvSpPr>
        <p:spPr bwMode="auto">
          <a:xfrm>
            <a:off x="519113" y="1446213"/>
            <a:ext cx="4925682"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pic>
        <p:nvPicPr>
          <p:cNvPr id="12" name="Picture 2"/>
          <p:cNvPicPr>
            <a:picLocks noChangeAspect="1" noChangeArrowheads="1"/>
          </p:cNvPicPr>
          <p:nvPr/>
        </p:nvPicPr>
        <p:blipFill rotWithShape="1">
          <a:blip r:embed="rId7">
            <a:extLst>
              <a:ext uri="{28A0092B-C50C-407E-A947-70E740481C1C}">
                <a14:useLocalDpi xmlns:a14="http://schemas.microsoft.com/office/drawing/2010/main" val="0"/>
              </a:ext>
            </a:extLst>
          </a:blip>
          <a:srcRect l="31043" t="26569" r="24870" b="1833"/>
          <a:stretch/>
        </p:blipFill>
        <p:spPr bwMode="auto">
          <a:xfrm>
            <a:off x="690930" y="1850185"/>
            <a:ext cx="4582048" cy="4030754"/>
          </a:xfrm>
          <a:prstGeom prst="rect">
            <a:avLst/>
          </a:prstGeom>
          <a:solidFill>
            <a:schemeClr val="bg1"/>
          </a:solidFill>
          <a:ln>
            <a:solidFill>
              <a:schemeClr val="bg1">
                <a:lumMod val="85000"/>
              </a:schemeClr>
            </a:solidFill>
          </a:ln>
          <a:effectLst>
            <a:outerShdw blurRad="50800" dist="25400" dir="2700000" algn="tl" rotWithShape="0">
              <a:prstClr val="black">
                <a:alpha val="10000"/>
              </a:prstClr>
            </a:outerShdw>
          </a:effectLst>
          <a:extLst/>
        </p:spPr>
      </p:pic>
      <p:grpSp>
        <p:nvGrpSpPr>
          <p:cNvPr id="27" name="Group 26"/>
          <p:cNvGrpSpPr/>
          <p:nvPr/>
        </p:nvGrpSpPr>
        <p:grpSpPr>
          <a:xfrm>
            <a:off x="2039470" y="3099961"/>
            <a:ext cx="1383615" cy="415970"/>
            <a:chOff x="8720847" y="3152204"/>
            <a:chExt cx="2760033" cy="829778"/>
          </a:xfrm>
          <a:effectLst>
            <a:outerShdw blurRad="76200" dir="18900000" sy="23000" kx="-1200000" algn="bl" rotWithShape="0">
              <a:prstClr val="black">
                <a:alpha val="20000"/>
              </a:prstClr>
            </a:outerShdw>
          </a:effectLst>
        </p:grpSpPr>
        <p:grpSp>
          <p:nvGrpSpPr>
            <p:cNvPr id="28" name="Group 27"/>
            <p:cNvGrpSpPr/>
            <p:nvPr/>
          </p:nvGrpSpPr>
          <p:grpSpPr>
            <a:xfrm>
              <a:off x="8720847" y="3152204"/>
              <a:ext cx="2760033" cy="829778"/>
              <a:chOff x="8072519" y="-247775"/>
              <a:chExt cx="2760033" cy="829778"/>
            </a:xfrm>
          </p:grpSpPr>
          <p:sp>
            <p:nvSpPr>
              <p:cNvPr id="30" name="Rectangle 29"/>
              <p:cNvSpPr/>
              <p:nvPr/>
            </p:nvSpPr>
            <p:spPr bwMode="auto">
              <a:xfrm>
                <a:off x="8072519" y="-247775"/>
                <a:ext cx="2760033" cy="549225"/>
              </a:xfrm>
              <a:prstGeom prst="rect">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1" name="Isosceles Triangle 30"/>
              <p:cNvSpPr/>
              <p:nvPr/>
            </p:nvSpPr>
            <p:spPr bwMode="auto">
              <a:xfrm rot="5400000">
                <a:off x="7866931" y="64916"/>
                <a:ext cx="722676" cy="311498"/>
              </a:xfrm>
              <a:prstGeom prst="triangle">
                <a:avLst/>
              </a:prstGeom>
              <a:solidFill>
                <a:srgbClr val="00B0F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29" name="TextBox 28"/>
            <p:cNvSpPr txBox="1"/>
            <p:nvPr/>
          </p:nvSpPr>
          <p:spPr>
            <a:xfrm>
              <a:off x="8874018" y="3266408"/>
              <a:ext cx="2506333" cy="331533"/>
            </a:xfrm>
            <a:prstGeom prst="rect">
              <a:avLst/>
            </a:prstGeom>
            <a:noFill/>
          </p:spPr>
          <p:txBody>
            <a:bodyPr wrap="none" lIns="0" tIns="0" rIns="0" bIns="0" rtlCol="0">
              <a:spAutoFit/>
            </a:bodyPr>
            <a:lstStyle/>
            <a:p>
              <a:pPr>
                <a:lnSpc>
                  <a:spcPct val="90000"/>
                </a:lnSpc>
                <a:spcBef>
                  <a:spcPct val="20000"/>
                </a:spcBef>
                <a:buSzPct val="80000"/>
              </a:pPr>
              <a:r>
                <a:rPr lang="en-US" sz="1200" dirty="0">
                  <a:solidFill>
                    <a:schemeClr val="bg1">
                      <a:alpha val="99000"/>
                    </a:schemeClr>
                  </a:solidFill>
                </a:rPr>
                <a:t>Smart Grid System</a:t>
              </a:r>
            </a:p>
          </p:txBody>
        </p:sp>
      </p:grpSp>
      <p:graphicFrame>
        <p:nvGraphicFramePr>
          <p:cNvPr id="6" name="Object 5" hidden="1"/>
          <p:cNvGraphicFramePr>
            <a:graphicFrameLocks noChangeAspect="1"/>
          </p:cNvGraphicFramePr>
          <p:nvPr>
            <p:custDataLst>
              <p:tags r:id="rId3"/>
            </p:custDataLst>
            <p:extLst>
              <p:ext uri="{D42A27DB-BD31-4B8C-83A1-F6EECF244321}">
                <p14:modId xmlns:p14="http://schemas.microsoft.com/office/powerpoint/2010/main" val="237789437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1321" name="think-cell Slide" r:id="rId8" imgW="270" imgH="270" progId="TCLayout.ActiveDocument.1">
                  <p:embed/>
                </p:oleObj>
              </mc:Choice>
              <mc:Fallback>
                <p:oleObj name="think-cell Slide" r:id="rId8" imgW="270" imgH="270" progId="TCLayout.ActiveDocument.1">
                  <p:embed/>
                  <p:pic>
                    <p:nvPicPr>
                      <p:cNvPr id="0" name=""/>
                      <p:cNvPicPr/>
                      <p:nvPr/>
                    </p:nvPicPr>
                    <p:blipFill>
                      <a:blip r:embed="rId9"/>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4"/>
            </p:custDataLst>
          </p:nvPr>
        </p:nvSpPr>
        <p:spPr>
          <a:xfrm>
            <a:off x="519112" y="228600"/>
            <a:ext cx="11149013" cy="664797"/>
          </a:xfrm>
        </p:spPr>
        <p:txBody>
          <a:bodyPr/>
          <a:lstStyle/>
          <a:p>
            <a:r>
              <a:rPr lang="en-US" sz="4800" dirty="0" smtClean="0"/>
              <a:t>Large Scale Eventing / Command-Control</a:t>
            </a:r>
            <a:endParaRPr lang="en-US" sz="4800" dirty="0"/>
          </a:p>
        </p:txBody>
      </p:sp>
      <p:sp>
        <p:nvSpPr>
          <p:cNvPr id="8" name="Content Placeholder 7"/>
          <p:cNvSpPr>
            <a:spLocks noGrp="1"/>
          </p:cNvSpPr>
          <p:nvPr>
            <p:ph type="body" sz="quarter" idx="10"/>
          </p:nvPr>
        </p:nvSpPr>
        <p:spPr>
          <a:xfrm>
            <a:off x="5724159" y="1903413"/>
            <a:ext cx="5811350" cy="3951851"/>
          </a:xfrm>
        </p:spPr>
        <p:txBody>
          <a:bodyPr/>
          <a:lstStyle/>
          <a:p>
            <a:pPr marL="111125" indent="-107950"/>
            <a:r>
              <a:rPr lang="en-US" sz="2800" dirty="0" smtClean="0"/>
              <a:t>“Last Mile” problem of reaching into the consumer household</a:t>
            </a:r>
          </a:p>
          <a:p>
            <a:r>
              <a:rPr lang="en-US" sz="2800" dirty="0" smtClean="0"/>
              <a:t>Reach consumer or industrial devices </a:t>
            </a:r>
            <a:br>
              <a:rPr lang="en-US" sz="2800" dirty="0" smtClean="0"/>
            </a:br>
            <a:r>
              <a:rPr lang="en-US" sz="2800" dirty="0" smtClean="0"/>
              <a:t>at scale</a:t>
            </a:r>
          </a:p>
          <a:p>
            <a:r>
              <a:rPr lang="en-US" sz="2800" dirty="0" smtClean="0"/>
              <a:t>Broadcast event data at “utility scale” </a:t>
            </a:r>
          </a:p>
          <a:p>
            <a:r>
              <a:rPr lang="en-US" sz="2800" dirty="0" smtClean="0"/>
              <a:t>Send targeted notifications based on geography or demographics</a:t>
            </a:r>
          </a:p>
          <a:p>
            <a:r>
              <a:rPr lang="en-US" sz="2800" dirty="0" smtClean="0"/>
              <a:t>Large scale notifications and broadcast will become part of Service Bus in CY12</a:t>
            </a:r>
            <a:endParaRPr lang="en-US" sz="2800" dirty="0"/>
          </a:p>
        </p:txBody>
      </p:sp>
      <p:grpSp>
        <p:nvGrpSpPr>
          <p:cNvPr id="32" name="Group 31"/>
          <p:cNvGrpSpPr/>
          <p:nvPr/>
        </p:nvGrpSpPr>
        <p:grpSpPr>
          <a:xfrm>
            <a:off x="1996102" y="3686987"/>
            <a:ext cx="1383615" cy="415970"/>
            <a:chOff x="8720847" y="3152204"/>
            <a:chExt cx="2760033" cy="829778"/>
          </a:xfrm>
          <a:effectLst>
            <a:outerShdw blurRad="76200" dir="18900000" sy="23000" kx="-1200000" algn="bl" rotWithShape="0">
              <a:prstClr val="black">
                <a:alpha val="20000"/>
              </a:prstClr>
            </a:outerShdw>
          </a:effectLst>
        </p:grpSpPr>
        <p:grpSp>
          <p:nvGrpSpPr>
            <p:cNvPr id="33" name="Group 32"/>
            <p:cNvGrpSpPr/>
            <p:nvPr/>
          </p:nvGrpSpPr>
          <p:grpSpPr>
            <a:xfrm>
              <a:off x="8720847" y="3152204"/>
              <a:ext cx="2760033" cy="829778"/>
              <a:chOff x="8072519" y="-247775"/>
              <a:chExt cx="2760033" cy="829778"/>
            </a:xfrm>
          </p:grpSpPr>
          <p:sp>
            <p:nvSpPr>
              <p:cNvPr id="35" name="Rectangle 34"/>
              <p:cNvSpPr/>
              <p:nvPr/>
            </p:nvSpPr>
            <p:spPr bwMode="auto">
              <a:xfrm>
                <a:off x="8072519" y="-247775"/>
                <a:ext cx="2760033" cy="549225"/>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6" name="Isosceles Triangle 35"/>
              <p:cNvSpPr/>
              <p:nvPr/>
            </p:nvSpPr>
            <p:spPr bwMode="auto">
              <a:xfrm rot="5400000">
                <a:off x="7866931" y="64916"/>
                <a:ext cx="722676" cy="311498"/>
              </a:xfrm>
              <a:prstGeom prst="triangl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4" name="TextBox 33"/>
            <p:cNvSpPr txBox="1"/>
            <p:nvPr/>
          </p:nvSpPr>
          <p:spPr>
            <a:xfrm>
              <a:off x="8874018" y="3266408"/>
              <a:ext cx="2506333" cy="331533"/>
            </a:xfrm>
            <a:prstGeom prst="rect">
              <a:avLst/>
            </a:prstGeom>
            <a:noFill/>
          </p:spPr>
          <p:txBody>
            <a:bodyPr wrap="none" lIns="0" tIns="0" rIns="0" bIns="0" rtlCol="0">
              <a:spAutoFit/>
            </a:bodyPr>
            <a:lstStyle/>
            <a:p>
              <a:pPr>
                <a:lnSpc>
                  <a:spcPct val="90000"/>
                </a:lnSpc>
                <a:spcBef>
                  <a:spcPct val="20000"/>
                </a:spcBef>
                <a:buSzPct val="80000"/>
              </a:pPr>
              <a:r>
                <a:rPr lang="en-US" sz="1200" dirty="0">
                  <a:solidFill>
                    <a:schemeClr val="bg1">
                      <a:alpha val="99000"/>
                    </a:schemeClr>
                  </a:solidFill>
                </a:rPr>
                <a:t>Smart Grid System</a:t>
              </a:r>
            </a:p>
          </p:txBody>
        </p:sp>
      </p:grpSp>
      <p:grpSp>
        <p:nvGrpSpPr>
          <p:cNvPr id="37" name="Group 36"/>
          <p:cNvGrpSpPr/>
          <p:nvPr/>
        </p:nvGrpSpPr>
        <p:grpSpPr>
          <a:xfrm>
            <a:off x="1914634" y="4119066"/>
            <a:ext cx="1383615" cy="415970"/>
            <a:chOff x="8720847" y="3152204"/>
            <a:chExt cx="2760033" cy="829778"/>
          </a:xfrm>
          <a:effectLst>
            <a:outerShdw blurRad="76200" dir="18900000" sy="23000" kx="-1200000" algn="bl" rotWithShape="0">
              <a:prstClr val="black">
                <a:alpha val="20000"/>
              </a:prstClr>
            </a:outerShdw>
          </a:effectLst>
        </p:grpSpPr>
        <p:grpSp>
          <p:nvGrpSpPr>
            <p:cNvPr id="38" name="Group 37"/>
            <p:cNvGrpSpPr/>
            <p:nvPr/>
          </p:nvGrpSpPr>
          <p:grpSpPr>
            <a:xfrm>
              <a:off x="8720847" y="3152204"/>
              <a:ext cx="2760033" cy="829778"/>
              <a:chOff x="8072519" y="-247775"/>
              <a:chExt cx="2760033" cy="829778"/>
            </a:xfrm>
          </p:grpSpPr>
          <p:sp>
            <p:nvSpPr>
              <p:cNvPr id="40" name="Rectangle 39"/>
              <p:cNvSpPr/>
              <p:nvPr/>
            </p:nvSpPr>
            <p:spPr bwMode="auto">
              <a:xfrm>
                <a:off x="8072519" y="-247775"/>
                <a:ext cx="2760033" cy="54922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41" name="Isosceles Triangle 40"/>
              <p:cNvSpPr/>
              <p:nvPr/>
            </p:nvSpPr>
            <p:spPr bwMode="auto">
              <a:xfrm rot="5400000">
                <a:off x="7866931" y="64916"/>
                <a:ext cx="722676" cy="311498"/>
              </a:xfrm>
              <a:prstGeom prst="triangl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9" name="TextBox 38"/>
            <p:cNvSpPr txBox="1"/>
            <p:nvPr/>
          </p:nvSpPr>
          <p:spPr>
            <a:xfrm>
              <a:off x="8874018" y="3266408"/>
              <a:ext cx="2506332" cy="331533"/>
            </a:xfrm>
            <a:prstGeom prst="rect">
              <a:avLst/>
            </a:prstGeom>
            <a:noFill/>
          </p:spPr>
          <p:txBody>
            <a:bodyPr wrap="none" lIns="0" tIns="0" rIns="0" bIns="0" rtlCol="0">
              <a:spAutoFit/>
            </a:bodyPr>
            <a:lstStyle/>
            <a:p>
              <a:pPr>
                <a:lnSpc>
                  <a:spcPct val="90000"/>
                </a:lnSpc>
                <a:spcBef>
                  <a:spcPct val="20000"/>
                </a:spcBef>
                <a:buSzPct val="80000"/>
              </a:pPr>
              <a:r>
                <a:rPr lang="en-US" sz="1200" dirty="0" smtClean="0">
                  <a:solidFill>
                    <a:schemeClr val="bg1">
                      <a:alpha val="99000"/>
                    </a:schemeClr>
                  </a:solidFill>
                </a:rPr>
                <a:t>Smart Grid System</a:t>
              </a:r>
            </a:p>
          </p:txBody>
        </p:sp>
      </p:grpSp>
    </p:spTree>
    <p:extLst>
      <p:ext uri="{BB962C8B-B14F-4D97-AF65-F5344CB8AC3E}">
        <p14:creationId xmlns:p14="http://schemas.microsoft.com/office/powerpoint/2010/main" val="2838256427"/>
      </p:ext>
    </p:extLst>
  </p:cSld>
  <p:clrMapOvr>
    <a:masterClrMapping/>
  </p:clrMapOvr>
  <p:transition>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01895111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2345"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3" name="Text Placeholder 2"/>
          <p:cNvSpPr>
            <a:spLocks noGrp="1"/>
          </p:cNvSpPr>
          <p:nvPr>
            <p:ph type="body" sz="quarter" idx="10"/>
            <p:custDataLst>
              <p:tags r:id="rId3"/>
            </p:custDataLst>
          </p:nvPr>
        </p:nvSpPr>
        <p:spPr/>
        <p:txBody>
          <a:bodyPr/>
          <a:lstStyle/>
          <a:p>
            <a:r>
              <a:rPr lang="en-US" dirty="0" smtClean="0"/>
              <a:t>Service Bus Namespace </a:t>
            </a:r>
            <a:br>
              <a:rPr lang="en-US" dirty="0" smtClean="0"/>
            </a:br>
            <a:r>
              <a:rPr lang="en-US" dirty="0" smtClean="0"/>
              <a:t>and Access Control</a:t>
            </a:r>
            <a:endParaRPr lang="en-US" dirty="0"/>
          </a:p>
        </p:txBody>
      </p:sp>
    </p:spTree>
    <p:extLst>
      <p:ext uri="{BB962C8B-B14F-4D97-AF65-F5344CB8AC3E}">
        <p14:creationId xmlns:p14="http://schemas.microsoft.com/office/powerpoint/2010/main" val="1767689221"/>
      </p:ext>
    </p:extLst>
  </p:cSld>
  <p:clrMapOvr>
    <a:masterClrMapping/>
  </p:clrMapOvr>
  <p:transition>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52573618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3279" name="think-cell Slide" r:id="rId13" imgW="270" imgH="270" progId="TCLayout.ActiveDocument.1">
                  <p:embed/>
                </p:oleObj>
              </mc:Choice>
              <mc:Fallback>
                <p:oleObj name="think-cell Slide" r:id="rId13" imgW="270" imgH="270" progId="TCLayout.ActiveDocument.1">
                  <p:embed/>
                  <p:pic>
                    <p:nvPicPr>
                      <p:cNvPr id="0" name=""/>
                      <p:cNvPicPr/>
                      <p:nvPr/>
                    </p:nvPicPr>
                    <p:blipFill>
                      <a:blip r:embed="rId14"/>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a:xfrm>
            <a:off x="519112" y="228600"/>
            <a:ext cx="11149013" cy="1191095"/>
          </a:xfrm>
        </p:spPr>
        <p:txBody>
          <a:bodyPr/>
          <a:lstStyle/>
          <a:p>
            <a:r>
              <a:rPr lang="en-US" dirty="0" smtClean="0"/>
              <a:t>Service Bus Namespace</a:t>
            </a:r>
            <a:br>
              <a:rPr lang="en-US" dirty="0" smtClean="0"/>
            </a:br>
            <a:r>
              <a:rPr lang="en-US" sz="3200" dirty="0" smtClean="0">
                <a:hlinkClick r:id="rId15"/>
              </a:rPr>
              <a:t>https</a:t>
            </a:r>
            <a:r>
              <a:rPr lang="en-US" sz="3200" dirty="0" smtClean="0">
                <a:hlinkClick r:id="rId15"/>
              </a:rPr>
              <a:t>://yourapp.servicebus.windows.net/foo/bar/baz</a:t>
            </a:r>
            <a:r>
              <a:rPr lang="en-US" sz="3200" dirty="0" smtClean="0"/>
              <a:t> </a:t>
            </a:r>
            <a:endParaRPr lang="en-US" sz="3200" dirty="0"/>
          </a:p>
        </p:txBody>
      </p:sp>
      <p:sp>
        <p:nvSpPr>
          <p:cNvPr id="6" name="Content Placeholder 5"/>
          <p:cNvSpPr>
            <a:spLocks noGrp="1"/>
          </p:cNvSpPr>
          <p:nvPr>
            <p:ph type="body" sz="quarter" idx="10"/>
          </p:nvPr>
        </p:nvSpPr>
        <p:spPr>
          <a:xfrm>
            <a:off x="519112" y="1902663"/>
            <a:ext cx="6032413" cy="4101123"/>
          </a:xfrm>
        </p:spPr>
        <p:txBody>
          <a:bodyPr/>
          <a:lstStyle/>
          <a:p>
            <a:r>
              <a:rPr lang="en-US" sz="2800" dirty="0" smtClean="0">
                <a:solidFill>
                  <a:schemeClr val="accent2">
                    <a:alpha val="99000"/>
                  </a:schemeClr>
                </a:solidFill>
              </a:rPr>
              <a:t>Naming tree</a:t>
            </a:r>
          </a:p>
          <a:p>
            <a:pPr lvl="1">
              <a:spcAft>
                <a:spcPts val="600"/>
              </a:spcAft>
            </a:pPr>
            <a:r>
              <a:rPr lang="en-US" dirty="0" smtClean="0"/>
              <a:t>ATOM Feed at the root for discovery</a:t>
            </a:r>
          </a:p>
          <a:p>
            <a:pPr lvl="1">
              <a:spcAft>
                <a:spcPts val="600"/>
              </a:spcAft>
            </a:pPr>
            <a:r>
              <a:rPr lang="en-US" dirty="0" smtClean="0"/>
              <a:t>Management via REST on the ATOM feed hierarchy</a:t>
            </a:r>
          </a:p>
          <a:p>
            <a:pPr lvl="1"/>
            <a:r>
              <a:rPr lang="en-US" dirty="0" smtClean="0"/>
              <a:t>All names that can exist do exist</a:t>
            </a:r>
          </a:p>
          <a:p>
            <a:pPr lvl="1"/>
            <a:endParaRPr lang="en-US" dirty="0" smtClean="0"/>
          </a:p>
          <a:p>
            <a:r>
              <a:rPr lang="en-US" sz="2800" dirty="0">
                <a:solidFill>
                  <a:schemeClr val="accent2">
                    <a:alpha val="99000"/>
                  </a:schemeClr>
                </a:solidFill>
              </a:rPr>
              <a:t>“Infinite” depth </a:t>
            </a:r>
          </a:p>
          <a:p>
            <a:pPr lvl="1"/>
            <a:r>
              <a:rPr lang="en-US" dirty="0" smtClean="0"/>
              <a:t>Factually: 32 segments, 450 character path limit</a:t>
            </a:r>
          </a:p>
          <a:p>
            <a:pPr lvl="1"/>
            <a:endParaRPr lang="en-US" dirty="0" smtClean="0"/>
          </a:p>
          <a:p>
            <a:r>
              <a:rPr lang="en-US" sz="2800" dirty="0">
                <a:solidFill>
                  <a:schemeClr val="accent2">
                    <a:alpha val="99000"/>
                  </a:schemeClr>
                </a:solidFill>
              </a:rPr>
              <a:t>Entities own the namespace tree leaves</a:t>
            </a:r>
          </a:p>
          <a:p>
            <a:r>
              <a:rPr lang="en-US" sz="2800" dirty="0">
                <a:solidFill>
                  <a:schemeClr val="accent2">
                    <a:alpha val="99000"/>
                  </a:schemeClr>
                </a:solidFill>
              </a:rPr>
              <a:t>Any branch can be differently secured </a:t>
            </a:r>
            <a:r>
              <a:rPr lang="en-US" sz="2800" dirty="0" smtClean="0">
                <a:solidFill>
                  <a:schemeClr val="accent2">
                    <a:alpha val="99000"/>
                  </a:schemeClr>
                </a:solidFill>
              </a:rPr>
              <a:t/>
            </a:r>
            <a:br>
              <a:rPr lang="en-US" sz="2800" dirty="0" smtClean="0">
                <a:solidFill>
                  <a:schemeClr val="accent2">
                    <a:alpha val="99000"/>
                  </a:schemeClr>
                </a:solidFill>
              </a:rPr>
            </a:br>
            <a:r>
              <a:rPr lang="en-US" sz="2800" dirty="0" smtClean="0">
                <a:solidFill>
                  <a:schemeClr val="accent2">
                    <a:alpha val="99000"/>
                  </a:schemeClr>
                </a:solidFill>
              </a:rPr>
              <a:t>with </a:t>
            </a:r>
            <a:r>
              <a:rPr lang="en-US" sz="2800" dirty="0">
                <a:solidFill>
                  <a:schemeClr val="accent2">
                    <a:alpha val="99000"/>
                  </a:schemeClr>
                </a:solidFill>
              </a:rPr>
              <a:t>ACS</a:t>
            </a:r>
          </a:p>
        </p:txBody>
      </p:sp>
      <p:cxnSp>
        <p:nvCxnSpPr>
          <p:cNvPr id="24" name="Straight Connector 23"/>
          <p:cNvCxnSpPr/>
          <p:nvPr>
            <p:custDataLst>
              <p:tags r:id="rId4"/>
            </p:custDataLst>
          </p:nvPr>
        </p:nvCxnSpPr>
        <p:spPr>
          <a:xfrm>
            <a:off x="7052739" y="1446213"/>
            <a:ext cx="361657" cy="0"/>
          </a:xfrm>
          <a:prstGeom prst="line">
            <a:avLst/>
          </a:prstGeom>
          <a:ln>
            <a:solidFill>
              <a:schemeClr val="accent1"/>
            </a:solidFill>
          </a:ln>
          <a:effectLst/>
        </p:spPr>
        <p:style>
          <a:lnRef idx="3">
            <a:schemeClr val="accent1"/>
          </a:lnRef>
          <a:fillRef idx="0">
            <a:schemeClr val="accent1"/>
          </a:fillRef>
          <a:effectRef idx="2">
            <a:schemeClr val="accent1"/>
          </a:effectRef>
          <a:fontRef idx="minor">
            <a:schemeClr val="tx1"/>
          </a:fontRef>
        </p:style>
      </p:cxnSp>
      <p:cxnSp>
        <p:nvCxnSpPr>
          <p:cNvPr id="25" name="Straight Connector 24"/>
          <p:cNvCxnSpPr/>
          <p:nvPr>
            <p:custDataLst>
              <p:tags r:id="rId5"/>
            </p:custDataLst>
          </p:nvPr>
        </p:nvCxnSpPr>
        <p:spPr>
          <a:xfrm>
            <a:off x="7184571" y="1446213"/>
            <a:ext cx="1225899" cy="912812"/>
          </a:xfrm>
          <a:prstGeom prst="line">
            <a:avLst/>
          </a:prstGeom>
          <a:ln cap="rnd">
            <a:solidFill>
              <a:schemeClr val="accent1"/>
            </a:solidFill>
            <a:prstDash val="sysDot"/>
          </a:ln>
          <a:effectLst/>
        </p:spPr>
        <p:style>
          <a:lnRef idx="3">
            <a:schemeClr val="accent1"/>
          </a:lnRef>
          <a:fillRef idx="0">
            <a:schemeClr val="accent1"/>
          </a:fillRef>
          <a:effectRef idx="2">
            <a:schemeClr val="accent1"/>
          </a:effectRef>
          <a:fontRef idx="minor">
            <a:schemeClr val="tx1"/>
          </a:fontRef>
        </p:style>
      </p:cxnSp>
      <p:grpSp>
        <p:nvGrpSpPr>
          <p:cNvPr id="52" name="Group 51"/>
          <p:cNvGrpSpPr/>
          <p:nvPr>
            <p:custDataLst>
              <p:tags r:id="rId6"/>
            </p:custDataLst>
          </p:nvPr>
        </p:nvGrpSpPr>
        <p:grpSpPr>
          <a:xfrm>
            <a:off x="6735743" y="2401499"/>
            <a:ext cx="4884423" cy="2740153"/>
            <a:chOff x="4248148" y="2233155"/>
            <a:chExt cx="6961413" cy="3905342"/>
          </a:xfrm>
        </p:grpSpPr>
        <p:sp>
          <p:nvSpPr>
            <p:cNvPr id="10" name="Oval 9"/>
            <p:cNvSpPr/>
            <p:nvPr/>
          </p:nvSpPr>
          <p:spPr bwMode="auto">
            <a:xfrm>
              <a:off x="10297301" y="2233155"/>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baz</a:t>
              </a:r>
            </a:p>
          </p:txBody>
        </p:sp>
        <p:sp>
          <p:nvSpPr>
            <p:cNvPr id="12" name="Oval 11"/>
            <p:cNvSpPr/>
            <p:nvPr/>
          </p:nvSpPr>
          <p:spPr bwMode="auto">
            <a:xfrm>
              <a:off x="4248148" y="3979752"/>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pqr</a:t>
              </a:r>
            </a:p>
          </p:txBody>
        </p:sp>
        <p:sp>
          <p:nvSpPr>
            <p:cNvPr id="13" name="Oval 12"/>
            <p:cNvSpPr/>
            <p:nvPr/>
          </p:nvSpPr>
          <p:spPr bwMode="auto">
            <a:xfrm>
              <a:off x="6957232" y="4631607"/>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def</a:t>
              </a:r>
            </a:p>
          </p:txBody>
        </p:sp>
        <p:cxnSp>
          <p:nvCxnSpPr>
            <p:cNvPr id="14" name="Straight Arrow Connector 13"/>
            <p:cNvCxnSpPr/>
            <p:nvPr/>
          </p:nvCxnSpPr>
          <p:spPr>
            <a:xfrm>
              <a:off x="5668633" y="2691913"/>
              <a:ext cx="899856"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15" name="Straight Arrow Connector 14"/>
            <p:cNvCxnSpPr/>
            <p:nvPr/>
          </p:nvCxnSpPr>
          <p:spPr>
            <a:xfrm>
              <a:off x="7549103" y="2691913"/>
              <a:ext cx="772215"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16" name="Straight Arrow Connector 15"/>
            <p:cNvCxnSpPr/>
            <p:nvPr/>
          </p:nvCxnSpPr>
          <p:spPr>
            <a:xfrm>
              <a:off x="9301932" y="2691913"/>
              <a:ext cx="995368"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17" name="Straight Arrow Connector 16"/>
            <p:cNvCxnSpPr>
              <a:stCxn id="7" idx="5"/>
              <a:endCxn id="11" idx="1"/>
            </p:cNvCxnSpPr>
            <p:nvPr/>
          </p:nvCxnSpPr>
          <p:spPr>
            <a:xfrm>
              <a:off x="5466680" y="3036667"/>
              <a:ext cx="463494" cy="648444"/>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18" name="Straight Arrow Connector 17"/>
            <p:cNvCxnSpPr>
              <a:stCxn id="11" idx="5"/>
              <a:endCxn id="13" idx="1"/>
            </p:cNvCxnSpPr>
            <p:nvPr/>
          </p:nvCxnSpPr>
          <p:spPr>
            <a:xfrm>
              <a:off x="6575238" y="4333894"/>
              <a:ext cx="515592" cy="432081"/>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19" name="Oval 18"/>
            <p:cNvSpPr/>
            <p:nvPr/>
          </p:nvSpPr>
          <p:spPr bwMode="auto">
            <a:xfrm>
              <a:off x="5587875" y="5220980"/>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ghi</a:t>
              </a:r>
            </a:p>
          </p:txBody>
        </p:sp>
        <p:cxnSp>
          <p:nvCxnSpPr>
            <p:cNvPr id="20" name="Straight Arrow Connector 19"/>
            <p:cNvCxnSpPr>
              <a:stCxn id="11" idx="4"/>
              <a:endCxn id="19" idx="0"/>
            </p:cNvCxnSpPr>
            <p:nvPr/>
          </p:nvCxnSpPr>
          <p:spPr>
            <a:xfrm flipH="1">
              <a:off x="6044004" y="4468261"/>
              <a:ext cx="208702" cy="752718"/>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a:endCxn id="12" idx="0"/>
            </p:cNvCxnSpPr>
            <p:nvPr/>
          </p:nvCxnSpPr>
          <p:spPr>
            <a:xfrm flipH="1">
              <a:off x="4704278" y="3162577"/>
              <a:ext cx="336060" cy="817174"/>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22" name="Oval 21"/>
            <p:cNvSpPr/>
            <p:nvPr/>
          </p:nvSpPr>
          <p:spPr bwMode="auto">
            <a:xfrm>
              <a:off x="10209297" y="3556982"/>
              <a:ext cx="912259"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bee</a:t>
              </a:r>
            </a:p>
          </p:txBody>
        </p:sp>
        <p:cxnSp>
          <p:nvCxnSpPr>
            <p:cNvPr id="23" name="Straight Arrow Connector 22"/>
            <p:cNvCxnSpPr>
              <a:stCxn id="9" idx="5"/>
              <a:endCxn id="22" idx="1"/>
            </p:cNvCxnSpPr>
            <p:nvPr/>
          </p:nvCxnSpPr>
          <p:spPr>
            <a:xfrm>
              <a:off x="9099979" y="3016305"/>
              <a:ext cx="1242915" cy="675045"/>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30" name="Oval 29"/>
            <p:cNvSpPr/>
            <p:nvPr/>
          </p:nvSpPr>
          <p:spPr bwMode="auto">
            <a:xfrm>
              <a:off x="7831009" y="3556982"/>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boo</a:t>
              </a:r>
            </a:p>
          </p:txBody>
        </p:sp>
        <p:cxnSp>
          <p:nvCxnSpPr>
            <p:cNvPr id="31" name="Straight Arrow Connector 30"/>
            <p:cNvCxnSpPr>
              <a:stCxn id="8" idx="5"/>
              <a:endCxn id="30" idx="1"/>
            </p:cNvCxnSpPr>
            <p:nvPr/>
          </p:nvCxnSpPr>
          <p:spPr>
            <a:xfrm>
              <a:off x="7347151" y="3036667"/>
              <a:ext cx="617456" cy="654683"/>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35" name="Straight Arrow Connector 34"/>
            <p:cNvCxnSpPr>
              <a:endCxn id="8" idx="2"/>
            </p:cNvCxnSpPr>
            <p:nvPr/>
          </p:nvCxnSpPr>
          <p:spPr>
            <a:xfrm>
              <a:off x="5433752" y="2712277"/>
              <a:ext cx="1134738"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8" idx="6"/>
              <a:endCxn id="9" idx="2"/>
            </p:cNvCxnSpPr>
            <p:nvPr/>
          </p:nvCxnSpPr>
          <p:spPr>
            <a:xfrm flipV="1">
              <a:off x="7480749" y="2691914"/>
              <a:ext cx="840569" cy="20362"/>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9" idx="6"/>
              <a:endCxn id="10" idx="2"/>
            </p:cNvCxnSpPr>
            <p:nvPr/>
          </p:nvCxnSpPr>
          <p:spPr>
            <a:xfrm>
              <a:off x="9233577" y="2691914"/>
              <a:ext cx="1063724"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a:off x="4799315" y="2699795"/>
              <a:ext cx="349356" cy="126638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endCxn id="11" idx="1"/>
            </p:cNvCxnSpPr>
            <p:nvPr/>
          </p:nvCxnSpPr>
          <p:spPr>
            <a:xfrm>
              <a:off x="5317466" y="2812125"/>
              <a:ext cx="612708" cy="87298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7191751" y="2876273"/>
              <a:ext cx="803231" cy="79471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H="1">
              <a:off x="6098541" y="4165926"/>
              <a:ext cx="170091" cy="103469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endCxn id="13" idx="1"/>
            </p:cNvCxnSpPr>
            <p:nvPr/>
          </p:nvCxnSpPr>
          <p:spPr>
            <a:xfrm>
              <a:off x="6295782" y="4003023"/>
              <a:ext cx="795047" cy="7629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endCxn id="22" idx="1"/>
            </p:cNvCxnSpPr>
            <p:nvPr/>
          </p:nvCxnSpPr>
          <p:spPr>
            <a:xfrm>
              <a:off x="8909026" y="2794822"/>
              <a:ext cx="1433868" cy="896528"/>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7" name="Oval 6"/>
            <p:cNvSpPr/>
            <p:nvPr/>
          </p:nvSpPr>
          <p:spPr bwMode="auto">
            <a:xfrm>
              <a:off x="4688019" y="2253517"/>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a:t>
              </a:r>
            </a:p>
          </p:txBody>
        </p:sp>
        <p:sp>
          <p:nvSpPr>
            <p:cNvPr id="11" name="Oval 10"/>
            <p:cNvSpPr/>
            <p:nvPr/>
          </p:nvSpPr>
          <p:spPr bwMode="auto">
            <a:xfrm>
              <a:off x="5796576" y="3550744"/>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abc</a:t>
              </a:r>
            </a:p>
          </p:txBody>
        </p:sp>
        <p:sp>
          <p:nvSpPr>
            <p:cNvPr id="8" name="Oval 7"/>
            <p:cNvSpPr/>
            <p:nvPr/>
          </p:nvSpPr>
          <p:spPr bwMode="auto">
            <a:xfrm>
              <a:off x="6568489" y="2253517"/>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foo</a:t>
              </a:r>
            </a:p>
          </p:txBody>
        </p:sp>
        <p:sp>
          <p:nvSpPr>
            <p:cNvPr id="9" name="Oval 8"/>
            <p:cNvSpPr/>
            <p:nvPr/>
          </p:nvSpPr>
          <p:spPr bwMode="auto">
            <a:xfrm>
              <a:off x="8321318" y="2233155"/>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bar</a:t>
              </a:r>
            </a:p>
          </p:txBody>
        </p:sp>
      </p:grpSp>
      <p:cxnSp>
        <p:nvCxnSpPr>
          <p:cNvPr id="44" name="Straight Connector 43"/>
          <p:cNvCxnSpPr/>
          <p:nvPr>
            <p:custDataLst>
              <p:tags r:id="rId7"/>
            </p:custDataLst>
          </p:nvPr>
        </p:nvCxnSpPr>
        <p:spPr>
          <a:xfrm>
            <a:off x="7766171" y="1446213"/>
            <a:ext cx="361657" cy="0"/>
          </a:xfrm>
          <a:prstGeom prst="line">
            <a:avLst/>
          </a:prstGeom>
          <a:ln>
            <a:solidFill>
              <a:schemeClr val="accent1"/>
            </a:solidFill>
          </a:ln>
          <a:effectLst/>
        </p:spPr>
        <p:style>
          <a:lnRef idx="3">
            <a:schemeClr val="accent1"/>
          </a:lnRef>
          <a:fillRef idx="0">
            <a:schemeClr val="accent1"/>
          </a:fillRef>
          <a:effectRef idx="2">
            <a:schemeClr val="accent1"/>
          </a:effectRef>
          <a:fontRef idx="minor">
            <a:schemeClr val="tx1"/>
          </a:fontRef>
        </p:style>
      </p:cxnSp>
      <p:cxnSp>
        <p:nvCxnSpPr>
          <p:cNvPr id="46" name="Straight Connector 45"/>
          <p:cNvCxnSpPr/>
          <p:nvPr>
            <p:custDataLst>
              <p:tags r:id="rId8"/>
            </p:custDataLst>
          </p:nvPr>
        </p:nvCxnSpPr>
        <p:spPr>
          <a:xfrm>
            <a:off x="7918101" y="1446213"/>
            <a:ext cx="1627833" cy="912812"/>
          </a:xfrm>
          <a:prstGeom prst="line">
            <a:avLst/>
          </a:prstGeom>
          <a:ln cap="rnd">
            <a:solidFill>
              <a:schemeClr val="accent1"/>
            </a:solidFill>
            <a:prstDash val="sysDot"/>
          </a:ln>
          <a:effectLst/>
        </p:spPr>
        <p:style>
          <a:lnRef idx="3">
            <a:schemeClr val="accent1"/>
          </a:lnRef>
          <a:fillRef idx="0">
            <a:schemeClr val="accent1"/>
          </a:fillRef>
          <a:effectRef idx="2">
            <a:schemeClr val="accent1"/>
          </a:effectRef>
          <a:fontRef idx="minor">
            <a:schemeClr val="tx1"/>
          </a:fontRef>
        </p:style>
      </p:cxnSp>
      <p:cxnSp>
        <p:nvCxnSpPr>
          <p:cNvPr id="48" name="Straight Connector 47"/>
          <p:cNvCxnSpPr/>
          <p:nvPr>
            <p:custDataLst>
              <p:tags r:id="rId9"/>
            </p:custDataLst>
          </p:nvPr>
        </p:nvCxnSpPr>
        <p:spPr>
          <a:xfrm>
            <a:off x="8439411" y="1446213"/>
            <a:ext cx="361657" cy="0"/>
          </a:xfrm>
          <a:prstGeom prst="line">
            <a:avLst/>
          </a:prstGeom>
          <a:ln>
            <a:solidFill>
              <a:schemeClr val="accent1"/>
            </a:solidFill>
          </a:ln>
          <a:effectLst/>
        </p:spPr>
        <p:style>
          <a:lnRef idx="3">
            <a:schemeClr val="accent1"/>
          </a:lnRef>
          <a:fillRef idx="0">
            <a:schemeClr val="accent1"/>
          </a:fillRef>
          <a:effectRef idx="2">
            <a:schemeClr val="accent1"/>
          </a:effectRef>
          <a:fontRef idx="minor">
            <a:schemeClr val="tx1"/>
          </a:fontRef>
        </p:style>
      </p:cxnSp>
      <p:cxnSp>
        <p:nvCxnSpPr>
          <p:cNvPr id="50" name="Straight Connector 49"/>
          <p:cNvCxnSpPr/>
          <p:nvPr>
            <p:custDataLst>
              <p:tags r:id="rId10"/>
            </p:custDataLst>
          </p:nvPr>
        </p:nvCxnSpPr>
        <p:spPr>
          <a:xfrm>
            <a:off x="8551147" y="1446213"/>
            <a:ext cx="2361363" cy="912812"/>
          </a:xfrm>
          <a:prstGeom prst="line">
            <a:avLst/>
          </a:prstGeom>
          <a:ln cap="rnd">
            <a:solidFill>
              <a:schemeClr val="accent1"/>
            </a:solidFill>
            <a:prstDash val="sysDot"/>
          </a:ln>
          <a:effectLst/>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7936293"/>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1486832009"/>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4393"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Service Bus and Access Control</a:t>
            </a:r>
            <a:endParaRPr lang="en-US" dirty="0"/>
          </a:p>
        </p:txBody>
      </p:sp>
      <p:sp>
        <p:nvSpPr>
          <p:cNvPr id="3" name="Content Placeholder 2"/>
          <p:cNvSpPr>
            <a:spLocks noGrp="1"/>
          </p:cNvSpPr>
          <p:nvPr>
            <p:ph type="body" sz="quarter" idx="10"/>
            <p:custDataLst>
              <p:tags r:id="rId4"/>
            </p:custDataLst>
          </p:nvPr>
        </p:nvSpPr>
        <p:spPr>
          <a:xfrm>
            <a:off x="519113" y="1447799"/>
            <a:ext cx="6615218" cy="4502771"/>
          </a:xfrm>
        </p:spPr>
        <p:txBody>
          <a:bodyPr/>
          <a:lstStyle/>
          <a:p>
            <a:r>
              <a:rPr lang="en-US" dirty="0" smtClean="0">
                <a:solidFill>
                  <a:schemeClr val="accent2">
                    <a:alpha val="99000"/>
                  </a:schemeClr>
                </a:solidFill>
              </a:rPr>
              <a:t>Special relationship between Service Bus and ACS</a:t>
            </a:r>
          </a:p>
          <a:p>
            <a:pPr lvl="1"/>
            <a:r>
              <a:rPr lang="en-US" dirty="0" smtClean="0"/>
              <a:t>Each SB namespace has a ‘buddy’ namespace in ACS</a:t>
            </a:r>
          </a:p>
          <a:p>
            <a:pPr marL="1588" lvl="2" indent="0">
              <a:buNone/>
            </a:pPr>
            <a:r>
              <a:rPr lang="en-US" sz="1600" dirty="0" smtClean="0"/>
              <a:t>‘yourapp.servicebus.windows.net</a:t>
            </a:r>
            <a:r>
              <a:rPr lang="en-US" sz="1600" dirty="0" smtClean="0"/>
              <a:t>’</a:t>
            </a:r>
          </a:p>
          <a:p>
            <a:pPr marL="1588" lvl="2" indent="0">
              <a:buNone/>
            </a:pPr>
            <a:r>
              <a:rPr lang="en-US" sz="1600" dirty="0" smtClean="0"/>
              <a:t>‘yourapp-sb.accesscontrol.windows.net</a:t>
            </a:r>
            <a:r>
              <a:rPr lang="en-US" sz="1600" dirty="0" smtClean="0"/>
              <a:t>’</a:t>
            </a:r>
          </a:p>
          <a:p>
            <a:pPr marL="1588" lvl="2" indent="0">
              <a:buNone/>
            </a:pPr>
            <a:endParaRPr lang="en-US" sz="1600" dirty="0" smtClean="0"/>
          </a:p>
          <a:p>
            <a:r>
              <a:rPr lang="en-US" dirty="0" smtClean="0">
                <a:solidFill>
                  <a:schemeClr val="accent2">
                    <a:alpha val="99000"/>
                  </a:schemeClr>
                </a:solidFill>
              </a:rPr>
              <a:t>‘-sb’ namespaces</a:t>
            </a:r>
          </a:p>
          <a:p>
            <a:pPr lvl="1"/>
            <a:r>
              <a:rPr lang="en-US" dirty="0" smtClean="0"/>
              <a:t>Preconfigured relying party for Service Bus namespace root</a:t>
            </a:r>
          </a:p>
          <a:p>
            <a:pPr marL="1588" lvl="2" indent="0">
              <a:spcAft>
                <a:spcPts val="1200"/>
              </a:spcAft>
              <a:buNone/>
            </a:pPr>
            <a:r>
              <a:rPr lang="en-US" sz="1600" dirty="0" smtClean="0"/>
              <a:t>Can‘t be deleted, system-managed signing key, uses default rule group</a:t>
            </a:r>
          </a:p>
          <a:p>
            <a:pPr lvl="1"/>
            <a:r>
              <a:rPr lang="en-US" dirty="0" smtClean="0"/>
              <a:t>Preconfigured service identity ‘owner’</a:t>
            </a:r>
          </a:p>
          <a:p>
            <a:pPr marL="1588" lvl="2" indent="0">
              <a:buNone/>
            </a:pPr>
            <a:r>
              <a:rPr lang="en-US" sz="1600" dirty="0" smtClean="0"/>
              <a:t>Can’t be deleted, configured as superuser via default rule group </a:t>
            </a:r>
          </a:p>
          <a:p>
            <a:pPr marL="1588" lvl="2" indent="0">
              <a:buNone/>
            </a:pPr>
            <a:r>
              <a:rPr lang="en-US" sz="1600" dirty="0" smtClean="0"/>
              <a:t>Tokens issued for ‘owner’ assigned ‘Listen’, ‘Send’, and ‘Manage’</a:t>
            </a:r>
            <a:endParaRPr lang="en-US" sz="1600" dirty="0"/>
          </a:p>
        </p:txBody>
      </p:sp>
      <p:sp>
        <p:nvSpPr>
          <p:cNvPr id="8" name="Freeform 164"/>
          <p:cNvSpPr>
            <a:spLocks noEditPoints="1"/>
          </p:cNvSpPr>
          <p:nvPr/>
        </p:nvSpPr>
        <p:spPr bwMode="black">
          <a:xfrm>
            <a:off x="8099364" y="2829199"/>
            <a:ext cx="2009278" cy="2785676"/>
          </a:xfrm>
          <a:custGeom>
            <a:avLst/>
            <a:gdLst>
              <a:gd name="T0" fmla="*/ 221 w 288"/>
              <a:gd name="T1" fmla="*/ 373 h 399"/>
              <a:gd name="T2" fmla="*/ 194 w 288"/>
              <a:gd name="T3" fmla="*/ 350 h 399"/>
              <a:gd name="T4" fmla="*/ 137 w 288"/>
              <a:gd name="T5" fmla="*/ 150 h 399"/>
              <a:gd name="T6" fmla="*/ 165 w 288"/>
              <a:gd name="T7" fmla="*/ 398 h 399"/>
              <a:gd name="T8" fmla="*/ 94 w 288"/>
              <a:gd name="T9" fmla="*/ 325 h 399"/>
              <a:gd name="T10" fmla="*/ 192 w 288"/>
              <a:gd name="T11" fmla="*/ 269 h 399"/>
              <a:gd name="T12" fmla="*/ 223 w 288"/>
              <a:gd name="T13" fmla="*/ 371 h 399"/>
              <a:gd name="T14" fmla="*/ 135 w 288"/>
              <a:gd name="T15" fmla="*/ 170 h 399"/>
              <a:gd name="T16" fmla="*/ 179 w 288"/>
              <a:gd name="T17" fmla="*/ 395 h 399"/>
              <a:gd name="T18" fmla="*/ 135 w 288"/>
              <a:gd name="T19" fmla="*/ 324 h 399"/>
              <a:gd name="T20" fmla="*/ 154 w 288"/>
              <a:gd name="T21" fmla="*/ 308 h 399"/>
              <a:gd name="T22" fmla="*/ 208 w 288"/>
              <a:gd name="T23" fmla="*/ 382 h 399"/>
              <a:gd name="T24" fmla="*/ 85 w 288"/>
              <a:gd name="T25" fmla="*/ 380 h 399"/>
              <a:gd name="T26" fmla="*/ 143 w 288"/>
              <a:gd name="T27" fmla="*/ 82 h 399"/>
              <a:gd name="T28" fmla="*/ 228 w 288"/>
              <a:gd name="T29" fmla="*/ 288 h 399"/>
              <a:gd name="T30" fmla="*/ 253 w 288"/>
              <a:gd name="T31" fmla="*/ 340 h 399"/>
              <a:gd name="T32" fmla="*/ 247 w 288"/>
              <a:gd name="T33" fmla="*/ 233 h 399"/>
              <a:gd name="T34" fmla="*/ 20 w 288"/>
              <a:gd name="T35" fmla="*/ 263 h 399"/>
              <a:gd name="T36" fmla="*/ 85 w 288"/>
              <a:gd name="T37" fmla="*/ 380 h 399"/>
              <a:gd name="T38" fmla="*/ 219 w 288"/>
              <a:gd name="T39" fmla="*/ 242 h 399"/>
              <a:gd name="T40" fmla="*/ 56 w 288"/>
              <a:gd name="T41" fmla="*/ 305 h 399"/>
              <a:gd name="T42" fmla="*/ 129 w 288"/>
              <a:gd name="T43" fmla="*/ 397 h 399"/>
              <a:gd name="T44" fmla="*/ 137 w 288"/>
              <a:gd name="T45" fmla="*/ 115 h 399"/>
              <a:gd name="T46" fmla="*/ 210 w 288"/>
              <a:gd name="T47" fmla="*/ 334 h 399"/>
              <a:gd name="T48" fmla="*/ 239 w 288"/>
              <a:gd name="T49" fmla="*/ 357 h 399"/>
              <a:gd name="T50" fmla="*/ 0 w 288"/>
              <a:gd name="T51" fmla="*/ 202 h 399"/>
              <a:gd name="T52" fmla="*/ 144 w 288"/>
              <a:gd name="T53" fmla="*/ 51 h 399"/>
              <a:gd name="T54" fmla="*/ 252 w 288"/>
              <a:gd name="T55" fmla="*/ 298 h 399"/>
              <a:gd name="T56" fmla="*/ 266 w 288"/>
              <a:gd name="T57" fmla="*/ 320 h 399"/>
              <a:gd name="T58" fmla="*/ 277 w 288"/>
              <a:gd name="T59" fmla="*/ 221 h 399"/>
              <a:gd name="T60" fmla="*/ 3 w 288"/>
              <a:gd name="T61" fmla="*/ 162 h 399"/>
              <a:gd name="T62" fmla="*/ 0 w 288"/>
              <a:gd name="T63" fmla="*/ 202 h 399"/>
              <a:gd name="T64" fmla="*/ 145 w 288"/>
              <a:gd name="T65" fmla="*/ 0 h 399"/>
              <a:gd name="T66" fmla="*/ 144 w 288"/>
              <a:gd name="T67" fmla="*/ 18 h 399"/>
              <a:gd name="T68" fmla="*/ 142 w 288"/>
              <a:gd name="T69" fmla="*/ 308 h 399"/>
              <a:gd name="T70" fmla="*/ 137 w 288"/>
              <a:gd name="T71" fmla="*/ 201 h 399"/>
              <a:gd name="T72" fmla="*/ 130 w 288"/>
              <a:gd name="T73" fmla="*/ 208 h 399"/>
              <a:gd name="T74" fmla="*/ 142 w 288"/>
              <a:gd name="T75" fmla="*/ 308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88" h="399">
                <a:moveTo>
                  <a:pt x="223" y="371"/>
                </a:moveTo>
                <a:cubicBezTo>
                  <a:pt x="221" y="373"/>
                  <a:pt x="221" y="373"/>
                  <a:pt x="221" y="373"/>
                </a:cubicBezTo>
                <a:cubicBezTo>
                  <a:pt x="220" y="374"/>
                  <a:pt x="218" y="375"/>
                  <a:pt x="217" y="376"/>
                </a:cubicBezTo>
                <a:cubicBezTo>
                  <a:pt x="215" y="374"/>
                  <a:pt x="205" y="366"/>
                  <a:pt x="194" y="350"/>
                </a:cubicBezTo>
                <a:cubicBezTo>
                  <a:pt x="181" y="332"/>
                  <a:pt x="177" y="299"/>
                  <a:pt x="180" y="268"/>
                </a:cubicBezTo>
                <a:cubicBezTo>
                  <a:pt x="186" y="212"/>
                  <a:pt x="180" y="148"/>
                  <a:pt x="137" y="150"/>
                </a:cubicBezTo>
                <a:cubicBezTo>
                  <a:pt x="90" y="152"/>
                  <a:pt x="69" y="245"/>
                  <a:pt x="106" y="319"/>
                </a:cubicBezTo>
                <a:cubicBezTo>
                  <a:pt x="125" y="357"/>
                  <a:pt x="150" y="384"/>
                  <a:pt x="165" y="398"/>
                </a:cubicBezTo>
                <a:cubicBezTo>
                  <a:pt x="161" y="398"/>
                  <a:pt x="157" y="399"/>
                  <a:pt x="153" y="399"/>
                </a:cubicBezTo>
                <a:cubicBezTo>
                  <a:pt x="137" y="384"/>
                  <a:pt x="115" y="364"/>
                  <a:pt x="94" y="325"/>
                </a:cubicBezTo>
                <a:cubicBezTo>
                  <a:pt x="46" y="236"/>
                  <a:pt x="82" y="134"/>
                  <a:pt x="137" y="134"/>
                </a:cubicBezTo>
                <a:cubicBezTo>
                  <a:pt x="195" y="134"/>
                  <a:pt x="201" y="201"/>
                  <a:pt x="192" y="269"/>
                </a:cubicBezTo>
                <a:cubicBezTo>
                  <a:pt x="188" y="301"/>
                  <a:pt x="191" y="329"/>
                  <a:pt x="202" y="346"/>
                </a:cubicBezTo>
                <a:cubicBezTo>
                  <a:pt x="213" y="363"/>
                  <a:pt x="224" y="370"/>
                  <a:pt x="223" y="371"/>
                </a:cubicBezTo>
                <a:close/>
                <a:moveTo>
                  <a:pt x="166" y="306"/>
                </a:moveTo>
                <a:cubicBezTo>
                  <a:pt x="163" y="275"/>
                  <a:pt x="185" y="172"/>
                  <a:pt x="135" y="170"/>
                </a:cubicBezTo>
                <a:cubicBezTo>
                  <a:pt x="104" y="169"/>
                  <a:pt x="77" y="248"/>
                  <a:pt x="125" y="329"/>
                </a:cubicBezTo>
                <a:cubicBezTo>
                  <a:pt x="143" y="361"/>
                  <a:pt x="166" y="383"/>
                  <a:pt x="179" y="395"/>
                </a:cubicBezTo>
                <a:cubicBezTo>
                  <a:pt x="182" y="394"/>
                  <a:pt x="185" y="393"/>
                  <a:pt x="188" y="392"/>
                </a:cubicBezTo>
                <a:cubicBezTo>
                  <a:pt x="177" y="381"/>
                  <a:pt x="153" y="358"/>
                  <a:pt x="135" y="324"/>
                </a:cubicBezTo>
                <a:cubicBezTo>
                  <a:pt x="101" y="266"/>
                  <a:pt x="110" y="186"/>
                  <a:pt x="135" y="186"/>
                </a:cubicBezTo>
                <a:cubicBezTo>
                  <a:pt x="168" y="186"/>
                  <a:pt x="149" y="268"/>
                  <a:pt x="154" y="308"/>
                </a:cubicBezTo>
                <a:cubicBezTo>
                  <a:pt x="160" y="352"/>
                  <a:pt x="187" y="377"/>
                  <a:pt x="200" y="386"/>
                </a:cubicBezTo>
                <a:cubicBezTo>
                  <a:pt x="203" y="385"/>
                  <a:pt x="205" y="384"/>
                  <a:pt x="208" y="382"/>
                </a:cubicBezTo>
                <a:cubicBezTo>
                  <a:pt x="199" y="375"/>
                  <a:pt x="170" y="350"/>
                  <a:pt x="166" y="306"/>
                </a:cubicBezTo>
                <a:close/>
                <a:moveTo>
                  <a:pt x="85" y="380"/>
                </a:moveTo>
                <a:cubicBezTo>
                  <a:pt x="65" y="357"/>
                  <a:pt x="36" y="313"/>
                  <a:pt x="31" y="261"/>
                </a:cubicBezTo>
                <a:cubicBezTo>
                  <a:pt x="25" y="164"/>
                  <a:pt x="66" y="82"/>
                  <a:pt x="143" y="82"/>
                </a:cubicBezTo>
                <a:cubicBezTo>
                  <a:pt x="213" y="82"/>
                  <a:pt x="241" y="157"/>
                  <a:pt x="235" y="231"/>
                </a:cubicBezTo>
                <a:cubicBezTo>
                  <a:pt x="234" y="251"/>
                  <a:pt x="228" y="269"/>
                  <a:pt x="228" y="288"/>
                </a:cubicBezTo>
                <a:cubicBezTo>
                  <a:pt x="227" y="320"/>
                  <a:pt x="236" y="334"/>
                  <a:pt x="248" y="347"/>
                </a:cubicBezTo>
                <a:cubicBezTo>
                  <a:pt x="250" y="345"/>
                  <a:pt x="251" y="343"/>
                  <a:pt x="253" y="340"/>
                </a:cubicBezTo>
                <a:cubicBezTo>
                  <a:pt x="246" y="330"/>
                  <a:pt x="237" y="313"/>
                  <a:pt x="238" y="289"/>
                </a:cubicBezTo>
                <a:cubicBezTo>
                  <a:pt x="239" y="273"/>
                  <a:pt x="243" y="254"/>
                  <a:pt x="247" y="233"/>
                </a:cubicBezTo>
                <a:cubicBezTo>
                  <a:pt x="257" y="169"/>
                  <a:pt x="233" y="66"/>
                  <a:pt x="143" y="65"/>
                </a:cubicBezTo>
                <a:cubicBezTo>
                  <a:pt x="77" y="64"/>
                  <a:pt x="7" y="129"/>
                  <a:pt x="20" y="263"/>
                </a:cubicBezTo>
                <a:cubicBezTo>
                  <a:pt x="24" y="299"/>
                  <a:pt x="39" y="330"/>
                  <a:pt x="54" y="354"/>
                </a:cubicBezTo>
                <a:cubicBezTo>
                  <a:pt x="64" y="365"/>
                  <a:pt x="74" y="373"/>
                  <a:pt x="85" y="380"/>
                </a:cubicBezTo>
                <a:close/>
                <a:moveTo>
                  <a:pt x="219" y="331"/>
                </a:moveTo>
                <a:cubicBezTo>
                  <a:pt x="211" y="309"/>
                  <a:pt x="212" y="277"/>
                  <a:pt x="219" y="242"/>
                </a:cubicBezTo>
                <a:cubicBezTo>
                  <a:pt x="228" y="183"/>
                  <a:pt x="216" y="99"/>
                  <a:pt x="137" y="99"/>
                </a:cubicBezTo>
                <a:cubicBezTo>
                  <a:pt x="73" y="99"/>
                  <a:pt x="16" y="198"/>
                  <a:pt x="56" y="305"/>
                </a:cubicBezTo>
                <a:cubicBezTo>
                  <a:pt x="72" y="346"/>
                  <a:pt x="96" y="376"/>
                  <a:pt x="113" y="393"/>
                </a:cubicBezTo>
                <a:cubicBezTo>
                  <a:pt x="118" y="395"/>
                  <a:pt x="123" y="396"/>
                  <a:pt x="129" y="397"/>
                </a:cubicBezTo>
                <a:cubicBezTo>
                  <a:pt x="113" y="382"/>
                  <a:pt x="84" y="348"/>
                  <a:pt x="67" y="300"/>
                </a:cubicBezTo>
                <a:cubicBezTo>
                  <a:pt x="37" y="213"/>
                  <a:pt x="79" y="116"/>
                  <a:pt x="137" y="115"/>
                </a:cubicBezTo>
                <a:cubicBezTo>
                  <a:pt x="189" y="114"/>
                  <a:pt x="216" y="168"/>
                  <a:pt x="208" y="239"/>
                </a:cubicBezTo>
                <a:cubicBezTo>
                  <a:pt x="201" y="274"/>
                  <a:pt x="200" y="310"/>
                  <a:pt x="210" y="334"/>
                </a:cubicBezTo>
                <a:cubicBezTo>
                  <a:pt x="217" y="351"/>
                  <a:pt x="228" y="359"/>
                  <a:pt x="233" y="363"/>
                </a:cubicBezTo>
                <a:cubicBezTo>
                  <a:pt x="235" y="361"/>
                  <a:pt x="237" y="359"/>
                  <a:pt x="239" y="357"/>
                </a:cubicBezTo>
                <a:cubicBezTo>
                  <a:pt x="235" y="354"/>
                  <a:pt x="225" y="347"/>
                  <a:pt x="219" y="331"/>
                </a:cubicBezTo>
                <a:close/>
                <a:moveTo>
                  <a:pt x="0" y="202"/>
                </a:moveTo>
                <a:cubicBezTo>
                  <a:pt x="0" y="217"/>
                  <a:pt x="1" y="231"/>
                  <a:pt x="4" y="245"/>
                </a:cubicBezTo>
                <a:cubicBezTo>
                  <a:pt x="6" y="146"/>
                  <a:pt x="40" y="49"/>
                  <a:pt x="144" y="51"/>
                </a:cubicBezTo>
                <a:cubicBezTo>
                  <a:pt x="230" y="51"/>
                  <a:pt x="271" y="143"/>
                  <a:pt x="262" y="219"/>
                </a:cubicBezTo>
                <a:cubicBezTo>
                  <a:pt x="259" y="248"/>
                  <a:pt x="252" y="276"/>
                  <a:pt x="252" y="298"/>
                </a:cubicBezTo>
                <a:cubicBezTo>
                  <a:pt x="252" y="315"/>
                  <a:pt x="258" y="326"/>
                  <a:pt x="260" y="330"/>
                </a:cubicBezTo>
                <a:cubicBezTo>
                  <a:pt x="262" y="327"/>
                  <a:pt x="264" y="323"/>
                  <a:pt x="266" y="320"/>
                </a:cubicBezTo>
                <a:cubicBezTo>
                  <a:pt x="263" y="314"/>
                  <a:pt x="261" y="308"/>
                  <a:pt x="262" y="298"/>
                </a:cubicBezTo>
                <a:cubicBezTo>
                  <a:pt x="262" y="279"/>
                  <a:pt x="272" y="252"/>
                  <a:pt x="277" y="221"/>
                </a:cubicBezTo>
                <a:cubicBezTo>
                  <a:pt x="288" y="144"/>
                  <a:pt x="247" y="31"/>
                  <a:pt x="144" y="31"/>
                </a:cubicBezTo>
                <a:cubicBezTo>
                  <a:pt x="62" y="32"/>
                  <a:pt x="18" y="92"/>
                  <a:pt x="3" y="162"/>
                </a:cubicBezTo>
                <a:cubicBezTo>
                  <a:pt x="1" y="175"/>
                  <a:pt x="0" y="188"/>
                  <a:pt x="0" y="201"/>
                </a:cubicBezTo>
                <a:cubicBezTo>
                  <a:pt x="0" y="201"/>
                  <a:pt x="0" y="202"/>
                  <a:pt x="0" y="202"/>
                </a:cubicBezTo>
                <a:close/>
                <a:moveTo>
                  <a:pt x="262" y="75"/>
                </a:moveTo>
                <a:cubicBezTo>
                  <a:pt x="244" y="44"/>
                  <a:pt x="206" y="0"/>
                  <a:pt x="145" y="0"/>
                </a:cubicBezTo>
                <a:cubicBezTo>
                  <a:pt x="108" y="0"/>
                  <a:pt x="80" y="18"/>
                  <a:pt x="58" y="40"/>
                </a:cubicBezTo>
                <a:cubicBezTo>
                  <a:pt x="60" y="39"/>
                  <a:pt x="91" y="18"/>
                  <a:pt x="144" y="18"/>
                </a:cubicBezTo>
                <a:cubicBezTo>
                  <a:pt x="220" y="18"/>
                  <a:pt x="262" y="75"/>
                  <a:pt x="262" y="75"/>
                </a:cubicBezTo>
                <a:close/>
                <a:moveTo>
                  <a:pt x="142" y="308"/>
                </a:moveTo>
                <a:cubicBezTo>
                  <a:pt x="140" y="294"/>
                  <a:pt x="141" y="277"/>
                  <a:pt x="142" y="260"/>
                </a:cubicBezTo>
                <a:cubicBezTo>
                  <a:pt x="143" y="238"/>
                  <a:pt x="144" y="209"/>
                  <a:pt x="137" y="201"/>
                </a:cubicBezTo>
                <a:cubicBezTo>
                  <a:pt x="137" y="201"/>
                  <a:pt x="137" y="201"/>
                  <a:pt x="135" y="201"/>
                </a:cubicBezTo>
                <a:cubicBezTo>
                  <a:pt x="135" y="201"/>
                  <a:pt x="132" y="202"/>
                  <a:pt x="130" y="208"/>
                </a:cubicBezTo>
                <a:cubicBezTo>
                  <a:pt x="122" y="227"/>
                  <a:pt x="122" y="271"/>
                  <a:pt x="141" y="308"/>
                </a:cubicBezTo>
                <a:cubicBezTo>
                  <a:pt x="141" y="309"/>
                  <a:pt x="142" y="309"/>
                  <a:pt x="142" y="308"/>
                </a:cubicBez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1756016764"/>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3384091309"/>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5417"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Service Bus Rights and Claims</a:t>
            </a:r>
            <a:endParaRPr lang="en-US" dirty="0"/>
          </a:p>
        </p:txBody>
      </p:sp>
      <p:sp>
        <p:nvSpPr>
          <p:cNvPr id="3" name="Content Placeholder 2"/>
          <p:cNvSpPr>
            <a:spLocks noGrp="1"/>
          </p:cNvSpPr>
          <p:nvPr>
            <p:ph type="body" sz="quarter" idx="10"/>
            <p:custDataLst>
              <p:tags r:id="rId4"/>
            </p:custDataLst>
          </p:nvPr>
        </p:nvSpPr>
        <p:spPr>
          <a:xfrm>
            <a:off x="519112" y="1447799"/>
            <a:ext cx="7499473" cy="4262705"/>
          </a:xfrm>
        </p:spPr>
        <p:txBody>
          <a:bodyPr/>
          <a:lstStyle/>
          <a:p>
            <a:r>
              <a:rPr lang="en-US" dirty="0" smtClean="0">
                <a:solidFill>
                  <a:schemeClr val="accent2">
                    <a:alpha val="99000"/>
                  </a:schemeClr>
                </a:solidFill>
              </a:rPr>
              <a:t>Service Bus defines one authorization claim type with three possible values that indicate the authorized operation(s) </a:t>
            </a:r>
          </a:p>
          <a:p>
            <a:r>
              <a:rPr lang="en-US" dirty="0" smtClean="0">
                <a:solidFill>
                  <a:schemeClr val="accent2">
                    <a:alpha val="99000"/>
                  </a:schemeClr>
                </a:solidFill>
              </a:rPr>
              <a:t>‘net.windows.servicebus.action’ </a:t>
            </a:r>
          </a:p>
          <a:p>
            <a:pPr lvl="1">
              <a:spcAft>
                <a:spcPts val="600"/>
              </a:spcAft>
            </a:pPr>
            <a:r>
              <a:rPr lang="en-US" dirty="0" smtClean="0"/>
              <a:t>‘Send’ – Permit ‘send’ operations on a Service Bus entity</a:t>
            </a:r>
          </a:p>
          <a:p>
            <a:pPr lvl="1">
              <a:spcAft>
                <a:spcPts val="600"/>
              </a:spcAft>
            </a:pPr>
            <a:r>
              <a:rPr lang="en-US" dirty="0" smtClean="0"/>
              <a:t>‘Listen’ – Permit ‘send’ or ‘receive’ operations on a Service Bus entity</a:t>
            </a:r>
          </a:p>
          <a:p>
            <a:pPr lvl="1">
              <a:spcAft>
                <a:spcPts val="600"/>
              </a:spcAft>
            </a:pPr>
            <a:r>
              <a:rPr lang="en-US" dirty="0" smtClean="0"/>
              <a:t>‘Manage’ – Permit management operations like creating, inspecting, </a:t>
            </a:r>
            <a:br>
              <a:rPr lang="en-US" dirty="0" smtClean="0"/>
            </a:br>
            <a:r>
              <a:rPr lang="en-US" dirty="0" smtClean="0"/>
              <a:t>or deleting Service Bus entities. </a:t>
            </a:r>
            <a:endParaRPr lang="en-US" dirty="0"/>
          </a:p>
        </p:txBody>
      </p:sp>
      <p:sp>
        <p:nvSpPr>
          <p:cNvPr id="5" name="Freeform 154"/>
          <p:cNvSpPr>
            <a:spLocks noEditPoints="1"/>
          </p:cNvSpPr>
          <p:nvPr/>
        </p:nvSpPr>
        <p:spPr bwMode="black">
          <a:xfrm>
            <a:off x="8104583" y="3174652"/>
            <a:ext cx="2652790" cy="2652098"/>
          </a:xfrm>
          <a:custGeom>
            <a:avLst/>
            <a:gdLst>
              <a:gd name="T0" fmla="*/ 235 w 433"/>
              <a:gd name="T1" fmla="*/ 433 h 433"/>
              <a:gd name="T2" fmla="*/ 0 w 433"/>
              <a:gd name="T3" fmla="*/ 198 h 433"/>
              <a:gd name="T4" fmla="*/ 0 w 433"/>
              <a:gd name="T5" fmla="*/ 101 h 433"/>
              <a:gd name="T6" fmla="*/ 99 w 433"/>
              <a:gd name="T7" fmla="*/ 2 h 433"/>
              <a:gd name="T8" fmla="*/ 198 w 433"/>
              <a:gd name="T9" fmla="*/ 0 h 433"/>
              <a:gd name="T10" fmla="*/ 433 w 433"/>
              <a:gd name="T11" fmla="*/ 235 h 433"/>
              <a:gd name="T12" fmla="*/ 235 w 433"/>
              <a:gd name="T13" fmla="*/ 433 h 433"/>
              <a:gd name="T14" fmla="*/ 96 w 433"/>
              <a:gd name="T15" fmla="*/ 72 h 433"/>
              <a:gd name="T16" fmla="*/ 71 w 433"/>
              <a:gd name="T17" fmla="*/ 72 h 433"/>
              <a:gd name="T18" fmla="*/ 71 w 433"/>
              <a:gd name="T19" fmla="*/ 97 h 433"/>
              <a:gd name="T20" fmla="*/ 96 w 433"/>
              <a:gd name="T21" fmla="*/ 97 h 433"/>
              <a:gd name="T22" fmla="*/ 96 w 433"/>
              <a:gd name="T23" fmla="*/ 72 h 433"/>
              <a:gd name="T24" fmla="*/ 250 w 433"/>
              <a:gd name="T25" fmla="*/ 138 h 433"/>
              <a:gd name="T26" fmla="*/ 231 w 433"/>
              <a:gd name="T27" fmla="*/ 138 h 433"/>
              <a:gd name="T28" fmla="*/ 231 w 433"/>
              <a:gd name="T29" fmla="*/ 158 h 433"/>
              <a:gd name="T30" fmla="*/ 264 w 433"/>
              <a:gd name="T31" fmla="*/ 191 h 433"/>
              <a:gd name="T32" fmla="*/ 254 w 433"/>
              <a:gd name="T33" fmla="*/ 193 h 433"/>
              <a:gd name="T34" fmla="*/ 176 w 433"/>
              <a:gd name="T35" fmla="*/ 115 h 433"/>
              <a:gd name="T36" fmla="*/ 158 w 433"/>
              <a:gd name="T37" fmla="*/ 115 h 433"/>
              <a:gd name="T38" fmla="*/ 159 w 433"/>
              <a:gd name="T39" fmla="*/ 133 h 433"/>
              <a:gd name="T40" fmla="*/ 212 w 433"/>
              <a:gd name="T41" fmla="*/ 186 h 433"/>
              <a:gd name="T42" fmla="*/ 208 w 433"/>
              <a:gd name="T43" fmla="*/ 192 h 433"/>
              <a:gd name="T44" fmla="*/ 145 w 433"/>
              <a:gd name="T45" fmla="*/ 130 h 433"/>
              <a:gd name="T46" fmla="*/ 128 w 433"/>
              <a:gd name="T47" fmla="*/ 130 h 433"/>
              <a:gd name="T48" fmla="*/ 128 w 433"/>
              <a:gd name="T49" fmla="*/ 147 h 433"/>
              <a:gd name="T50" fmla="*/ 194 w 433"/>
              <a:gd name="T51" fmla="*/ 214 h 433"/>
              <a:gd name="T52" fmla="*/ 191 w 433"/>
              <a:gd name="T53" fmla="*/ 220 h 433"/>
              <a:gd name="T54" fmla="*/ 134 w 433"/>
              <a:gd name="T55" fmla="*/ 163 h 433"/>
              <a:gd name="T56" fmla="*/ 116 w 433"/>
              <a:gd name="T57" fmla="*/ 164 h 433"/>
              <a:gd name="T58" fmla="*/ 116 w 433"/>
              <a:gd name="T59" fmla="*/ 181 h 433"/>
              <a:gd name="T60" fmla="*/ 177 w 433"/>
              <a:gd name="T61" fmla="*/ 242 h 433"/>
              <a:gd name="T62" fmla="*/ 173 w 433"/>
              <a:gd name="T63" fmla="*/ 248 h 433"/>
              <a:gd name="T64" fmla="*/ 122 w 433"/>
              <a:gd name="T65" fmla="*/ 197 h 433"/>
              <a:gd name="T66" fmla="*/ 104 w 433"/>
              <a:gd name="T67" fmla="*/ 197 h 433"/>
              <a:gd name="T68" fmla="*/ 105 w 433"/>
              <a:gd name="T69" fmla="*/ 215 h 433"/>
              <a:gd name="T70" fmla="*/ 195 w 433"/>
              <a:gd name="T71" fmla="*/ 305 h 433"/>
              <a:gd name="T72" fmla="*/ 286 w 433"/>
              <a:gd name="T73" fmla="*/ 314 h 433"/>
              <a:gd name="T74" fmla="*/ 309 w 433"/>
              <a:gd name="T75" fmla="*/ 290 h 433"/>
              <a:gd name="T76" fmla="*/ 306 w 433"/>
              <a:gd name="T77" fmla="*/ 194 h 433"/>
              <a:gd name="T78" fmla="*/ 250 w 433"/>
              <a:gd name="T79" fmla="*/ 138 h 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33" h="433">
                <a:moveTo>
                  <a:pt x="235" y="433"/>
                </a:moveTo>
                <a:cubicBezTo>
                  <a:pt x="0" y="198"/>
                  <a:pt x="0" y="198"/>
                  <a:pt x="0" y="198"/>
                </a:cubicBezTo>
                <a:cubicBezTo>
                  <a:pt x="0" y="101"/>
                  <a:pt x="0" y="101"/>
                  <a:pt x="0" y="101"/>
                </a:cubicBezTo>
                <a:cubicBezTo>
                  <a:pt x="99" y="2"/>
                  <a:pt x="99" y="2"/>
                  <a:pt x="99" y="2"/>
                </a:cubicBezTo>
                <a:cubicBezTo>
                  <a:pt x="198" y="0"/>
                  <a:pt x="198" y="0"/>
                  <a:pt x="198" y="0"/>
                </a:cubicBezTo>
                <a:cubicBezTo>
                  <a:pt x="433" y="235"/>
                  <a:pt x="433" y="235"/>
                  <a:pt x="433" y="235"/>
                </a:cubicBezTo>
                <a:lnTo>
                  <a:pt x="235" y="433"/>
                </a:lnTo>
                <a:close/>
                <a:moveTo>
                  <a:pt x="96" y="72"/>
                </a:moveTo>
                <a:cubicBezTo>
                  <a:pt x="89" y="65"/>
                  <a:pt x="78" y="65"/>
                  <a:pt x="71" y="72"/>
                </a:cubicBezTo>
                <a:cubicBezTo>
                  <a:pt x="64" y="79"/>
                  <a:pt x="64" y="90"/>
                  <a:pt x="71" y="97"/>
                </a:cubicBezTo>
                <a:cubicBezTo>
                  <a:pt x="78" y="104"/>
                  <a:pt x="89" y="104"/>
                  <a:pt x="96" y="97"/>
                </a:cubicBezTo>
                <a:cubicBezTo>
                  <a:pt x="103" y="90"/>
                  <a:pt x="103" y="79"/>
                  <a:pt x="96" y="72"/>
                </a:cubicBezTo>
                <a:close/>
                <a:moveTo>
                  <a:pt x="250" y="138"/>
                </a:moveTo>
                <a:cubicBezTo>
                  <a:pt x="245" y="133"/>
                  <a:pt x="236" y="133"/>
                  <a:pt x="231" y="138"/>
                </a:cubicBezTo>
                <a:cubicBezTo>
                  <a:pt x="225" y="144"/>
                  <a:pt x="225" y="153"/>
                  <a:pt x="231" y="158"/>
                </a:cubicBezTo>
                <a:cubicBezTo>
                  <a:pt x="264" y="191"/>
                  <a:pt x="264" y="191"/>
                  <a:pt x="264" y="191"/>
                </a:cubicBezTo>
                <a:cubicBezTo>
                  <a:pt x="254" y="193"/>
                  <a:pt x="254" y="193"/>
                  <a:pt x="254" y="193"/>
                </a:cubicBezTo>
                <a:cubicBezTo>
                  <a:pt x="176" y="115"/>
                  <a:pt x="176" y="115"/>
                  <a:pt x="176" y="115"/>
                </a:cubicBezTo>
                <a:cubicBezTo>
                  <a:pt x="171" y="110"/>
                  <a:pt x="163" y="110"/>
                  <a:pt x="158" y="115"/>
                </a:cubicBezTo>
                <a:cubicBezTo>
                  <a:pt x="153" y="120"/>
                  <a:pt x="154" y="128"/>
                  <a:pt x="159" y="133"/>
                </a:cubicBezTo>
                <a:cubicBezTo>
                  <a:pt x="212" y="186"/>
                  <a:pt x="212" y="186"/>
                  <a:pt x="212" y="186"/>
                </a:cubicBezTo>
                <a:cubicBezTo>
                  <a:pt x="208" y="192"/>
                  <a:pt x="208" y="192"/>
                  <a:pt x="208" y="192"/>
                </a:cubicBezTo>
                <a:cubicBezTo>
                  <a:pt x="145" y="130"/>
                  <a:pt x="145" y="130"/>
                  <a:pt x="145" y="130"/>
                </a:cubicBezTo>
                <a:cubicBezTo>
                  <a:pt x="140" y="125"/>
                  <a:pt x="132" y="125"/>
                  <a:pt x="128" y="130"/>
                </a:cubicBezTo>
                <a:cubicBezTo>
                  <a:pt x="123" y="135"/>
                  <a:pt x="123" y="143"/>
                  <a:pt x="128" y="147"/>
                </a:cubicBezTo>
                <a:cubicBezTo>
                  <a:pt x="194" y="214"/>
                  <a:pt x="194" y="214"/>
                  <a:pt x="194" y="214"/>
                </a:cubicBezTo>
                <a:cubicBezTo>
                  <a:pt x="191" y="220"/>
                  <a:pt x="191" y="220"/>
                  <a:pt x="191" y="220"/>
                </a:cubicBezTo>
                <a:cubicBezTo>
                  <a:pt x="134" y="163"/>
                  <a:pt x="134" y="163"/>
                  <a:pt x="134" y="163"/>
                </a:cubicBezTo>
                <a:cubicBezTo>
                  <a:pt x="129" y="159"/>
                  <a:pt x="121" y="159"/>
                  <a:pt x="116" y="164"/>
                </a:cubicBezTo>
                <a:cubicBezTo>
                  <a:pt x="111" y="168"/>
                  <a:pt x="111" y="176"/>
                  <a:pt x="116" y="181"/>
                </a:cubicBezTo>
                <a:cubicBezTo>
                  <a:pt x="177" y="242"/>
                  <a:pt x="177" y="242"/>
                  <a:pt x="177" y="242"/>
                </a:cubicBezTo>
                <a:cubicBezTo>
                  <a:pt x="173" y="248"/>
                  <a:pt x="173" y="248"/>
                  <a:pt x="173" y="248"/>
                </a:cubicBezTo>
                <a:cubicBezTo>
                  <a:pt x="122" y="197"/>
                  <a:pt x="122" y="197"/>
                  <a:pt x="122" y="197"/>
                </a:cubicBezTo>
                <a:cubicBezTo>
                  <a:pt x="117" y="192"/>
                  <a:pt x="109" y="192"/>
                  <a:pt x="104" y="197"/>
                </a:cubicBezTo>
                <a:cubicBezTo>
                  <a:pt x="99" y="202"/>
                  <a:pt x="100" y="210"/>
                  <a:pt x="105" y="215"/>
                </a:cubicBezTo>
                <a:cubicBezTo>
                  <a:pt x="195" y="305"/>
                  <a:pt x="195" y="305"/>
                  <a:pt x="195" y="305"/>
                </a:cubicBezTo>
                <a:cubicBezTo>
                  <a:pt x="228" y="338"/>
                  <a:pt x="268" y="332"/>
                  <a:pt x="286" y="314"/>
                </a:cubicBezTo>
                <a:cubicBezTo>
                  <a:pt x="287" y="312"/>
                  <a:pt x="305" y="294"/>
                  <a:pt x="309" y="290"/>
                </a:cubicBezTo>
                <a:cubicBezTo>
                  <a:pt x="333" y="266"/>
                  <a:pt x="333" y="221"/>
                  <a:pt x="306" y="194"/>
                </a:cubicBezTo>
                <a:lnTo>
                  <a:pt x="250" y="138"/>
                </a:lnTo>
                <a:close/>
              </a:path>
            </a:pathLst>
          </a:custGeom>
          <a:solidFill>
            <a:srgbClr val="595959"/>
          </a:solidFill>
          <a:ln>
            <a:noFill/>
          </a:ln>
          <a:extLst/>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3266285849"/>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Isosceles Triangle 68"/>
          <p:cNvSpPr/>
          <p:nvPr/>
        </p:nvSpPr>
        <p:spPr bwMode="auto">
          <a:xfrm rot="5400000">
            <a:off x="6548086" y="2238763"/>
            <a:ext cx="777240" cy="1766636"/>
          </a:xfrm>
          <a:prstGeom prst="triangle">
            <a:avLst>
              <a:gd name="adj" fmla="val 30178"/>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70" name="Isosceles Triangle 69"/>
          <p:cNvSpPr/>
          <p:nvPr/>
        </p:nvSpPr>
        <p:spPr bwMode="auto">
          <a:xfrm rot="5400000">
            <a:off x="6302913" y="3471361"/>
            <a:ext cx="1124712" cy="1623762"/>
          </a:xfrm>
          <a:prstGeom prst="triangle">
            <a:avLst>
              <a:gd name="adj" fmla="val 39211"/>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4" name="Isosceles Triangle 3"/>
          <p:cNvSpPr/>
          <p:nvPr/>
        </p:nvSpPr>
        <p:spPr bwMode="auto">
          <a:xfrm rot="5400000">
            <a:off x="5988588" y="1460784"/>
            <a:ext cx="1124712" cy="995111"/>
          </a:xfrm>
          <a:prstGeom prst="triangle">
            <a:avLst>
              <a:gd name="adj" fmla="val 55505"/>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graphicFrame>
        <p:nvGraphicFramePr>
          <p:cNvPr id="40" name="Object 39" hidden="1"/>
          <p:cNvGraphicFramePr>
            <a:graphicFrameLocks noChangeAspect="1"/>
          </p:cNvGraphicFramePr>
          <p:nvPr>
            <p:custDataLst>
              <p:tags r:id="rId2"/>
            </p:custDataLst>
            <p:extLst>
              <p:ext uri="{D42A27DB-BD31-4B8C-83A1-F6EECF244321}">
                <p14:modId xmlns:p14="http://schemas.microsoft.com/office/powerpoint/2010/main" val="123574301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4304" name="think-cell Slide" r:id="rId13" imgW="270" imgH="270" progId="TCLayout.ActiveDocument.1">
                  <p:embed/>
                </p:oleObj>
              </mc:Choice>
              <mc:Fallback>
                <p:oleObj name="think-cell Slide" r:id="rId13" imgW="270" imgH="270" progId="TCLayout.ActiveDocument.1">
                  <p:embed/>
                  <p:pic>
                    <p:nvPicPr>
                      <p:cNvPr id="0" name=""/>
                      <p:cNvPicPr/>
                      <p:nvPr/>
                    </p:nvPicPr>
                    <p:blipFill>
                      <a:blip r:embed="rId14"/>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Access Control – Conceptual Model</a:t>
            </a:r>
            <a:endParaRPr lang="en-US" dirty="0"/>
          </a:p>
        </p:txBody>
      </p:sp>
      <p:sp>
        <p:nvSpPr>
          <p:cNvPr id="3" name="Content Placeholder 2"/>
          <p:cNvSpPr>
            <a:spLocks noGrp="1"/>
          </p:cNvSpPr>
          <p:nvPr>
            <p:ph type="body" sz="quarter" idx="10"/>
            <p:custDataLst>
              <p:tags r:id="rId4"/>
            </p:custDataLst>
          </p:nvPr>
        </p:nvSpPr>
        <p:spPr>
          <a:xfrm>
            <a:off x="519113" y="1446213"/>
            <a:ext cx="3047952" cy="4219617"/>
          </a:xfrm>
        </p:spPr>
        <p:txBody>
          <a:bodyPr/>
          <a:lstStyle/>
          <a:p>
            <a:r>
              <a:rPr lang="en-US" sz="2400" dirty="0" smtClean="0"/>
              <a:t>Each name/branch in </a:t>
            </a:r>
            <a:br>
              <a:rPr lang="en-US" sz="2400" dirty="0" smtClean="0"/>
            </a:br>
            <a:r>
              <a:rPr lang="en-US" sz="2400" dirty="0" smtClean="0"/>
              <a:t>the namespace can </a:t>
            </a:r>
            <a:br>
              <a:rPr lang="en-US" sz="2400" dirty="0" smtClean="0"/>
            </a:br>
            <a:r>
              <a:rPr lang="en-US" sz="2400" dirty="0" smtClean="0"/>
              <a:t>have a set of associated mappings from ‘claims’ </a:t>
            </a:r>
            <a:br>
              <a:rPr lang="en-US" sz="2400" dirty="0" smtClean="0"/>
            </a:br>
            <a:r>
              <a:rPr lang="en-US" sz="2400" dirty="0" smtClean="0"/>
              <a:t>to ‘rights’</a:t>
            </a:r>
          </a:p>
          <a:p>
            <a:r>
              <a:rPr lang="en-US" sz="2400" dirty="0" smtClean="0"/>
              <a:t>‘Claims’ are issued by identity providers federated with Access Control</a:t>
            </a:r>
          </a:p>
          <a:p>
            <a:r>
              <a:rPr lang="en-US" sz="2400" dirty="0" smtClean="0"/>
              <a:t>‘Rights’ define permissions on Service Bus entities: ‘Send’, ‘Listen’, ‘Manage’</a:t>
            </a:r>
            <a:endParaRPr lang="en-US" sz="2400" dirty="0"/>
          </a:p>
        </p:txBody>
      </p:sp>
      <p:sp>
        <p:nvSpPr>
          <p:cNvPr id="34" name="Rectangle 33"/>
          <p:cNvSpPr/>
          <p:nvPr>
            <p:custDataLst>
              <p:tags r:id="rId5"/>
            </p:custDataLst>
          </p:nvPr>
        </p:nvSpPr>
        <p:spPr bwMode="auto">
          <a:xfrm>
            <a:off x="4223657" y="1395983"/>
            <a:ext cx="1772400" cy="11206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en-US" sz="1600" dirty="0">
                <a:ln>
                  <a:solidFill>
                    <a:schemeClr val="bg1">
                      <a:alpha val="0"/>
                    </a:schemeClr>
                  </a:solidFill>
                </a:ln>
                <a:solidFill>
                  <a:srgbClr val="595959"/>
                </a:solidFill>
              </a:rPr>
              <a:t>owner: Send</a:t>
            </a:r>
            <a:br>
              <a:rPr lang="en-US" sz="1600" dirty="0">
                <a:ln>
                  <a:solidFill>
                    <a:schemeClr val="bg1">
                      <a:alpha val="0"/>
                    </a:schemeClr>
                  </a:solidFill>
                </a:ln>
                <a:solidFill>
                  <a:srgbClr val="595959"/>
                </a:solidFill>
              </a:rPr>
            </a:br>
            <a:r>
              <a:rPr lang="en-US" sz="1600" dirty="0">
                <a:ln>
                  <a:solidFill>
                    <a:schemeClr val="bg1">
                      <a:alpha val="0"/>
                    </a:schemeClr>
                  </a:solidFill>
                </a:ln>
                <a:solidFill>
                  <a:srgbClr val="595959"/>
                </a:solidFill>
              </a:rPr>
              <a:t>owner: Listen</a:t>
            </a:r>
            <a:br>
              <a:rPr lang="en-US" sz="1600" dirty="0">
                <a:ln>
                  <a:solidFill>
                    <a:schemeClr val="bg1">
                      <a:alpha val="0"/>
                    </a:schemeClr>
                  </a:solidFill>
                </a:ln>
                <a:solidFill>
                  <a:srgbClr val="595959"/>
                </a:solidFill>
              </a:rPr>
            </a:br>
            <a:r>
              <a:rPr lang="en-US" sz="1600" dirty="0">
                <a:ln>
                  <a:solidFill>
                    <a:schemeClr val="bg1">
                      <a:alpha val="0"/>
                    </a:schemeClr>
                  </a:solidFill>
                </a:ln>
                <a:solidFill>
                  <a:srgbClr val="595959"/>
                </a:solidFill>
              </a:rPr>
              <a:t>owner: Manage</a:t>
            </a:r>
          </a:p>
        </p:txBody>
      </p:sp>
      <p:sp>
        <p:nvSpPr>
          <p:cNvPr id="35" name="Rectangle 34"/>
          <p:cNvSpPr/>
          <p:nvPr>
            <p:custDataLst>
              <p:tags r:id="rId6"/>
            </p:custDataLst>
          </p:nvPr>
        </p:nvSpPr>
        <p:spPr bwMode="auto">
          <a:xfrm>
            <a:off x="4223657" y="2733458"/>
            <a:ext cx="1772400" cy="78091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en-US" sz="1600" dirty="0">
                <a:ln>
                  <a:solidFill>
                    <a:schemeClr val="bg1">
                      <a:alpha val="0"/>
                    </a:schemeClr>
                  </a:solidFill>
                </a:ln>
                <a:solidFill>
                  <a:srgbClr val="595959"/>
                </a:solidFill>
              </a:rPr>
              <a:t>John: Manage</a:t>
            </a:r>
          </a:p>
        </p:txBody>
      </p:sp>
      <p:sp>
        <p:nvSpPr>
          <p:cNvPr id="36" name="Rectangle 35"/>
          <p:cNvSpPr/>
          <p:nvPr>
            <p:custDataLst>
              <p:tags r:id="rId7"/>
            </p:custDataLst>
          </p:nvPr>
        </p:nvSpPr>
        <p:spPr bwMode="auto">
          <a:xfrm>
            <a:off x="4223657" y="3731177"/>
            <a:ext cx="1772400" cy="11206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da-DK" sz="1600" dirty="0">
                <a:ln>
                  <a:solidFill>
                    <a:schemeClr val="bg1">
                      <a:alpha val="0"/>
                    </a:schemeClr>
                  </a:solidFill>
                </a:ln>
                <a:solidFill>
                  <a:srgbClr val="595959"/>
                </a:solidFill>
              </a:rPr>
              <a:t>Fred: Send</a:t>
            </a:r>
            <a:br>
              <a:rPr lang="da-DK" sz="1600" dirty="0">
                <a:ln>
                  <a:solidFill>
                    <a:schemeClr val="bg1">
                      <a:alpha val="0"/>
                    </a:schemeClr>
                  </a:solidFill>
                </a:ln>
                <a:solidFill>
                  <a:srgbClr val="595959"/>
                </a:solidFill>
              </a:rPr>
            </a:br>
            <a:r>
              <a:rPr lang="da-DK" sz="1600" dirty="0">
                <a:ln>
                  <a:solidFill>
                    <a:schemeClr val="bg1">
                      <a:alpha val="0"/>
                    </a:schemeClr>
                  </a:solidFill>
                </a:ln>
                <a:solidFill>
                  <a:srgbClr val="595959"/>
                </a:solidFill>
              </a:rPr>
              <a:t>Alice: Send</a:t>
            </a:r>
            <a:br>
              <a:rPr lang="da-DK" sz="1600" dirty="0">
                <a:ln>
                  <a:solidFill>
                    <a:schemeClr val="bg1">
                      <a:alpha val="0"/>
                    </a:schemeClr>
                  </a:solidFill>
                </a:ln>
                <a:solidFill>
                  <a:srgbClr val="595959"/>
                </a:solidFill>
              </a:rPr>
            </a:br>
            <a:r>
              <a:rPr lang="da-DK" sz="1600" dirty="0">
                <a:ln>
                  <a:solidFill>
                    <a:schemeClr val="bg1">
                      <a:alpha val="0"/>
                    </a:schemeClr>
                  </a:solidFill>
                </a:ln>
                <a:solidFill>
                  <a:srgbClr val="595959"/>
                </a:solidFill>
              </a:rPr>
              <a:t>Peter: Listen</a:t>
            </a:r>
          </a:p>
        </p:txBody>
      </p:sp>
      <p:sp>
        <p:nvSpPr>
          <p:cNvPr id="37" name="Down Arrow 36"/>
          <p:cNvSpPr/>
          <p:nvPr>
            <p:custDataLst>
              <p:tags r:id="rId8"/>
            </p:custDataLst>
          </p:nvPr>
        </p:nvSpPr>
        <p:spPr bwMode="auto">
          <a:xfrm flipV="1">
            <a:off x="6193847" y="2169380"/>
            <a:ext cx="346698" cy="430213"/>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38" name="Down Arrow 37"/>
          <p:cNvSpPr/>
          <p:nvPr>
            <p:custDataLst>
              <p:tags r:id="rId9"/>
            </p:custDataLst>
          </p:nvPr>
        </p:nvSpPr>
        <p:spPr bwMode="auto">
          <a:xfrm flipV="1">
            <a:off x="6193847" y="3250480"/>
            <a:ext cx="346698" cy="430213"/>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grpSp>
        <p:nvGrpSpPr>
          <p:cNvPr id="39" name="Group 38"/>
          <p:cNvGrpSpPr/>
          <p:nvPr>
            <p:custDataLst>
              <p:tags r:id="rId10"/>
            </p:custDataLst>
          </p:nvPr>
        </p:nvGrpSpPr>
        <p:grpSpPr>
          <a:xfrm>
            <a:off x="6783702" y="1698114"/>
            <a:ext cx="4884423" cy="2740153"/>
            <a:chOff x="4248148" y="2233155"/>
            <a:chExt cx="6961413" cy="3905342"/>
          </a:xfrm>
        </p:grpSpPr>
        <p:sp>
          <p:nvSpPr>
            <p:cNvPr id="41" name="Oval 40"/>
            <p:cNvSpPr/>
            <p:nvPr/>
          </p:nvSpPr>
          <p:spPr bwMode="auto">
            <a:xfrm>
              <a:off x="10297301" y="2233155"/>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baz</a:t>
              </a:r>
            </a:p>
          </p:txBody>
        </p:sp>
        <p:sp>
          <p:nvSpPr>
            <p:cNvPr id="42" name="Oval 41"/>
            <p:cNvSpPr/>
            <p:nvPr/>
          </p:nvSpPr>
          <p:spPr bwMode="auto">
            <a:xfrm>
              <a:off x="4248148" y="3979752"/>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pqr</a:t>
              </a:r>
            </a:p>
          </p:txBody>
        </p:sp>
        <p:sp>
          <p:nvSpPr>
            <p:cNvPr id="43" name="Oval 42"/>
            <p:cNvSpPr/>
            <p:nvPr/>
          </p:nvSpPr>
          <p:spPr bwMode="auto">
            <a:xfrm>
              <a:off x="6957232" y="4631607"/>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def</a:t>
              </a:r>
            </a:p>
          </p:txBody>
        </p:sp>
        <p:cxnSp>
          <p:nvCxnSpPr>
            <p:cNvPr id="44" name="Straight Arrow Connector 43"/>
            <p:cNvCxnSpPr/>
            <p:nvPr/>
          </p:nvCxnSpPr>
          <p:spPr>
            <a:xfrm>
              <a:off x="5668633" y="2691913"/>
              <a:ext cx="899856"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45" name="Straight Arrow Connector 44"/>
            <p:cNvCxnSpPr/>
            <p:nvPr/>
          </p:nvCxnSpPr>
          <p:spPr>
            <a:xfrm>
              <a:off x="7549103" y="2691913"/>
              <a:ext cx="772215"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46" name="Straight Arrow Connector 45"/>
            <p:cNvCxnSpPr/>
            <p:nvPr/>
          </p:nvCxnSpPr>
          <p:spPr>
            <a:xfrm>
              <a:off x="9301932" y="2691913"/>
              <a:ext cx="995368" cy="0"/>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47" name="Straight Arrow Connector 46"/>
            <p:cNvCxnSpPr>
              <a:stCxn id="65" idx="5"/>
              <a:endCxn id="66" idx="1"/>
            </p:cNvCxnSpPr>
            <p:nvPr/>
          </p:nvCxnSpPr>
          <p:spPr>
            <a:xfrm>
              <a:off x="5466680" y="3036667"/>
              <a:ext cx="463494" cy="648444"/>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48" name="Straight Arrow Connector 47"/>
            <p:cNvCxnSpPr>
              <a:stCxn id="66" idx="5"/>
              <a:endCxn id="43" idx="1"/>
            </p:cNvCxnSpPr>
            <p:nvPr/>
          </p:nvCxnSpPr>
          <p:spPr>
            <a:xfrm>
              <a:off x="6575238" y="4333894"/>
              <a:ext cx="515592" cy="432081"/>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49" name="Oval 48"/>
            <p:cNvSpPr/>
            <p:nvPr/>
          </p:nvSpPr>
          <p:spPr bwMode="auto">
            <a:xfrm>
              <a:off x="5587875" y="5220980"/>
              <a:ext cx="912260"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ghi</a:t>
              </a:r>
            </a:p>
          </p:txBody>
        </p:sp>
        <p:cxnSp>
          <p:nvCxnSpPr>
            <p:cNvPr id="50" name="Straight Arrow Connector 49"/>
            <p:cNvCxnSpPr>
              <a:stCxn id="66" idx="4"/>
              <a:endCxn id="49" idx="0"/>
            </p:cNvCxnSpPr>
            <p:nvPr/>
          </p:nvCxnSpPr>
          <p:spPr>
            <a:xfrm flipH="1">
              <a:off x="6044004" y="4468261"/>
              <a:ext cx="208702" cy="752718"/>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51" name="Straight Arrow Connector 50"/>
            <p:cNvCxnSpPr>
              <a:endCxn id="42" idx="0"/>
            </p:cNvCxnSpPr>
            <p:nvPr/>
          </p:nvCxnSpPr>
          <p:spPr>
            <a:xfrm flipH="1">
              <a:off x="4704278" y="3162577"/>
              <a:ext cx="336060" cy="817174"/>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52" name="Oval 51"/>
            <p:cNvSpPr/>
            <p:nvPr/>
          </p:nvSpPr>
          <p:spPr bwMode="auto">
            <a:xfrm>
              <a:off x="10209297" y="3556982"/>
              <a:ext cx="912259" cy="917517"/>
            </a:xfrm>
            <a:prstGeom prst="ellipse">
              <a:avLst/>
            </a:prstGeom>
            <a:solidFill>
              <a:schemeClr val="accent4">
                <a:lumMod val="75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bee</a:t>
              </a:r>
            </a:p>
          </p:txBody>
        </p:sp>
        <p:cxnSp>
          <p:nvCxnSpPr>
            <p:cNvPr id="53" name="Straight Arrow Connector 52"/>
            <p:cNvCxnSpPr>
              <a:stCxn id="68" idx="5"/>
              <a:endCxn id="52" idx="1"/>
            </p:cNvCxnSpPr>
            <p:nvPr/>
          </p:nvCxnSpPr>
          <p:spPr>
            <a:xfrm>
              <a:off x="9099979" y="3016305"/>
              <a:ext cx="1242915" cy="675045"/>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sp>
          <p:nvSpPr>
            <p:cNvPr id="54" name="Oval 53"/>
            <p:cNvSpPr/>
            <p:nvPr/>
          </p:nvSpPr>
          <p:spPr bwMode="auto">
            <a:xfrm>
              <a:off x="7831009" y="3556982"/>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boo</a:t>
              </a:r>
            </a:p>
          </p:txBody>
        </p:sp>
        <p:cxnSp>
          <p:nvCxnSpPr>
            <p:cNvPr id="55" name="Straight Arrow Connector 54"/>
            <p:cNvCxnSpPr>
              <a:stCxn id="67" idx="5"/>
              <a:endCxn id="54" idx="1"/>
            </p:cNvCxnSpPr>
            <p:nvPr/>
          </p:nvCxnSpPr>
          <p:spPr>
            <a:xfrm>
              <a:off x="7347151" y="3036667"/>
              <a:ext cx="617456" cy="654683"/>
            </a:xfrm>
            <a:prstGeom prst="straightConnector1">
              <a:avLst/>
            </a:prstGeom>
            <a:ln>
              <a:noFill/>
              <a:tailEnd type="arrow"/>
            </a:ln>
            <a:effectLst/>
          </p:spPr>
          <p:style>
            <a:lnRef idx="3">
              <a:schemeClr val="accent1"/>
            </a:lnRef>
            <a:fillRef idx="0">
              <a:schemeClr val="accent1"/>
            </a:fillRef>
            <a:effectRef idx="2">
              <a:schemeClr val="accent1"/>
            </a:effectRef>
            <a:fontRef idx="minor">
              <a:schemeClr val="tx1"/>
            </a:fontRef>
          </p:style>
        </p:cxnSp>
        <p:cxnSp>
          <p:nvCxnSpPr>
            <p:cNvPr id="56" name="Straight Arrow Connector 55"/>
            <p:cNvCxnSpPr>
              <a:endCxn id="67" idx="2"/>
            </p:cNvCxnSpPr>
            <p:nvPr/>
          </p:nvCxnSpPr>
          <p:spPr>
            <a:xfrm>
              <a:off x="5433752" y="2712277"/>
              <a:ext cx="1134738"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a:stCxn id="67" idx="6"/>
              <a:endCxn id="68" idx="2"/>
            </p:cNvCxnSpPr>
            <p:nvPr/>
          </p:nvCxnSpPr>
          <p:spPr>
            <a:xfrm flipV="1">
              <a:off x="7480749" y="2691914"/>
              <a:ext cx="840569" cy="20362"/>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68" idx="6"/>
              <a:endCxn id="41" idx="2"/>
            </p:cNvCxnSpPr>
            <p:nvPr/>
          </p:nvCxnSpPr>
          <p:spPr>
            <a:xfrm>
              <a:off x="9233577" y="2691914"/>
              <a:ext cx="1063724"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flipH="1">
              <a:off x="4799315" y="2699795"/>
              <a:ext cx="349356" cy="126638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endCxn id="66" idx="1"/>
            </p:cNvCxnSpPr>
            <p:nvPr/>
          </p:nvCxnSpPr>
          <p:spPr>
            <a:xfrm>
              <a:off x="5317466" y="2812125"/>
              <a:ext cx="612708" cy="87298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p:nvPr/>
          </p:nvCxnSpPr>
          <p:spPr>
            <a:xfrm>
              <a:off x="7191751" y="2876273"/>
              <a:ext cx="803231" cy="79471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nvCxnSpPr>
          <p:spPr>
            <a:xfrm flipH="1">
              <a:off x="6098541" y="4165926"/>
              <a:ext cx="170091" cy="103469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endCxn id="43" idx="1"/>
            </p:cNvCxnSpPr>
            <p:nvPr/>
          </p:nvCxnSpPr>
          <p:spPr>
            <a:xfrm>
              <a:off x="6295782" y="4003023"/>
              <a:ext cx="795047" cy="7629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a:endCxn id="52" idx="1"/>
            </p:cNvCxnSpPr>
            <p:nvPr/>
          </p:nvCxnSpPr>
          <p:spPr>
            <a:xfrm>
              <a:off x="8909026" y="2794822"/>
              <a:ext cx="1433868" cy="896528"/>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5" name="Oval 64"/>
            <p:cNvSpPr/>
            <p:nvPr/>
          </p:nvSpPr>
          <p:spPr bwMode="auto">
            <a:xfrm>
              <a:off x="4688019" y="2253517"/>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a:t>
              </a:r>
            </a:p>
          </p:txBody>
        </p:sp>
        <p:sp>
          <p:nvSpPr>
            <p:cNvPr id="66" name="Oval 65"/>
            <p:cNvSpPr/>
            <p:nvPr/>
          </p:nvSpPr>
          <p:spPr bwMode="auto">
            <a:xfrm>
              <a:off x="5796576" y="3550744"/>
              <a:ext cx="912260" cy="917517"/>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abc</a:t>
              </a:r>
            </a:p>
          </p:txBody>
        </p:sp>
        <p:sp>
          <p:nvSpPr>
            <p:cNvPr id="67" name="Oval 66"/>
            <p:cNvSpPr/>
            <p:nvPr/>
          </p:nvSpPr>
          <p:spPr bwMode="auto">
            <a:xfrm>
              <a:off x="6568489" y="2253517"/>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foo</a:t>
              </a:r>
            </a:p>
          </p:txBody>
        </p:sp>
        <p:sp>
          <p:nvSpPr>
            <p:cNvPr id="68" name="Oval 67"/>
            <p:cNvSpPr/>
            <p:nvPr/>
          </p:nvSpPr>
          <p:spPr bwMode="auto">
            <a:xfrm>
              <a:off x="8321318" y="2233155"/>
              <a:ext cx="912260" cy="917517"/>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dirty="0">
                  <a:ln>
                    <a:solidFill>
                      <a:schemeClr val="bg1">
                        <a:alpha val="0"/>
                      </a:schemeClr>
                    </a:solidFill>
                  </a:ln>
                  <a:solidFill>
                    <a:schemeClr val="bg1">
                      <a:alpha val="99000"/>
                    </a:schemeClr>
                  </a:solidFill>
                </a:rPr>
                <a:t>bar</a:t>
              </a:r>
            </a:p>
          </p:txBody>
        </p:sp>
      </p:grpSp>
    </p:spTree>
    <p:extLst>
      <p:ext uri="{BB962C8B-B14F-4D97-AF65-F5344CB8AC3E}">
        <p14:creationId xmlns:p14="http://schemas.microsoft.com/office/powerpoint/2010/main" val="114621619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9"/>
                                        </p:tgtEl>
                                        <p:attrNameLst>
                                          <p:attrName>style.visibility</p:attrName>
                                        </p:attrNameLst>
                                      </p:cBhvr>
                                      <p:to>
                                        <p:strVal val="visible"/>
                                      </p:to>
                                    </p:set>
                                    <p:animEffect transition="in" filter="fade">
                                      <p:cBhvr>
                                        <p:cTn id="10" dur="500"/>
                                        <p:tgtEl>
                                          <p:spTgt spid="6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fade">
                                      <p:cBhvr>
                                        <p:cTn id="13" dur="500"/>
                                        <p:tgtEl>
                                          <p:spTgt spid="3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6"/>
                                        </p:tgtEl>
                                        <p:attrNameLst>
                                          <p:attrName>style.visibility</p:attrName>
                                        </p:attrNameLst>
                                      </p:cBhvr>
                                      <p:to>
                                        <p:strVal val="visible"/>
                                      </p:to>
                                    </p:set>
                                    <p:animEffect transition="in" filter="fade">
                                      <p:cBhvr>
                                        <p:cTn id="18" dur="500"/>
                                        <p:tgtEl>
                                          <p:spTgt spid="3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70"/>
                                        </p:tgtEl>
                                        <p:attrNameLst>
                                          <p:attrName>style.visibility</p:attrName>
                                        </p:attrNameLst>
                                      </p:cBhvr>
                                      <p:to>
                                        <p:strVal val="visible"/>
                                      </p:to>
                                    </p:set>
                                    <p:animEffect transition="in" filter="fade">
                                      <p:cBhvr>
                                        <p:cTn id="21" dur="500"/>
                                        <p:tgtEl>
                                          <p:spTgt spid="7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animBg="1"/>
      <p:bldP spid="35" grpId="0" animBg="1"/>
      <p:bldP spid="36" grpId="0" animBg="1"/>
      <p:bldP spid="37" grpId="0" animBg="1"/>
      <p:bldP spid="3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Isosceles Triangle 39"/>
          <p:cNvSpPr/>
          <p:nvPr/>
        </p:nvSpPr>
        <p:spPr bwMode="auto">
          <a:xfrm rot="5400000">
            <a:off x="8665308" y="1935069"/>
            <a:ext cx="777240" cy="3235577"/>
          </a:xfrm>
          <a:prstGeom prst="triangle">
            <a:avLst>
              <a:gd name="adj" fmla="val 23004"/>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44" name="Isosceles Triangle 43"/>
          <p:cNvSpPr/>
          <p:nvPr/>
        </p:nvSpPr>
        <p:spPr bwMode="auto">
          <a:xfrm rot="5400000">
            <a:off x="8368909" y="3229188"/>
            <a:ext cx="1124712" cy="2990250"/>
          </a:xfrm>
          <a:prstGeom prst="triangle">
            <a:avLst>
              <a:gd name="adj" fmla="val 63006"/>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37" name="Isosceles Triangle 36"/>
          <p:cNvSpPr/>
          <p:nvPr/>
        </p:nvSpPr>
        <p:spPr bwMode="auto">
          <a:xfrm rot="5400000">
            <a:off x="7967465" y="1311299"/>
            <a:ext cx="1124712" cy="2187361"/>
          </a:xfrm>
          <a:prstGeom prst="triangle">
            <a:avLst>
              <a:gd name="adj" fmla="val 22786"/>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endParaRPr lang="en-US" sz="1600" dirty="0">
              <a:ln>
                <a:solidFill>
                  <a:schemeClr val="bg1">
                    <a:alpha val="0"/>
                  </a:schemeClr>
                </a:solidFill>
              </a:ln>
              <a:solidFill>
                <a:srgbClr val="595959"/>
              </a:solidFill>
            </a:endParaRPr>
          </a:p>
        </p:txBody>
      </p:sp>
      <p:sp>
        <p:nvSpPr>
          <p:cNvPr id="2" name="Title 1"/>
          <p:cNvSpPr>
            <a:spLocks noGrp="1"/>
          </p:cNvSpPr>
          <p:nvPr>
            <p:ph type="title"/>
            <p:custDataLst>
              <p:tags r:id="rId1"/>
            </p:custDataLst>
          </p:nvPr>
        </p:nvSpPr>
        <p:spPr>
          <a:xfrm>
            <a:off x="519112" y="228600"/>
            <a:ext cx="11149013" cy="1191095"/>
          </a:xfrm>
        </p:spPr>
        <p:txBody>
          <a:bodyPr/>
          <a:lstStyle/>
          <a:p>
            <a:r>
              <a:rPr lang="en-US" dirty="0">
                <a:cs typeface="Segoe UI"/>
              </a:rPr>
              <a:t>Access Control – Implementation</a:t>
            </a:r>
            <a:br>
              <a:rPr lang="en-US" dirty="0">
                <a:cs typeface="Segoe UI"/>
              </a:rPr>
            </a:br>
            <a:r>
              <a:rPr lang="en-US" sz="3200" dirty="0">
                <a:cs typeface="Segoe UI"/>
                <a:hlinkClick r:id="rId32"/>
              </a:rPr>
              <a:t>https</a:t>
            </a:r>
            <a:r>
              <a:rPr lang="en-US" sz="3200" dirty="0" smtClean="0">
                <a:cs typeface="Segoe UI"/>
                <a:hlinkClick r:id="rId32"/>
              </a:rPr>
              <a:t>://yourapp-sb.accesscontrol.windows.net</a:t>
            </a:r>
            <a:r>
              <a:rPr lang="en-US" sz="3200" dirty="0" smtClean="0">
                <a:cs typeface="Segoe UI"/>
              </a:rPr>
              <a:t> </a:t>
            </a:r>
            <a:endParaRPr lang="en-US" dirty="0">
              <a:cs typeface="Segoe UI"/>
            </a:endParaRPr>
          </a:p>
        </p:txBody>
      </p:sp>
      <p:sp>
        <p:nvSpPr>
          <p:cNvPr id="8" name="Oval 7"/>
          <p:cNvSpPr/>
          <p:nvPr>
            <p:custDataLst>
              <p:tags r:id="rId2"/>
            </p:custDataLst>
          </p:nvPr>
        </p:nvSpPr>
        <p:spPr bwMode="auto">
          <a:xfrm>
            <a:off x="9299410" y="3291538"/>
            <a:ext cx="859536" cy="856816"/>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sz="2700" dirty="0">
                <a:ln>
                  <a:solidFill>
                    <a:schemeClr val="bg1">
                      <a:alpha val="0"/>
                    </a:schemeClr>
                  </a:solidFill>
                </a:ln>
                <a:solidFill>
                  <a:schemeClr val="bg1"/>
                </a:solidFill>
              </a:rPr>
              <a:t>pqr</a:t>
            </a:r>
          </a:p>
        </p:txBody>
      </p:sp>
      <p:sp>
        <p:nvSpPr>
          <p:cNvPr id="9" name="Oval 8"/>
          <p:cNvSpPr/>
          <p:nvPr>
            <p:custDataLst>
              <p:tags r:id="rId3"/>
            </p:custDataLst>
          </p:nvPr>
        </p:nvSpPr>
        <p:spPr bwMode="auto">
          <a:xfrm>
            <a:off x="10550503" y="4450650"/>
            <a:ext cx="859536" cy="856816"/>
          </a:xfrm>
          <a:prstGeom prst="ellipse">
            <a:avLst/>
          </a:prstGeom>
          <a:solidFill>
            <a:schemeClr val="accent1"/>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sz="2700" dirty="0">
                <a:ln>
                  <a:solidFill>
                    <a:schemeClr val="bg1">
                      <a:alpha val="0"/>
                    </a:schemeClr>
                  </a:solidFill>
                </a:ln>
                <a:solidFill>
                  <a:schemeClr val="bg1"/>
                </a:solidFill>
              </a:rPr>
              <a:t>ghi</a:t>
            </a:r>
          </a:p>
        </p:txBody>
      </p:sp>
      <p:cxnSp>
        <p:nvCxnSpPr>
          <p:cNvPr id="11" name="Straight Arrow Connector 10"/>
          <p:cNvCxnSpPr>
            <a:stCxn id="6" idx="5"/>
            <a:endCxn id="7" idx="1"/>
          </p:cNvCxnSpPr>
          <p:nvPr>
            <p:custDataLst>
              <p:tags r:id="rId4"/>
            </p:custDataLst>
          </p:nvPr>
        </p:nvCxnSpPr>
        <p:spPr>
          <a:xfrm>
            <a:off x="10443840" y="2410846"/>
            <a:ext cx="427434" cy="60554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custDataLst>
              <p:tags r:id="rId5"/>
            </p:custDataLst>
          </p:nvPr>
        </p:nvCxnSpPr>
        <p:spPr>
          <a:xfrm flipH="1">
            <a:off x="11048564" y="3366198"/>
            <a:ext cx="155348" cy="107440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p:cNvSpPr/>
          <p:nvPr>
            <p:custDataLst>
              <p:tags r:id="rId6"/>
            </p:custDataLst>
          </p:nvPr>
        </p:nvSpPr>
        <p:spPr bwMode="auto">
          <a:xfrm>
            <a:off x="5210628" y="1826763"/>
            <a:ext cx="2143113" cy="11206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en-US" sz="1600" dirty="0">
                <a:ln>
                  <a:solidFill>
                    <a:schemeClr val="bg1">
                      <a:alpha val="0"/>
                    </a:schemeClr>
                  </a:solidFill>
                </a:ln>
                <a:solidFill>
                  <a:srgbClr val="595959"/>
                </a:solidFill>
              </a:rPr>
              <a:t>owner: Send</a:t>
            </a:r>
            <a:br>
              <a:rPr lang="en-US" sz="1600" dirty="0">
                <a:ln>
                  <a:solidFill>
                    <a:schemeClr val="bg1">
                      <a:alpha val="0"/>
                    </a:schemeClr>
                  </a:solidFill>
                </a:ln>
                <a:solidFill>
                  <a:srgbClr val="595959"/>
                </a:solidFill>
              </a:rPr>
            </a:br>
            <a:r>
              <a:rPr lang="en-US" sz="1600" dirty="0">
                <a:ln>
                  <a:solidFill>
                    <a:schemeClr val="bg1">
                      <a:alpha val="0"/>
                    </a:schemeClr>
                  </a:solidFill>
                </a:ln>
                <a:solidFill>
                  <a:srgbClr val="595959"/>
                </a:solidFill>
              </a:rPr>
              <a:t>owner: Listen</a:t>
            </a:r>
            <a:br>
              <a:rPr lang="en-US" sz="1600" dirty="0">
                <a:ln>
                  <a:solidFill>
                    <a:schemeClr val="bg1">
                      <a:alpha val="0"/>
                    </a:schemeClr>
                  </a:solidFill>
                </a:ln>
                <a:solidFill>
                  <a:srgbClr val="595959"/>
                </a:solidFill>
              </a:rPr>
            </a:br>
            <a:r>
              <a:rPr lang="en-US" sz="1600" dirty="0">
                <a:ln>
                  <a:solidFill>
                    <a:schemeClr val="bg1">
                      <a:alpha val="0"/>
                    </a:schemeClr>
                  </a:solidFill>
                </a:ln>
                <a:solidFill>
                  <a:srgbClr val="595959"/>
                </a:solidFill>
              </a:rPr>
              <a:t>owner: Manage</a:t>
            </a:r>
          </a:p>
        </p:txBody>
      </p:sp>
      <p:sp>
        <p:nvSpPr>
          <p:cNvPr id="14" name="Rectangle 13"/>
          <p:cNvSpPr/>
          <p:nvPr>
            <p:custDataLst>
              <p:tags r:id="rId7"/>
            </p:custDataLst>
          </p:nvPr>
        </p:nvSpPr>
        <p:spPr bwMode="auto">
          <a:xfrm>
            <a:off x="5210629" y="3164238"/>
            <a:ext cx="2143112" cy="780915"/>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en-US" sz="1600" dirty="0">
                <a:ln>
                  <a:solidFill>
                    <a:schemeClr val="bg1">
                      <a:alpha val="0"/>
                    </a:schemeClr>
                  </a:solidFill>
                </a:ln>
                <a:solidFill>
                  <a:srgbClr val="595959"/>
                </a:solidFill>
              </a:rPr>
              <a:t>John: Manage</a:t>
            </a:r>
          </a:p>
        </p:txBody>
      </p:sp>
      <p:sp>
        <p:nvSpPr>
          <p:cNvPr id="15" name="Rectangle 14"/>
          <p:cNvSpPr/>
          <p:nvPr>
            <p:custDataLst>
              <p:tags r:id="rId8"/>
            </p:custDataLst>
          </p:nvPr>
        </p:nvSpPr>
        <p:spPr bwMode="auto">
          <a:xfrm>
            <a:off x="5210629" y="4161957"/>
            <a:ext cx="2143113" cy="1120672"/>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1097004" fontAlgn="base">
              <a:spcBef>
                <a:spcPct val="0"/>
              </a:spcBef>
              <a:spcAft>
                <a:spcPct val="0"/>
              </a:spcAft>
            </a:pPr>
            <a:r>
              <a:rPr lang="da-DK" sz="1600" dirty="0">
                <a:ln>
                  <a:solidFill>
                    <a:schemeClr val="bg1">
                      <a:alpha val="0"/>
                    </a:schemeClr>
                  </a:solidFill>
                </a:ln>
                <a:solidFill>
                  <a:srgbClr val="595959"/>
                </a:solidFill>
              </a:rPr>
              <a:t>Fred: Send</a:t>
            </a:r>
            <a:br>
              <a:rPr lang="da-DK" sz="1600" dirty="0">
                <a:ln>
                  <a:solidFill>
                    <a:schemeClr val="bg1">
                      <a:alpha val="0"/>
                    </a:schemeClr>
                  </a:solidFill>
                </a:ln>
                <a:solidFill>
                  <a:srgbClr val="595959"/>
                </a:solidFill>
              </a:rPr>
            </a:br>
            <a:r>
              <a:rPr lang="da-DK" sz="1600" dirty="0">
                <a:ln>
                  <a:solidFill>
                    <a:schemeClr val="bg1">
                      <a:alpha val="0"/>
                    </a:schemeClr>
                  </a:solidFill>
                </a:ln>
                <a:solidFill>
                  <a:srgbClr val="595959"/>
                </a:solidFill>
              </a:rPr>
              <a:t>Alice: Send</a:t>
            </a:r>
            <a:br>
              <a:rPr lang="da-DK" sz="1600" dirty="0">
                <a:ln>
                  <a:solidFill>
                    <a:schemeClr val="bg1">
                      <a:alpha val="0"/>
                    </a:schemeClr>
                  </a:solidFill>
                </a:ln>
                <a:solidFill>
                  <a:srgbClr val="595959"/>
                </a:solidFill>
              </a:rPr>
            </a:br>
            <a:r>
              <a:rPr lang="da-DK" sz="1600" dirty="0">
                <a:ln>
                  <a:solidFill>
                    <a:schemeClr val="bg1">
                      <a:alpha val="0"/>
                    </a:schemeClr>
                  </a:solidFill>
                </a:ln>
                <a:solidFill>
                  <a:srgbClr val="595959"/>
                </a:solidFill>
              </a:rPr>
              <a:t>Peter: Listen</a:t>
            </a:r>
          </a:p>
        </p:txBody>
      </p:sp>
      <p:sp>
        <p:nvSpPr>
          <p:cNvPr id="16" name="Down Arrow 15"/>
          <p:cNvSpPr/>
          <p:nvPr>
            <p:custDataLst>
              <p:tags r:id="rId9"/>
            </p:custDataLst>
          </p:nvPr>
        </p:nvSpPr>
        <p:spPr bwMode="auto">
          <a:xfrm flipV="1">
            <a:off x="7551531" y="2600160"/>
            <a:ext cx="346698" cy="430213"/>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7" name="Down Arrow 16"/>
          <p:cNvSpPr/>
          <p:nvPr>
            <p:custDataLst>
              <p:tags r:id="rId10"/>
            </p:custDataLst>
          </p:nvPr>
        </p:nvSpPr>
        <p:spPr bwMode="auto">
          <a:xfrm flipV="1">
            <a:off x="7551531" y="3681260"/>
            <a:ext cx="346698" cy="430213"/>
          </a:xfrm>
          <a:prstGeom prst="downArrow">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20" name="Rectangle 19"/>
          <p:cNvSpPr/>
          <p:nvPr>
            <p:custDataLst>
              <p:tags r:id="rId11"/>
            </p:custDataLst>
          </p:nvPr>
        </p:nvSpPr>
        <p:spPr bwMode="auto">
          <a:xfrm>
            <a:off x="517523" y="1704541"/>
            <a:ext cx="3517449" cy="12801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200" dirty="0">
                <a:ln>
                  <a:solidFill>
                    <a:schemeClr val="bg1">
                      <a:alpha val="0"/>
                    </a:schemeClr>
                  </a:solidFill>
                </a:ln>
                <a:solidFill>
                  <a:schemeClr val="bg1"/>
                </a:solidFill>
                <a:hlinkClick r:id="rId33"/>
              </a:rPr>
              <a:t>http</a:t>
            </a:r>
            <a:r>
              <a:rPr lang="en-US" sz="2200" dirty="0" smtClean="0">
                <a:ln>
                  <a:solidFill>
                    <a:schemeClr val="bg1">
                      <a:alpha val="0"/>
                    </a:schemeClr>
                  </a:solidFill>
                </a:ln>
                <a:solidFill>
                  <a:schemeClr val="bg1"/>
                </a:solidFill>
                <a:hlinkClick r:id="rId33"/>
              </a:rPr>
              <a:t>://yourapp.sbwn</a:t>
            </a:r>
            <a:r>
              <a:rPr lang="en-US" sz="2200" dirty="0" smtClean="0">
                <a:ln>
                  <a:solidFill>
                    <a:schemeClr val="bg1">
                      <a:alpha val="0"/>
                    </a:schemeClr>
                  </a:solidFill>
                </a:ln>
                <a:solidFill>
                  <a:schemeClr val="bg1"/>
                </a:solidFill>
                <a:hlinkClick r:id="rId33"/>
              </a:rPr>
              <a:t>/</a:t>
            </a:r>
            <a:r>
              <a:rPr lang="en-US" sz="2200" dirty="0" smtClean="0">
                <a:ln>
                  <a:solidFill>
                    <a:schemeClr val="bg1">
                      <a:alpha val="0"/>
                    </a:schemeClr>
                  </a:solidFill>
                </a:ln>
                <a:solidFill>
                  <a:schemeClr val="bg1"/>
                </a:solidFill>
              </a:rPr>
              <a:t> </a:t>
            </a:r>
            <a:endParaRPr lang="en-US" sz="2200" dirty="0">
              <a:ln>
                <a:solidFill>
                  <a:schemeClr val="bg1">
                    <a:alpha val="0"/>
                  </a:schemeClr>
                </a:solidFill>
              </a:ln>
              <a:solidFill>
                <a:schemeClr val="bg1"/>
              </a:solidFill>
            </a:endParaRPr>
          </a:p>
        </p:txBody>
      </p:sp>
      <p:sp>
        <p:nvSpPr>
          <p:cNvPr id="23" name="Rectangle 22"/>
          <p:cNvSpPr/>
          <p:nvPr>
            <p:custDataLst>
              <p:tags r:id="rId12"/>
            </p:custDataLst>
          </p:nvPr>
        </p:nvSpPr>
        <p:spPr>
          <a:xfrm>
            <a:off x="954724" y="5772332"/>
            <a:ext cx="2756011" cy="461665"/>
          </a:xfrm>
          <a:prstGeom prst="rect">
            <a:avLst/>
          </a:prstGeom>
        </p:spPr>
        <p:txBody>
          <a:bodyPr wrap="none">
            <a:spAutoFit/>
          </a:bodyPr>
          <a:lstStyle/>
          <a:p>
            <a:r>
              <a:rPr lang="en-US" sz="2400" dirty="0">
                <a:ln>
                  <a:solidFill>
                    <a:schemeClr val="bg1">
                      <a:alpha val="0"/>
                    </a:schemeClr>
                  </a:solidFill>
                </a:ln>
                <a:solidFill>
                  <a:srgbClr val="595959">
                    <a:alpha val="99000"/>
                  </a:srgbClr>
                </a:solidFill>
                <a:latin typeface="Segoe UI Light" pitchFamily="34" charset="0"/>
              </a:rPr>
              <a:t>Relying Party/Realm</a:t>
            </a:r>
          </a:p>
        </p:txBody>
      </p:sp>
      <p:sp>
        <p:nvSpPr>
          <p:cNvPr id="24" name="Rectangle 23"/>
          <p:cNvSpPr/>
          <p:nvPr>
            <p:custDataLst>
              <p:tags r:id="rId13"/>
            </p:custDataLst>
          </p:nvPr>
        </p:nvSpPr>
        <p:spPr>
          <a:xfrm>
            <a:off x="5407566" y="5772332"/>
            <a:ext cx="1635641" cy="461665"/>
          </a:xfrm>
          <a:prstGeom prst="rect">
            <a:avLst/>
          </a:prstGeom>
        </p:spPr>
        <p:txBody>
          <a:bodyPr wrap="none">
            <a:spAutoFit/>
          </a:bodyPr>
          <a:lstStyle/>
          <a:p>
            <a:r>
              <a:rPr lang="en-US" sz="2400" dirty="0">
                <a:ln>
                  <a:solidFill>
                    <a:schemeClr val="bg1">
                      <a:alpha val="0"/>
                    </a:schemeClr>
                  </a:solidFill>
                </a:ln>
                <a:solidFill>
                  <a:srgbClr val="595959">
                    <a:alpha val="99000"/>
                  </a:srgbClr>
                </a:solidFill>
                <a:latin typeface="Segoe UI Light" pitchFamily="34" charset="0"/>
              </a:rPr>
              <a:t>Rule Group</a:t>
            </a:r>
          </a:p>
        </p:txBody>
      </p:sp>
      <p:sp>
        <p:nvSpPr>
          <p:cNvPr id="25" name="Rectangle 24"/>
          <p:cNvSpPr/>
          <p:nvPr>
            <p:custDataLst>
              <p:tags r:id="rId14"/>
            </p:custDataLst>
          </p:nvPr>
        </p:nvSpPr>
        <p:spPr>
          <a:xfrm>
            <a:off x="4055648" y="2067433"/>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cxnSp>
        <p:nvCxnSpPr>
          <p:cNvPr id="32" name="Straight Arrow Connector 31"/>
          <p:cNvCxnSpPr>
            <a:stCxn id="25" idx="3"/>
          </p:cNvCxnSpPr>
          <p:nvPr>
            <p:custDataLst>
              <p:tags r:id="rId15"/>
            </p:custDataLst>
          </p:nvPr>
        </p:nvCxnSpPr>
        <p:spPr>
          <a:xfrm>
            <a:off x="4560915" y="2329043"/>
            <a:ext cx="649713" cy="0"/>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517522" y="2536324"/>
            <a:ext cx="4693107" cy="3314175"/>
            <a:chOff x="517522" y="2536324"/>
            <a:chExt cx="4693107" cy="3314175"/>
          </a:xfrm>
        </p:grpSpPr>
        <p:sp>
          <p:nvSpPr>
            <p:cNvPr id="28" name="Rectangle 27"/>
            <p:cNvSpPr/>
            <p:nvPr>
              <p:custDataLst>
                <p:tags r:id="rId23"/>
              </p:custDataLst>
            </p:nvPr>
          </p:nvSpPr>
          <p:spPr>
            <a:xfrm>
              <a:off x="4055648" y="4506738"/>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sp>
          <p:nvSpPr>
            <p:cNvPr id="29" name="Rectangle 28"/>
            <p:cNvSpPr/>
            <p:nvPr>
              <p:custDataLst>
                <p:tags r:id="rId24"/>
              </p:custDataLst>
            </p:nvPr>
          </p:nvSpPr>
          <p:spPr>
            <a:xfrm>
              <a:off x="4055648" y="4917008"/>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sp>
          <p:nvSpPr>
            <p:cNvPr id="30" name="Rectangle 29"/>
            <p:cNvSpPr/>
            <p:nvPr>
              <p:custDataLst>
                <p:tags r:id="rId25"/>
              </p:custDataLst>
            </p:nvPr>
          </p:nvSpPr>
          <p:spPr>
            <a:xfrm>
              <a:off x="4055648" y="5327279"/>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grpSp>
          <p:nvGrpSpPr>
            <p:cNvPr id="3" name="Group 2"/>
            <p:cNvGrpSpPr/>
            <p:nvPr/>
          </p:nvGrpSpPr>
          <p:grpSpPr>
            <a:xfrm>
              <a:off x="517522" y="2536324"/>
              <a:ext cx="4693107" cy="3250574"/>
              <a:chOff x="517522" y="2536324"/>
              <a:chExt cx="4693107" cy="3250574"/>
            </a:xfrm>
          </p:grpSpPr>
          <p:sp>
            <p:nvSpPr>
              <p:cNvPr id="22" name="Rectangle 21"/>
              <p:cNvSpPr/>
              <p:nvPr>
                <p:custDataLst>
                  <p:tags r:id="rId26"/>
                </p:custDataLst>
              </p:nvPr>
            </p:nvSpPr>
            <p:spPr bwMode="auto">
              <a:xfrm>
                <a:off x="517522" y="4506738"/>
                <a:ext cx="3517449" cy="12801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r>
                  <a:rPr lang="en-US" sz="2000" i="1" dirty="0">
                    <a:ln>
                      <a:solidFill>
                        <a:schemeClr val="bg1">
                          <a:alpha val="0"/>
                        </a:schemeClr>
                      </a:solidFill>
                    </a:ln>
                    <a:solidFill>
                      <a:schemeClr val="bg1"/>
                    </a:solidFill>
                    <a:hlinkClick r:id="rId34"/>
                  </a:rPr>
                  <a:t>http</a:t>
                </a:r>
                <a:r>
                  <a:rPr lang="en-US" sz="2000" i="1" dirty="0" smtClean="0">
                    <a:ln>
                      <a:solidFill>
                        <a:schemeClr val="bg1">
                          <a:alpha val="0"/>
                        </a:schemeClr>
                      </a:solidFill>
                    </a:ln>
                    <a:solidFill>
                      <a:schemeClr val="bg1"/>
                    </a:solidFill>
                    <a:hlinkClick r:id="rId34"/>
                  </a:rPr>
                  <a:t>://yourapp.sbwn/abc/ghi</a:t>
                </a:r>
                <a:r>
                  <a:rPr lang="en-US" sz="2000" i="1" dirty="0" smtClean="0">
                    <a:ln>
                      <a:solidFill>
                        <a:schemeClr val="bg1">
                          <a:alpha val="0"/>
                        </a:schemeClr>
                      </a:solidFill>
                    </a:ln>
                    <a:solidFill>
                      <a:schemeClr val="bg1"/>
                    </a:solidFill>
                  </a:rPr>
                  <a:t> </a:t>
                </a:r>
                <a:endParaRPr lang="en-US" sz="2000" i="1" dirty="0">
                  <a:ln>
                    <a:solidFill>
                      <a:schemeClr val="bg1">
                        <a:alpha val="0"/>
                      </a:schemeClr>
                    </a:solidFill>
                  </a:ln>
                  <a:solidFill>
                    <a:schemeClr val="bg1"/>
                  </a:solidFill>
                </a:endParaRPr>
              </a:p>
            </p:txBody>
          </p:sp>
          <p:cxnSp>
            <p:nvCxnSpPr>
              <p:cNvPr id="36" name="Elbow Connector 35"/>
              <p:cNvCxnSpPr>
                <a:stCxn id="30" idx="3"/>
              </p:cNvCxnSpPr>
              <p:nvPr>
                <p:custDataLst>
                  <p:tags r:id="rId27"/>
                </p:custDataLst>
              </p:nvPr>
            </p:nvCxnSpPr>
            <p:spPr>
              <a:xfrm flipV="1">
                <a:off x="4560915" y="4722293"/>
                <a:ext cx="649714" cy="866596"/>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37"/>
              <p:cNvCxnSpPr>
                <a:stCxn id="29" idx="3"/>
              </p:cNvCxnSpPr>
              <p:nvPr>
                <p:custDataLst>
                  <p:tags r:id="rId28"/>
                </p:custDataLst>
              </p:nvPr>
            </p:nvCxnSpPr>
            <p:spPr>
              <a:xfrm flipV="1">
                <a:off x="4560915" y="3554696"/>
                <a:ext cx="649714" cy="1623922"/>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p:cNvCxnSpPr>
                <a:stCxn id="28" idx="3"/>
              </p:cNvCxnSpPr>
              <p:nvPr>
                <p:custDataLst>
                  <p:tags r:id="rId29"/>
                </p:custDataLst>
              </p:nvPr>
            </p:nvCxnSpPr>
            <p:spPr>
              <a:xfrm flipV="1">
                <a:off x="4560915" y="2536324"/>
                <a:ext cx="649713" cy="2232024"/>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grpSp>
        <p:nvGrpSpPr>
          <p:cNvPr id="43" name="Group 42"/>
          <p:cNvGrpSpPr/>
          <p:nvPr/>
        </p:nvGrpSpPr>
        <p:grpSpPr>
          <a:xfrm>
            <a:off x="517526" y="2387099"/>
            <a:ext cx="4693103" cy="1998701"/>
            <a:chOff x="517526" y="2387099"/>
            <a:chExt cx="4693103" cy="1998701"/>
          </a:xfrm>
        </p:grpSpPr>
        <p:sp>
          <p:nvSpPr>
            <p:cNvPr id="21" name="Rectangle 20"/>
            <p:cNvSpPr/>
            <p:nvPr>
              <p:custDataLst>
                <p:tags r:id="rId19"/>
              </p:custDataLst>
            </p:nvPr>
          </p:nvSpPr>
          <p:spPr bwMode="auto">
            <a:xfrm>
              <a:off x="517526" y="3105640"/>
              <a:ext cx="3517449" cy="12801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r>
                <a:rPr lang="en-US" sz="2000" i="1" dirty="0">
                  <a:ln>
                    <a:solidFill>
                      <a:schemeClr val="bg1">
                        <a:alpha val="0"/>
                      </a:schemeClr>
                    </a:solidFill>
                  </a:ln>
                  <a:solidFill>
                    <a:schemeClr val="bg1"/>
                  </a:solidFill>
                  <a:hlinkClick r:id="rId35"/>
                </a:rPr>
                <a:t>http</a:t>
              </a:r>
              <a:r>
                <a:rPr lang="en-US" sz="2000" i="1" dirty="0" smtClean="0">
                  <a:ln>
                    <a:solidFill>
                      <a:schemeClr val="bg1">
                        <a:alpha val="0"/>
                      </a:schemeClr>
                    </a:solidFill>
                  </a:ln>
                  <a:solidFill>
                    <a:schemeClr val="bg1"/>
                  </a:solidFill>
                  <a:hlinkClick r:id="rId35"/>
                </a:rPr>
                <a:t>://yourapp.sbwn/abc</a:t>
              </a:r>
              <a:r>
                <a:rPr lang="en-US" sz="2000" i="1" dirty="0" smtClean="0">
                  <a:ln>
                    <a:solidFill>
                      <a:schemeClr val="bg1">
                        <a:alpha val="0"/>
                      </a:schemeClr>
                    </a:solidFill>
                  </a:ln>
                  <a:solidFill>
                    <a:schemeClr val="bg1"/>
                  </a:solidFill>
                </a:rPr>
                <a:t> </a:t>
              </a:r>
              <a:endParaRPr lang="en-US" sz="2000" i="1" dirty="0">
                <a:ln>
                  <a:solidFill>
                    <a:schemeClr val="bg1">
                      <a:alpha val="0"/>
                    </a:schemeClr>
                  </a:solidFill>
                </a:ln>
                <a:solidFill>
                  <a:schemeClr val="bg1"/>
                </a:solidFill>
              </a:endParaRPr>
            </a:p>
          </p:txBody>
        </p:sp>
        <p:sp>
          <p:nvSpPr>
            <p:cNvPr id="26" name="Rectangle 25"/>
            <p:cNvSpPr/>
            <p:nvPr>
              <p:custDataLst>
                <p:tags r:id="rId20"/>
              </p:custDataLst>
            </p:nvPr>
          </p:nvSpPr>
          <p:spPr>
            <a:xfrm>
              <a:off x="4034971" y="3164238"/>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sp>
          <p:nvSpPr>
            <p:cNvPr id="27" name="Rectangle 26"/>
            <p:cNvSpPr/>
            <p:nvPr>
              <p:custDataLst>
                <p:tags r:id="rId21"/>
              </p:custDataLst>
            </p:nvPr>
          </p:nvSpPr>
          <p:spPr>
            <a:xfrm>
              <a:off x="4034971" y="3837580"/>
              <a:ext cx="505267" cy="523220"/>
            </a:xfrm>
            <a:prstGeom prst="rect">
              <a:avLst/>
            </a:prstGeom>
          </p:spPr>
          <p:txBody>
            <a:bodyPr wrap="none">
              <a:spAutoFit/>
            </a:bodyPr>
            <a:lstStyle/>
            <a:p>
              <a:r>
                <a:rPr lang="en-US" sz="2800" dirty="0" smtClean="0">
                  <a:ln>
                    <a:solidFill>
                      <a:schemeClr val="bg1">
                        <a:alpha val="0"/>
                      </a:schemeClr>
                    </a:solidFill>
                  </a:ln>
                  <a:solidFill>
                    <a:srgbClr val="595959"/>
                  </a:solidFill>
                  <a:sym typeface="Wingdings 2"/>
                </a:rPr>
                <a:t></a:t>
              </a:r>
              <a:endParaRPr lang="en-US" sz="2800" dirty="0">
                <a:ln>
                  <a:solidFill>
                    <a:schemeClr val="bg1">
                      <a:alpha val="0"/>
                    </a:schemeClr>
                  </a:solidFill>
                </a:ln>
                <a:solidFill>
                  <a:srgbClr val="595959"/>
                </a:solidFill>
              </a:endParaRPr>
            </a:p>
          </p:txBody>
        </p:sp>
        <p:cxnSp>
          <p:nvCxnSpPr>
            <p:cNvPr id="45" name="Elbow Connector 44"/>
            <p:cNvCxnSpPr>
              <a:stCxn id="27" idx="3"/>
            </p:cNvCxnSpPr>
            <p:nvPr>
              <p:custDataLst>
                <p:tags r:id="rId22"/>
              </p:custDataLst>
            </p:nvPr>
          </p:nvCxnSpPr>
          <p:spPr>
            <a:xfrm flipV="1">
              <a:off x="4540238" y="3425848"/>
              <a:ext cx="670391" cy="673342"/>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p:cNvCxnSpPr>
              <a:stCxn id="26" idx="3"/>
            </p:cNvCxnSpPr>
            <p:nvPr/>
          </p:nvCxnSpPr>
          <p:spPr>
            <a:xfrm flipV="1">
              <a:off x="4540238" y="2387099"/>
              <a:ext cx="670390" cy="1038749"/>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cxnSp>
        <p:nvCxnSpPr>
          <p:cNvPr id="10" name="Straight Arrow Connector 9"/>
          <p:cNvCxnSpPr/>
          <p:nvPr>
            <p:custDataLst>
              <p:tags r:id="rId16"/>
            </p:custDataLst>
          </p:nvPr>
        </p:nvCxnSpPr>
        <p:spPr>
          <a:xfrm flipH="1">
            <a:off x="9837337" y="2080008"/>
            <a:ext cx="351692" cy="1215851"/>
          </a:xfrm>
          <a:prstGeom prst="straightConnector1">
            <a:avLst/>
          </a:prstGeom>
          <a:ln w="28575">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6" name="Oval 5"/>
          <p:cNvSpPr/>
          <p:nvPr>
            <p:custDataLst>
              <p:tags r:id="rId17"/>
            </p:custDataLst>
          </p:nvPr>
        </p:nvSpPr>
        <p:spPr bwMode="auto">
          <a:xfrm>
            <a:off x="9710180" y="1679508"/>
            <a:ext cx="859536" cy="856816"/>
          </a:xfrm>
          <a:prstGeom prst="ellipse">
            <a:avLst/>
          </a:prstGeom>
          <a:solidFill>
            <a:schemeClr val="accent4"/>
          </a:solidFill>
          <a:ln>
            <a:noFill/>
            <a:headEnd type="none" w="med" len="med"/>
            <a:tailEnd type="none" w="med" len="med"/>
          </a:ln>
          <a:effectLst/>
        </p:spPr>
        <p:style>
          <a:lnRef idx="1">
            <a:schemeClr val="accent1"/>
          </a:lnRef>
          <a:fillRef idx="2">
            <a:schemeClr val="accent1"/>
          </a:fillRef>
          <a:effectRef idx="1">
            <a:schemeClr val="accent1"/>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sz="2800" dirty="0">
                <a:ln>
                  <a:solidFill>
                    <a:schemeClr val="bg1">
                      <a:alpha val="0"/>
                    </a:schemeClr>
                  </a:solidFill>
                </a:ln>
                <a:solidFill>
                  <a:schemeClr val="bg1"/>
                </a:solidFill>
              </a:rPr>
              <a:t>/</a:t>
            </a:r>
          </a:p>
        </p:txBody>
      </p:sp>
      <p:sp>
        <p:nvSpPr>
          <p:cNvPr id="7" name="Oval 6"/>
          <p:cNvSpPr/>
          <p:nvPr>
            <p:custDataLst>
              <p:tags r:id="rId18"/>
            </p:custDataLst>
          </p:nvPr>
        </p:nvSpPr>
        <p:spPr bwMode="auto">
          <a:xfrm>
            <a:off x="10745398" y="2890914"/>
            <a:ext cx="859536" cy="856816"/>
          </a:xfrm>
          <a:prstGeom prst="ellipse">
            <a:avLst/>
          </a:prstGeom>
          <a:solidFill>
            <a:schemeClr val="accent2"/>
          </a:solidFill>
          <a:ln>
            <a:noFill/>
            <a:headEnd type="none" w="med" len="med"/>
            <a:tailEnd type="none" w="med" len="med"/>
          </a:ln>
          <a:effectLst/>
        </p:spPr>
        <p:style>
          <a:lnRef idx="1">
            <a:schemeClr val="accent5"/>
          </a:lnRef>
          <a:fillRef idx="2">
            <a:schemeClr val="accent5"/>
          </a:fillRef>
          <a:effectRef idx="1">
            <a:schemeClr val="accent5"/>
          </a:effectRef>
          <a:fontRef idx="minor">
            <a:schemeClr val="dk1"/>
          </a:fontRef>
        </p:style>
        <p:txBody>
          <a:bodyPr vert="horz" wrap="square" lIns="0" tIns="0" rIns="0" bIns="0" numCol="1" rtlCol="0" anchor="ctr" anchorCtr="0" compatLnSpc="1">
            <a:prstTxWarp prst="textNoShape">
              <a:avLst/>
            </a:prstTxWarp>
          </a:bodyPr>
          <a:lstStyle/>
          <a:p>
            <a:pPr algn="ctr" defTabSz="1097004" fontAlgn="base">
              <a:spcBef>
                <a:spcPct val="0"/>
              </a:spcBef>
              <a:spcAft>
                <a:spcPct val="0"/>
              </a:spcAft>
            </a:pPr>
            <a:r>
              <a:rPr lang="en-US" sz="2700" dirty="0">
                <a:ln>
                  <a:solidFill>
                    <a:schemeClr val="bg1">
                      <a:alpha val="0"/>
                    </a:schemeClr>
                  </a:solidFill>
                </a:ln>
                <a:solidFill>
                  <a:schemeClr val="bg1"/>
                </a:solidFill>
              </a:rPr>
              <a:t>abc</a:t>
            </a:r>
          </a:p>
        </p:txBody>
      </p:sp>
    </p:spTree>
    <p:extLst>
      <p:ext uri="{BB962C8B-B14F-4D97-AF65-F5344CB8AC3E}">
        <p14:creationId xmlns:p14="http://schemas.microsoft.com/office/powerpoint/2010/main" val="2493802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Agenda</a:t>
            </a:r>
            <a:endParaRPr lang="en-US" dirty="0"/>
          </a:p>
        </p:txBody>
      </p:sp>
      <p:sp>
        <p:nvSpPr>
          <p:cNvPr id="5" name="Text Placeholder 4"/>
          <p:cNvSpPr>
            <a:spLocks noGrp="1"/>
          </p:cNvSpPr>
          <p:nvPr>
            <p:ph type="body" sz="quarter" idx="11"/>
          </p:nvPr>
        </p:nvSpPr>
        <p:spPr>
          <a:xfrm>
            <a:off x="3473804" y="1988809"/>
            <a:ext cx="6945312" cy="4099584"/>
          </a:xfrm>
        </p:spPr>
        <p:txBody>
          <a:bodyPr/>
          <a:lstStyle/>
          <a:p>
            <a:r>
              <a:rPr lang="en-US" dirty="0">
                <a:cs typeface="Segoe UI"/>
              </a:rPr>
              <a:t>Why Service Bus?</a:t>
            </a:r>
          </a:p>
          <a:p>
            <a:pPr marL="0" indent="3175"/>
            <a:r>
              <a:rPr lang="en-US" dirty="0">
                <a:cs typeface="Segoe UI"/>
              </a:rPr>
              <a:t>Service Bus Namespace </a:t>
            </a:r>
            <a:br>
              <a:rPr lang="en-US" dirty="0">
                <a:cs typeface="Segoe UI"/>
              </a:rPr>
            </a:br>
            <a:r>
              <a:rPr lang="en-US" dirty="0">
                <a:cs typeface="Segoe UI"/>
              </a:rPr>
              <a:t>and Access Control</a:t>
            </a:r>
          </a:p>
          <a:p>
            <a:r>
              <a:rPr lang="en-US" dirty="0">
                <a:cs typeface="Segoe UI"/>
              </a:rPr>
              <a:t>Service Bus Relay</a:t>
            </a:r>
          </a:p>
          <a:p>
            <a:r>
              <a:rPr lang="en-US" dirty="0">
                <a:cs typeface="Segoe UI"/>
              </a:rPr>
              <a:t>Service Bus </a:t>
            </a:r>
            <a:r>
              <a:rPr lang="en-US" dirty="0" smtClean="0">
                <a:cs typeface="Segoe UI"/>
              </a:rPr>
              <a:t>Messaging</a:t>
            </a:r>
            <a:endParaRPr lang="en-US" dirty="0">
              <a:cs typeface="Segoe UI"/>
            </a:endParaRPr>
          </a:p>
        </p:txBody>
      </p:sp>
    </p:spTree>
    <p:extLst>
      <p:ext uri="{BB962C8B-B14F-4D97-AF65-F5344CB8AC3E}">
        <p14:creationId xmlns:p14="http://schemas.microsoft.com/office/powerpoint/2010/main" val="1081314548"/>
      </p:ext>
    </p:extLst>
  </p:cSld>
  <p:clrMapOvr>
    <a:masterClrMapping/>
  </p:clrMapOvr>
  <p:transition>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69061886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8490"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itle 7"/>
          <p:cNvSpPr>
            <a:spLocks noGrp="1"/>
          </p:cNvSpPr>
          <p:nvPr>
            <p:ph type="ctrTitle"/>
          </p:nvPr>
        </p:nvSpPr>
        <p:spPr/>
        <p:txBody>
          <a:bodyPr/>
          <a:lstStyle/>
          <a:p>
            <a:r>
              <a:rPr lang="en-US" dirty="0"/>
              <a:t>Namespace and Access Control</a:t>
            </a:r>
          </a:p>
        </p:txBody>
      </p:sp>
      <p:sp>
        <p:nvSpPr>
          <p:cNvPr id="3" name="Subtitle 2"/>
          <p:cNvSpPr>
            <a:spLocks noGrp="1"/>
          </p:cNvSpPr>
          <p:nvPr>
            <p:ph type="subTitle" idx="1"/>
          </p:nvPr>
        </p:nvSpPr>
        <p:spPr/>
        <p:txBody>
          <a:bodyPr/>
          <a:lstStyle/>
          <a:p>
            <a:endParaRPr lang="en-US" dirty="0"/>
          </a:p>
        </p:txBody>
      </p:sp>
      <p:sp>
        <p:nvSpPr>
          <p:cNvPr id="10" name="Text Placeholder 9"/>
          <p:cNvSpPr>
            <a:spLocks noGrp="1"/>
          </p:cNvSpPr>
          <p:nvPr>
            <p:ph type="body" sz="quarter" idx="10"/>
          </p:nvPr>
        </p:nvSpPr>
        <p:spPr/>
        <p:txBody>
          <a:bodyPr/>
          <a:lstStyle/>
          <a:p>
            <a:r>
              <a:rPr lang="en-US" dirty="0" smtClean="0"/>
              <a:t>demo</a:t>
            </a:r>
            <a:endParaRPr lang="en-US" dirty="0"/>
          </a:p>
        </p:txBody>
      </p:sp>
      <p:grpSp>
        <p:nvGrpSpPr>
          <p:cNvPr id="9" name="Group 8"/>
          <p:cNvGrpSpPr/>
          <p:nvPr/>
        </p:nvGrpSpPr>
        <p:grpSpPr bwMode="black">
          <a:xfrm>
            <a:off x="7725919" y="1826945"/>
            <a:ext cx="2432842" cy="2737490"/>
            <a:chOff x="1752600" y="4267200"/>
            <a:chExt cx="1157286" cy="1302545"/>
          </a:xfrm>
        </p:grpSpPr>
        <p:sp>
          <p:nvSpPr>
            <p:cNvPr id="11" name="Freeform 219"/>
            <p:cNvSpPr>
              <a:spLocks/>
            </p:cNvSpPr>
            <p:nvPr/>
          </p:nvSpPr>
          <p:spPr bwMode="black">
            <a:xfrm>
              <a:off x="2573475" y="4995891"/>
              <a:ext cx="330824" cy="573854"/>
            </a:xfrm>
            <a:custGeom>
              <a:avLst/>
              <a:gdLst>
                <a:gd name="T0" fmla="*/ 157 w 351"/>
                <a:gd name="T1" fmla="*/ 2 h 609"/>
                <a:gd name="T2" fmla="*/ 155 w 351"/>
                <a:gd name="T3" fmla="*/ 104 h 609"/>
                <a:gd name="T4" fmla="*/ 180 w 351"/>
                <a:gd name="T5" fmla="*/ 99 h 609"/>
                <a:gd name="T6" fmla="*/ 231 w 351"/>
                <a:gd name="T7" fmla="*/ 121 h 609"/>
                <a:gd name="T8" fmla="*/ 252 w 351"/>
                <a:gd name="T9" fmla="*/ 174 h 609"/>
                <a:gd name="T10" fmla="*/ 251 w 351"/>
                <a:gd name="T11" fmla="*/ 212 h 609"/>
                <a:gd name="T12" fmla="*/ 251 w 351"/>
                <a:gd name="T13" fmla="*/ 212 h 609"/>
                <a:gd name="T14" fmla="*/ 247 w 351"/>
                <a:gd name="T15" fmla="*/ 387 h 609"/>
                <a:gd name="T16" fmla="*/ 247 w 351"/>
                <a:gd name="T17" fmla="*/ 387 h 609"/>
                <a:gd name="T18" fmla="*/ 246 w 351"/>
                <a:gd name="T19" fmla="*/ 438 h 609"/>
                <a:gd name="T20" fmla="*/ 223 w 351"/>
                <a:gd name="T21" fmla="*/ 489 h 609"/>
                <a:gd name="T22" fmla="*/ 171 w 351"/>
                <a:gd name="T23" fmla="*/ 510 h 609"/>
                <a:gd name="T24" fmla="*/ 120 w 351"/>
                <a:gd name="T25" fmla="*/ 487 h 609"/>
                <a:gd name="T26" fmla="*/ 100 w 351"/>
                <a:gd name="T27" fmla="*/ 435 h 609"/>
                <a:gd name="T28" fmla="*/ 101 w 351"/>
                <a:gd name="T29" fmla="*/ 395 h 609"/>
                <a:gd name="T30" fmla="*/ 4 w 351"/>
                <a:gd name="T31" fmla="*/ 311 h 609"/>
                <a:gd name="T32" fmla="*/ 1 w 351"/>
                <a:gd name="T33" fmla="*/ 433 h 609"/>
                <a:gd name="T34" fmla="*/ 49 w 351"/>
                <a:gd name="T35" fmla="*/ 555 h 609"/>
                <a:gd name="T36" fmla="*/ 169 w 351"/>
                <a:gd name="T37" fmla="*/ 608 h 609"/>
                <a:gd name="T38" fmla="*/ 292 w 351"/>
                <a:gd name="T39" fmla="*/ 561 h 609"/>
                <a:gd name="T40" fmla="*/ 292 w 351"/>
                <a:gd name="T41" fmla="*/ 561 h 609"/>
                <a:gd name="T42" fmla="*/ 345 w 351"/>
                <a:gd name="T43" fmla="*/ 441 h 609"/>
                <a:gd name="T44" fmla="*/ 350 w 351"/>
                <a:gd name="T45" fmla="*/ 176 h 609"/>
                <a:gd name="T46" fmla="*/ 303 w 351"/>
                <a:gd name="T47" fmla="*/ 53 h 609"/>
                <a:gd name="T48" fmla="*/ 183 w 351"/>
                <a:gd name="T49" fmla="*/ 0 h 609"/>
                <a:gd name="T50" fmla="*/ 157 w 351"/>
                <a:gd name="T51" fmla="*/ 2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1" h="609">
                  <a:moveTo>
                    <a:pt x="157" y="2"/>
                  </a:moveTo>
                  <a:cubicBezTo>
                    <a:pt x="155" y="104"/>
                    <a:pt x="155" y="104"/>
                    <a:pt x="155" y="104"/>
                  </a:cubicBezTo>
                  <a:cubicBezTo>
                    <a:pt x="163" y="101"/>
                    <a:pt x="171" y="99"/>
                    <a:pt x="180" y="99"/>
                  </a:cubicBezTo>
                  <a:cubicBezTo>
                    <a:pt x="201" y="99"/>
                    <a:pt x="218" y="108"/>
                    <a:pt x="231" y="121"/>
                  </a:cubicBezTo>
                  <a:cubicBezTo>
                    <a:pt x="244" y="135"/>
                    <a:pt x="252" y="153"/>
                    <a:pt x="252" y="174"/>
                  </a:cubicBezTo>
                  <a:cubicBezTo>
                    <a:pt x="251" y="212"/>
                    <a:pt x="251" y="212"/>
                    <a:pt x="251" y="212"/>
                  </a:cubicBezTo>
                  <a:cubicBezTo>
                    <a:pt x="251" y="212"/>
                    <a:pt x="251" y="212"/>
                    <a:pt x="251" y="212"/>
                  </a:cubicBezTo>
                  <a:cubicBezTo>
                    <a:pt x="247" y="387"/>
                    <a:pt x="247" y="387"/>
                    <a:pt x="247" y="387"/>
                  </a:cubicBezTo>
                  <a:cubicBezTo>
                    <a:pt x="247" y="387"/>
                    <a:pt x="247" y="387"/>
                    <a:pt x="247" y="387"/>
                  </a:cubicBezTo>
                  <a:cubicBezTo>
                    <a:pt x="246" y="438"/>
                    <a:pt x="246" y="438"/>
                    <a:pt x="246" y="438"/>
                  </a:cubicBezTo>
                  <a:cubicBezTo>
                    <a:pt x="245" y="459"/>
                    <a:pt x="237" y="476"/>
                    <a:pt x="223" y="489"/>
                  </a:cubicBezTo>
                  <a:cubicBezTo>
                    <a:pt x="210" y="502"/>
                    <a:pt x="191" y="510"/>
                    <a:pt x="171" y="510"/>
                  </a:cubicBezTo>
                  <a:cubicBezTo>
                    <a:pt x="151" y="509"/>
                    <a:pt x="133" y="501"/>
                    <a:pt x="120" y="487"/>
                  </a:cubicBezTo>
                  <a:cubicBezTo>
                    <a:pt x="107" y="474"/>
                    <a:pt x="99" y="455"/>
                    <a:pt x="100" y="435"/>
                  </a:cubicBezTo>
                  <a:cubicBezTo>
                    <a:pt x="101" y="395"/>
                    <a:pt x="101" y="395"/>
                    <a:pt x="101" y="395"/>
                  </a:cubicBezTo>
                  <a:cubicBezTo>
                    <a:pt x="42" y="375"/>
                    <a:pt x="16" y="338"/>
                    <a:pt x="4" y="311"/>
                  </a:cubicBezTo>
                  <a:cubicBezTo>
                    <a:pt x="1" y="433"/>
                    <a:pt x="1" y="433"/>
                    <a:pt x="1" y="433"/>
                  </a:cubicBezTo>
                  <a:cubicBezTo>
                    <a:pt x="0" y="480"/>
                    <a:pt x="18" y="524"/>
                    <a:pt x="49" y="555"/>
                  </a:cubicBezTo>
                  <a:cubicBezTo>
                    <a:pt x="79" y="587"/>
                    <a:pt x="122" y="607"/>
                    <a:pt x="169" y="608"/>
                  </a:cubicBezTo>
                  <a:cubicBezTo>
                    <a:pt x="216" y="609"/>
                    <a:pt x="260" y="591"/>
                    <a:pt x="292" y="561"/>
                  </a:cubicBezTo>
                  <a:cubicBezTo>
                    <a:pt x="292" y="561"/>
                    <a:pt x="292" y="561"/>
                    <a:pt x="292" y="561"/>
                  </a:cubicBezTo>
                  <a:cubicBezTo>
                    <a:pt x="323" y="530"/>
                    <a:pt x="343" y="488"/>
                    <a:pt x="345" y="441"/>
                  </a:cubicBezTo>
                  <a:cubicBezTo>
                    <a:pt x="350" y="176"/>
                    <a:pt x="350" y="176"/>
                    <a:pt x="350" y="176"/>
                  </a:cubicBezTo>
                  <a:cubicBezTo>
                    <a:pt x="351" y="128"/>
                    <a:pt x="333" y="85"/>
                    <a:pt x="303" y="53"/>
                  </a:cubicBezTo>
                  <a:cubicBezTo>
                    <a:pt x="273" y="22"/>
                    <a:pt x="230" y="1"/>
                    <a:pt x="183" y="0"/>
                  </a:cubicBezTo>
                  <a:cubicBezTo>
                    <a:pt x="174" y="0"/>
                    <a:pt x="165" y="1"/>
                    <a:pt x="157" y="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2" name="Freeform 220"/>
            <p:cNvSpPr>
              <a:spLocks/>
            </p:cNvSpPr>
            <p:nvPr/>
          </p:nvSpPr>
          <p:spPr bwMode="black">
            <a:xfrm>
              <a:off x="2579062" y="4756453"/>
              <a:ext cx="330824" cy="573854"/>
            </a:xfrm>
            <a:custGeom>
              <a:avLst/>
              <a:gdLst>
                <a:gd name="T0" fmla="*/ 182 w 351"/>
                <a:gd name="T1" fmla="*/ 1 h 609"/>
                <a:gd name="T2" fmla="*/ 60 w 351"/>
                <a:gd name="T3" fmla="*/ 48 h 609"/>
                <a:gd name="T4" fmla="*/ 60 w 351"/>
                <a:gd name="T5" fmla="*/ 49 h 609"/>
                <a:gd name="T6" fmla="*/ 7 w 351"/>
                <a:gd name="T7" fmla="*/ 169 h 609"/>
                <a:gd name="T8" fmla="*/ 1 w 351"/>
                <a:gd name="T9" fmla="*/ 433 h 609"/>
                <a:gd name="T10" fmla="*/ 48 w 351"/>
                <a:gd name="T11" fmla="*/ 556 h 609"/>
                <a:gd name="T12" fmla="*/ 169 w 351"/>
                <a:gd name="T13" fmla="*/ 609 h 609"/>
                <a:gd name="T14" fmla="*/ 194 w 351"/>
                <a:gd name="T15" fmla="*/ 607 h 609"/>
                <a:gd name="T16" fmla="*/ 197 w 351"/>
                <a:gd name="T17" fmla="*/ 505 h 609"/>
                <a:gd name="T18" fmla="*/ 171 w 351"/>
                <a:gd name="T19" fmla="*/ 510 h 609"/>
                <a:gd name="T20" fmla="*/ 120 w 351"/>
                <a:gd name="T21" fmla="*/ 488 h 609"/>
                <a:gd name="T22" fmla="*/ 99 w 351"/>
                <a:gd name="T23" fmla="*/ 436 h 609"/>
                <a:gd name="T24" fmla="*/ 104 w 351"/>
                <a:gd name="T25" fmla="*/ 227 h 609"/>
                <a:gd name="T26" fmla="*/ 104 w 351"/>
                <a:gd name="T27" fmla="*/ 220 h 609"/>
                <a:gd name="T28" fmla="*/ 105 w 351"/>
                <a:gd name="T29" fmla="*/ 171 h 609"/>
                <a:gd name="T30" fmla="*/ 128 w 351"/>
                <a:gd name="T31" fmla="*/ 120 h 609"/>
                <a:gd name="T32" fmla="*/ 180 w 351"/>
                <a:gd name="T33" fmla="*/ 99 h 609"/>
                <a:gd name="T34" fmla="*/ 231 w 351"/>
                <a:gd name="T35" fmla="*/ 122 h 609"/>
                <a:gd name="T36" fmla="*/ 251 w 351"/>
                <a:gd name="T37" fmla="*/ 174 h 609"/>
                <a:gd name="T38" fmla="*/ 250 w 351"/>
                <a:gd name="T39" fmla="*/ 214 h 609"/>
                <a:gd name="T40" fmla="*/ 347 w 351"/>
                <a:gd name="T41" fmla="*/ 299 h 609"/>
                <a:gd name="T42" fmla="*/ 350 w 351"/>
                <a:gd name="T43" fmla="*/ 176 h 609"/>
                <a:gd name="T44" fmla="*/ 302 w 351"/>
                <a:gd name="T45" fmla="*/ 54 h 609"/>
                <a:gd name="T46" fmla="*/ 182 w 351"/>
                <a:gd name="T47" fmla="*/ 1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1" h="609">
                  <a:moveTo>
                    <a:pt x="182" y="1"/>
                  </a:moveTo>
                  <a:cubicBezTo>
                    <a:pt x="135" y="0"/>
                    <a:pt x="91" y="18"/>
                    <a:pt x="60" y="48"/>
                  </a:cubicBezTo>
                  <a:cubicBezTo>
                    <a:pt x="60" y="48"/>
                    <a:pt x="60" y="49"/>
                    <a:pt x="60" y="49"/>
                  </a:cubicBezTo>
                  <a:cubicBezTo>
                    <a:pt x="28" y="79"/>
                    <a:pt x="8" y="122"/>
                    <a:pt x="7" y="169"/>
                  </a:cubicBezTo>
                  <a:cubicBezTo>
                    <a:pt x="1" y="433"/>
                    <a:pt x="1" y="433"/>
                    <a:pt x="1" y="433"/>
                  </a:cubicBezTo>
                  <a:cubicBezTo>
                    <a:pt x="0" y="481"/>
                    <a:pt x="18" y="524"/>
                    <a:pt x="48" y="556"/>
                  </a:cubicBezTo>
                  <a:cubicBezTo>
                    <a:pt x="79" y="588"/>
                    <a:pt x="121" y="608"/>
                    <a:pt x="169" y="609"/>
                  </a:cubicBezTo>
                  <a:cubicBezTo>
                    <a:pt x="177" y="609"/>
                    <a:pt x="186" y="608"/>
                    <a:pt x="194" y="607"/>
                  </a:cubicBezTo>
                  <a:cubicBezTo>
                    <a:pt x="197" y="505"/>
                    <a:pt x="197" y="505"/>
                    <a:pt x="197" y="505"/>
                  </a:cubicBezTo>
                  <a:cubicBezTo>
                    <a:pt x="189" y="508"/>
                    <a:pt x="180" y="510"/>
                    <a:pt x="171" y="510"/>
                  </a:cubicBezTo>
                  <a:cubicBezTo>
                    <a:pt x="151" y="510"/>
                    <a:pt x="133" y="501"/>
                    <a:pt x="120" y="488"/>
                  </a:cubicBezTo>
                  <a:cubicBezTo>
                    <a:pt x="107" y="474"/>
                    <a:pt x="99" y="456"/>
                    <a:pt x="99" y="436"/>
                  </a:cubicBezTo>
                  <a:cubicBezTo>
                    <a:pt x="104" y="227"/>
                    <a:pt x="104" y="227"/>
                    <a:pt x="104" y="227"/>
                  </a:cubicBezTo>
                  <a:cubicBezTo>
                    <a:pt x="104" y="220"/>
                    <a:pt x="104" y="220"/>
                    <a:pt x="104" y="220"/>
                  </a:cubicBezTo>
                  <a:cubicBezTo>
                    <a:pt x="105" y="171"/>
                    <a:pt x="105" y="171"/>
                    <a:pt x="105" y="171"/>
                  </a:cubicBezTo>
                  <a:cubicBezTo>
                    <a:pt x="106" y="151"/>
                    <a:pt x="114" y="133"/>
                    <a:pt x="128" y="120"/>
                  </a:cubicBezTo>
                  <a:cubicBezTo>
                    <a:pt x="142" y="107"/>
                    <a:pt x="160" y="99"/>
                    <a:pt x="180" y="99"/>
                  </a:cubicBezTo>
                  <a:cubicBezTo>
                    <a:pt x="200" y="100"/>
                    <a:pt x="218" y="108"/>
                    <a:pt x="231" y="122"/>
                  </a:cubicBezTo>
                  <a:cubicBezTo>
                    <a:pt x="244" y="136"/>
                    <a:pt x="252" y="154"/>
                    <a:pt x="251" y="174"/>
                  </a:cubicBezTo>
                  <a:cubicBezTo>
                    <a:pt x="250" y="214"/>
                    <a:pt x="250" y="214"/>
                    <a:pt x="250" y="214"/>
                  </a:cubicBezTo>
                  <a:cubicBezTo>
                    <a:pt x="309" y="234"/>
                    <a:pt x="335" y="271"/>
                    <a:pt x="347" y="299"/>
                  </a:cubicBezTo>
                  <a:cubicBezTo>
                    <a:pt x="350" y="176"/>
                    <a:pt x="350" y="176"/>
                    <a:pt x="350" y="176"/>
                  </a:cubicBezTo>
                  <a:cubicBezTo>
                    <a:pt x="351" y="129"/>
                    <a:pt x="333" y="85"/>
                    <a:pt x="302" y="54"/>
                  </a:cubicBezTo>
                  <a:cubicBezTo>
                    <a:pt x="272" y="22"/>
                    <a:pt x="229" y="2"/>
                    <a:pt x="182" y="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3" name="Freeform 221"/>
            <p:cNvSpPr>
              <a:spLocks/>
            </p:cNvSpPr>
            <p:nvPr/>
          </p:nvSpPr>
          <p:spPr bwMode="black">
            <a:xfrm>
              <a:off x="1752600" y="4467929"/>
              <a:ext cx="670029" cy="926627"/>
            </a:xfrm>
            <a:custGeom>
              <a:avLst/>
              <a:gdLst>
                <a:gd name="T0" fmla="*/ 678 w 711"/>
                <a:gd name="T1" fmla="*/ 915 h 983"/>
                <a:gd name="T2" fmla="*/ 154 w 711"/>
                <a:gd name="T3" fmla="*/ 755 h 983"/>
                <a:gd name="T4" fmla="*/ 69 w 711"/>
                <a:gd name="T5" fmla="*/ 562 h 983"/>
                <a:gd name="T6" fmla="*/ 69 w 711"/>
                <a:gd name="T7" fmla="*/ 34 h 983"/>
                <a:gd name="T8" fmla="*/ 34 w 711"/>
                <a:gd name="T9" fmla="*/ 0 h 983"/>
                <a:gd name="T10" fmla="*/ 0 w 711"/>
                <a:gd name="T11" fmla="*/ 34 h 983"/>
                <a:gd name="T12" fmla="*/ 0 w 711"/>
                <a:gd name="T13" fmla="*/ 562 h 983"/>
                <a:gd name="T14" fmla="*/ 0 w 711"/>
                <a:gd name="T15" fmla="*/ 562 h 983"/>
                <a:gd name="T16" fmla="*/ 108 w 711"/>
                <a:gd name="T17" fmla="*/ 805 h 983"/>
                <a:gd name="T18" fmla="*/ 676 w 711"/>
                <a:gd name="T19" fmla="*/ 983 h 983"/>
                <a:gd name="T20" fmla="*/ 677 w 711"/>
                <a:gd name="T21" fmla="*/ 983 h 983"/>
                <a:gd name="T22" fmla="*/ 711 w 711"/>
                <a:gd name="T23" fmla="*/ 950 h 983"/>
                <a:gd name="T24" fmla="*/ 678 w 711"/>
                <a:gd name="T25" fmla="*/ 915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1" h="983">
                  <a:moveTo>
                    <a:pt x="678" y="915"/>
                  </a:moveTo>
                  <a:cubicBezTo>
                    <a:pt x="470" y="911"/>
                    <a:pt x="285" y="874"/>
                    <a:pt x="154" y="755"/>
                  </a:cubicBezTo>
                  <a:cubicBezTo>
                    <a:pt x="110" y="712"/>
                    <a:pt x="69" y="647"/>
                    <a:pt x="69" y="562"/>
                  </a:cubicBezTo>
                  <a:cubicBezTo>
                    <a:pt x="69" y="34"/>
                    <a:pt x="69" y="34"/>
                    <a:pt x="69" y="34"/>
                  </a:cubicBezTo>
                  <a:cubicBezTo>
                    <a:pt x="69" y="15"/>
                    <a:pt x="53" y="0"/>
                    <a:pt x="34" y="0"/>
                  </a:cubicBezTo>
                  <a:cubicBezTo>
                    <a:pt x="16" y="0"/>
                    <a:pt x="0" y="15"/>
                    <a:pt x="0" y="34"/>
                  </a:cubicBezTo>
                  <a:cubicBezTo>
                    <a:pt x="0" y="562"/>
                    <a:pt x="0" y="562"/>
                    <a:pt x="0" y="562"/>
                  </a:cubicBezTo>
                  <a:cubicBezTo>
                    <a:pt x="0" y="562"/>
                    <a:pt x="0" y="562"/>
                    <a:pt x="0" y="562"/>
                  </a:cubicBezTo>
                  <a:cubicBezTo>
                    <a:pt x="1" y="670"/>
                    <a:pt x="53" y="753"/>
                    <a:pt x="108" y="805"/>
                  </a:cubicBezTo>
                  <a:cubicBezTo>
                    <a:pt x="259" y="942"/>
                    <a:pt x="462" y="980"/>
                    <a:pt x="676" y="983"/>
                  </a:cubicBezTo>
                  <a:cubicBezTo>
                    <a:pt x="677" y="983"/>
                    <a:pt x="677" y="983"/>
                    <a:pt x="677" y="983"/>
                  </a:cubicBezTo>
                  <a:cubicBezTo>
                    <a:pt x="695" y="983"/>
                    <a:pt x="711" y="969"/>
                    <a:pt x="711" y="950"/>
                  </a:cubicBezTo>
                  <a:cubicBezTo>
                    <a:pt x="711" y="931"/>
                    <a:pt x="697" y="915"/>
                    <a:pt x="678" y="9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4" name="Freeform 222"/>
            <p:cNvSpPr>
              <a:spLocks/>
            </p:cNvSpPr>
            <p:nvPr/>
          </p:nvSpPr>
          <p:spPr bwMode="black">
            <a:xfrm>
              <a:off x="1752600" y="4467929"/>
              <a:ext cx="670029" cy="926627"/>
            </a:xfrm>
            <a:custGeom>
              <a:avLst/>
              <a:gdLst>
                <a:gd name="T0" fmla="*/ 678 w 711"/>
                <a:gd name="T1" fmla="*/ 915 h 983"/>
                <a:gd name="T2" fmla="*/ 154 w 711"/>
                <a:gd name="T3" fmla="*/ 755 h 983"/>
                <a:gd name="T4" fmla="*/ 69 w 711"/>
                <a:gd name="T5" fmla="*/ 562 h 983"/>
                <a:gd name="T6" fmla="*/ 69 w 711"/>
                <a:gd name="T7" fmla="*/ 34 h 983"/>
                <a:gd name="T8" fmla="*/ 34 w 711"/>
                <a:gd name="T9" fmla="*/ 0 h 983"/>
                <a:gd name="T10" fmla="*/ 0 w 711"/>
                <a:gd name="T11" fmla="*/ 34 h 983"/>
                <a:gd name="T12" fmla="*/ 0 w 711"/>
                <a:gd name="T13" fmla="*/ 562 h 983"/>
                <a:gd name="T14" fmla="*/ 0 w 711"/>
                <a:gd name="T15" fmla="*/ 562 h 983"/>
                <a:gd name="T16" fmla="*/ 108 w 711"/>
                <a:gd name="T17" fmla="*/ 805 h 983"/>
                <a:gd name="T18" fmla="*/ 676 w 711"/>
                <a:gd name="T19" fmla="*/ 983 h 983"/>
                <a:gd name="T20" fmla="*/ 677 w 711"/>
                <a:gd name="T21" fmla="*/ 983 h 983"/>
                <a:gd name="T22" fmla="*/ 711 w 711"/>
                <a:gd name="T23" fmla="*/ 950 h 983"/>
                <a:gd name="T24" fmla="*/ 678 w 711"/>
                <a:gd name="T25" fmla="*/ 915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1" h="983">
                  <a:moveTo>
                    <a:pt x="678" y="915"/>
                  </a:moveTo>
                  <a:cubicBezTo>
                    <a:pt x="470" y="911"/>
                    <a:pt x="285" y="874"/>
                    <a:pt x="154" y="755"/>
                  </a:cubicBezTo>
                  <a:cubicBezTo>
                    <a:pt x="110" y="712"/>
                    <a:pt x="69" y="647"/>
                    <a:pt x="69" y="562"/>
                  </a:cubicBezTo>
                  <a:cubicBezTo>
                    <a:pt x="69" y="34"/>
                    <a:pt x="69" y="34"/>
                    <a:pt x="69" y="34"/>
                  </a:cubicBezTo>
                  <a:cubicBezTo>
                    <a:pt x="69" y="15"/>
                    <a:pt x="53" y="0"/>
                    <a:pt x="34" y="0"/>
                  </a:cubicBezTo>
                  <a:cubicBezTo>
                    <a:pt x="16" y="0"/>
                    <a:pt x="0" y="15"/>
                    <a:pt x="0" y="34"/>
                  </a:cubicBezTo>
                  <a:cubicBezTo>
                    <a:pt x="0" y="562"/>
                    <a:pt x="0" y="562"/>
                    <a:pt x="0" y="562"/>
                  </a:cubicBezTo>
                  <a:cubicBezTo>
                    <a:pt x="0" y="562"/>
                    <a:pt x="0" y="562"/>
                    <a:pt x="0" y="562"/>
                  </a:cubicBezTo>
                  <a:cubicBezTo>
                    <a:pt x="1" y="670"/>
                    <a:pt x="53" y="753"/>
                    <a:pt x="108" y="805"/>
                  </a:cubicBezTo>
                  <a:cubicBezTo>
                    <a:pt x="259" y="942"/>
                    <a:pt x="462" y="980"/>
                    <a:pt x="676" y="983"/>
                  </a:cubicBezTo>
                  <a:cubicBezTo>
                    <a:pt x="677" y="983"/>
                    <a:pt x="677" y="983"/>
                    <a:pt x="677" y="983"/>
                  </a:cubicBezTo>
                  <a:cubicBezTo>
                    <a:pt x="695" y="983"/>
                    <a:pt x="711" y="969"/>
                    <a:pt x="711" y="950"/>
                  </a:cubicBezTo>
                  <a:cubicBezTo>
                    <a:pt x="711" y="931"/>
                    <a:pt x="697" y="915"/>
                    <a:pt x="678" y="9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5" name="Freeform 223"/>
            <p:cNvSpPr>
              <a:spLocks/>
            </p:cNvSpPr>
            <p:nvPr/>
          </p:nvSpPr>
          <p:spPr bwMode="black">
            <a:xfrm>
              <a:off x="1977672" y="4663072"/>
              <a:ext cx="606178" cy="195940"/>
            </a:xfrm>
            <a:custGeom>
              <a:avLst/>
              <a:gdLst>
                <a:gd name="T0" fmla="*/ 643 w 643"/>
                <a:gd name="T1" fmla="*/ 132 h 208"/>
                <a:gd name="T2" fmla="*/ 438 w 643"/>
                <a:gd name="T3" fmla="*/ 150 h 208"/>
                <a:gd name="T4" fmla="*/ 0 w 643"/>
                <a:gd name="T5" fmla="*/ 0 h 208"/>
                <a:gd name="T6" fmla="*/ 0 w 643"/>
                <a:gd name="T7" fmla="*/ 103 h 208"/>
                <a:gd name="T8" fmla="*/ 39 w 643"/>
                <a:gd name="T9" fmla="*/ 130 h 208"/>
                <a:gd name="T10" fmla="*/ 438 w 643"/>
                <a:gd name="T11" fmla="*/ 208 h 208"/>
                <a:gd name="T12" fmla="*/ 606 w 643"/>
                <a:gd name="T13" fmla="*/ 197 h 208"/>
                <a:gd name="T14" fmla="*/ 643 w 643"/>
                <a:gd name="T15" fmla="*/ 132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3" h="208">
                  <a:moveTo>
                    <a:pt x="643" y="132"/>
                  </a:moveTo>
                  <a:cubicBezTo>
                    <a:pt x="582" y="143"/>
                    <a:pt x="512" y="150"/>
                    <a:pt x="438" y="150"/>
                  </a:cubicBezTo>
                  <a:cubicBezTo>
                    <a:pt x="196" y="150"/>
                    <a:pt x="0" y="82"/>
                    <a:pt x="0" y="0"/>
                  </a:cubicBezTo>
                  <a:cubicBezTo>
                    <a:pt x="0" y="103"/>
                    <a:pt x="0" y="103"/>
                    <a:pt x="0" y="103"/>
                  </a:cubicBezTo>
                  <a:cubicBezTo>
                    <a:pt x="12" y="113"/>
                    <a:pt x="25" y="121"/>
                    <a:pt x="39" y="130"/>
                  </a:cubicBezTo>
                  <a:cubicBezTo>
                    <a:pt x="130" y="180"/>
                    <a:pt x="273" y="208"/>
                    <a:pt x="438" y="208"/>
                  </a:cubicBezTo>
                  <a:cubicBezTo>
                    <a:pt x="497" y="208"/>
                    <a:pt x="554" y="204"/>
                    <a:pt x="606" y="197"/>
                  </a:cubicBezTo>
                  <a:cubicBezTo>
                    <a:pt x="615" y="174"/>
                    <a:pt x="628" y="152"/>
                    <a:pt x="643" y="1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6" name="Freeform 224"/>
            <p:cNvSpPr>
              <a:spLocks/>
            </p:cNvSpPr>
            <p:nvPr/>
          </p:nvSpPr>
          <p:spPr bwMode="black">
            <a:xfrm>
              <a:off x="1976076" y="4835467"/>
              <a:ext cx="555896" cy="196340"/>
            </a:xfrm>
            <a:custGeom>
              <a:avLst/>
              <a:gdLst>
                <a:gd name="T0" fmla="*/ 590 w 590"/>
                <a:gd name="T1" fmla="*/ 140 h 208"/>
                <a:gd name="T2" fmla="*/ 438 w 590"/>
                <a:gd name="T3" fmla="*/ 150 h 208"/>
                <a:gd name="T4" fmla="*/ 0 w 590"/>
                <a:gd name="T5" fmla="*/ 0 h 208"/>
                <a:gd name="T6" fmla="*/ 0 w 590"/>
                <a:gd name="T7" fmla="*/ 103 h 208"/>
                <a:gd name="T8" fmla="*/ 39 w 590"/>
                <a:gd name="T9" fmla="*/ 129 h 208"/>
                <a:gd name="T10" fmla="*/ 438 w 590"/>
                <a:gd name="T11" fmla="*/ 208 h 208"/>
                <a:gd name="T12" fmla="*/ 589 w 590"/>
                <a:gd name="T13" fmla="*/ 199 h 208"/>
                <a:gd name="T14" fmla="*/ 590 w 590"/>
                <a:gd name="T15" fmla="*/ 140 h 2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0" h="208">
                  <a:moveTo>
                    <a:pt x="590" y="140"/>
                  </a:moveTo>
                  <a:cubicBezTo>
                    <a:pt x="543" y="146"/>
                    <a:pt x="491" y="150"/>
                    <a:pt x="438" y="150"/>
                  </a:cubicBezTo>
                  <a:cubicBezTo>
                    <a:pt x="196" y="150"/>
                    <a:pt x="0" y="82"/>
                    <a:pt x="0" y="0"/>
                  </a:cubicBezTo>
                  <a:cubicBezTo>
                    <a:pt x="0" y="103"/>
                    <a:pt x="0" y="103"/>
                    <a:pt x="0" y="103"/>
                  </a:cubicBezTo>
                  <a:cubicBezTo>
                    <a:pt x="12" y="113"/>
                    <a:pt x="25" y="121"/>
                    <a:pt x="39" y="129"/>
                  </a:cubicBezTo>
                  <a:cubicBezTo>
                    <a:pt x="129" y="180"/>
                    <a:pt x="273" y="208"/>
                    <a:pt x="438" y="208"/>
                  </a:cubicBezTo>
                  <a:cubicBezTo>
                    <a:pt x="491" y="208"/>
                    <a:pt x="541" y="205"/>
                    <a:pt x="589" y="199"/>
                  </a:cubicBezTo>
                  <a:lnTo>
                    <a:pt x="590" y="1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17" name="Freeform 225"/>
            <p:cNvSpPr>
              <a:spLocks noEditPoints="1"/>
            </p:cNvSpPr>
            <p:nvPr/>
          </p:nvSpPr>
          <p:spPr bwMode="black">
            <a:xfrm>
              <a:off x="1886285" y="4267200"/>
              <a:ext cx="1011628" cy="995266"/>
            </a:xfrm>
            <a:custGeom>
              <a:avLst/>
              <a:gdLst>
                <a:gd name="T0" fmla="*/ 683 w 1073"/>
                <a:gd name="T1" fmla="*/ 951 h 1056"/>
                <a:gd name="T2" fmla="*/ 683 w 1073"/>
                <a:gd name="T3" fmla="*/ 947 h 1056"/>
                <a:gd name="T4" fmla="*/ 537 w 1073"/>
                <a:gd name="T5" fmla="*/ 957 h 1056"/>
                <a:gd name="T6" fmla="*/ 99 w 1073"/>
                <a:gd name="T7" fmla="*/ 776 h 1056"/>
                <a:gd name="T8" fmla="*/ 99 w 1073"/>
                <a:gd name="T9" fmla="*/ 623 h 1056"/>
                <a:gd name="T10" fmla="*/ 99 w 1073"/>
                <a:gd name="T11" fmla="*/ 520 h 1056"/>
                <a:gd name="T12" fmla="*/ 99 w 1073"/>
                <a:gd name="T13" fmla="*/ 352 h 1056"/>
                <a:gd name="T14" fmla="*/ 137 w 1073"/>
                <a:gd name="T15" fmla="*/ 379 h 1056"/>
                <a:gd name="T16" fmla="*/ 537 w 1073"/>
                <a:gd name="T17" fmla="*/ 458 h 1056"/>
                <a:gd name="T18" fmla="*/ 862 w 1073"/>
                <a:gd name="T19" fmla="*/ 411 h 1056"/>
                <a:gd name="T20" fmla="*/ 972 w 1073"/>
                <a:gd name="T21" fmla="*/ 355 h 1056"/>
                <a:gd name="T22" fmla="*/ 975 w 1073"/>
                <a:gd name="T23" fmla="*/ 352 h 1056"/>
                <a:gd name="T24" fmla="*/ 975 w 1073"/>
                <a:gd name="T25" fmla="*/ 460 h 1056"/>
                <a:gd name="T26" fmla="*/ 1067 w 1073"/>
                <a:gd name="T27" fmla="*/ 493 h 1056"/>
                <a:gd name="T28" fmla="*/ 1073 w 1073"/>
                <a:gd name="T29" fmla="*/ 494 h 1056"/>
                <a:gd name="T30" fmla="*/ 1073 w 1073"/>
                <a:gd name="T31" fmla="*/ 249 h 1056"/>
                <a:gd name="T32" fmla="*/ 1002 w 1073"/>
                <a:gd name="T33" fmla="*/ 114 h 1056"/>
                <a:gd name="T34" fmla="*/ 537 w 1073"/>
                <a:gd name="T35" fmla="*/ 0 h 1056"/>
                <a:gd name="T36" fmla="*/ 195 w 1073"/>
                <a:gd name="T37" fmla="*/ 49 h 1056"/>
                <a:gd name="T38" fmla="*/ 71 w 1073"/>
                <a:gd name="T39" fmla="*/ 114 h 1056"/>
                <a:gd name="T40" fmla="*/ 0 w 1073"/>
                <a:gd name="T41" fmla="*/ 249 h 1056"/>
                <a:gd name="T42" fmla="*/ 0 w 1073"/>
                <a:gd name="T43" fmla="*/ 776 h 1056"/>
                <a:gd name="T44" fmla="*/ 64 w 1073"/>
                <a:gd name="T45" fmla="*/ 917 h 1056"/>
                <a:gd name="T46" fmla="*/ 537 w 1073"/>
                <a:gd name="T47" fmla="*/ 1056 h 1056"/>
                <a:gd name="T48" fmla="*/ 681 w 1073"/>
                <a:gd name="T49" fmla="*/ 1047 h 1056"/>
                <a:gd name="T50" fmla="*/ 683 w 1073"/>
                <a:gd name="T51" fmla="*/ 951 h 1056"/>
                <a:gd name="T52" fmla="*/ 537 w 1073"/>
                <a:gd name="T53" fmla="*/ 99 h 1056"/>
                <a:gd name="T54" fmla="*/ 975 w 1073"/>
                <a:gd name="T55" fmla="*/ 249 h 1056"/>
                <a:gd name="T56" fmla="*/ 537 w 1073"/>
                <a:gd name="T57" fmla="*/ 399 h 1056"/>
                <a:gd name="T58" fmla="*/ 99 w 1073"/>
                <a:gd name="T59" fmla="*/ 249 h 1056"/>
                <a:gd name="T60" fmla="*/ 537 w 1073"/>
                <a:gd name="T61" fmla="*/ 99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73" h="1056">
                  <a:moveTo>
                    <a:pt x="683" y="951"/>
                  </a:moveTo>
                  <a:cubicBezTo>
                    <a:pt x="683" y="947"/>
                    <a:pt x="683" y="947"/>
                    <a:pt x="683" y="947"/>
                  </a:cubicBezTo>
                  <a:cubicBezTo>
                    <a:pt x="638" y="954"/>
                    <a:pt x="587" y="957"/>
                    <a:pt x="537" y="957"/>
                  </a:cubicBezTo>
                  <a:cubicBezTo>
                    <a:pt x="295" y="957"/>
                    <a:pt x="99" y="876"/>
                    <a:pt x="99" y="776"/>
                  </a:cubicBezTo>
                  <a:cubicBezTo>
                    <a:pt x="99" y="623"/>
                    <a:pt x="99" y="623"/>
                    <a:pt x="99" y="623"/>
                  </a:cubicBezTo>
                  <a:cubicBezTo>
                    <a:pt x="99" y="520"/>
                    <a:pt x="99" y="520"/>
                    <a:pt x="99" y="520"/>
                  </a:cubicBezTo>
                  <a:cubicBezTo>
                    <a:pt x="99" y="352"/>
                    <a:pt x="99" y="352"/>
                    <a:pt x="99" y="352"/>
                  </a:cubicBezTo>
                  <a:cubicBezTo>
                    <a:pt x="110" y="362"/>
                    <a:pt x="123" y="371"/>
                    <a:pt x="137" y="379"/>
                  </a:cubicBezTo>
                  <a:cubicBezTo>
                    <a:pt x="228" y="429"/>
                    <a:pt x="371" y="457"/>
                    <a:pt x="537" y="458"/>
                  </a:cubicBezTo>
                  <a:cubicBezTo>
                    <a:pt x="662" y="458"/>
                    <a:pt x="776" y="441"/>
                    <a:pt x="862" y="411"/>
                  </a:cubicBezTo>
                  <a:cubicBezTo>
                    <a:pt x="906" y="396"/>
                    <a:pt x="942" y="378"/>
                    <a:pt x="972" y="355"/>
                  </a:cubicBezTo>
                  <a:cubicBezTo>
                    <a:pt x="973" y="354"/>
                    <a:pt x="974" y="353"/>
                    <a:pt x="975" y="352"/>
                  </a:cubicBezTo>
                  <a:cubicBezTo>
                    <a:pt x="975" y="460"/>
                    <a:pt x="975" y="460"/>
                    <a:pt x="975" y="460"/>
                  </a:cubicBezTo>
                  <a:cubicBezTo>
                    <a:pt x="1008" y="465"/>
                    <a:pt x="1039" y="476"/>
                    <a:pt x="1067" y="493"/>
                  </a:cubicBezTo>
                  <a:cubicBezTo>
                    <a:pt x="1069" y="493"/>
                    <a:pt x="1071" y="493"/>
                    <a:pt x="1073" y="494"/>
                  </a:cubicBezTo>
                  <a:cubicBezTo>
                    <a:pt x="1073" y="249"/>
                    <a:pt x="1073" y="249"/>
                    <a:pt x="1073" y="249"/>
                  </a:cubicBezTo>
                  <a:cubicBezTo>
                    <a:pt x="1073" y="187"/>
                    <a:pt x="1037" y="141"/>
                    <a:pt x="1002" y="114"/>
                  </a:cubicBezTo>
                  <a:cubicBezTo>
                    <a:pt x="896" y="33"/>
                    <a:pt x="733" y="3"/>
                    <a:pt x="537" y="0"/>
                  </a:cubicBezTo>
                  <a:cubicBezTo>
                    <a:pt x="406" y="0"/>
                    <a:pt x="288" y="18"/>
                    <a:pt x="195" y="49"/>
                  </a:cubicBezTo>
                  <a:cubicBezTo>
                    <a:pt x="148" y="66"/>
                    <a:pt x="107" y="85"/>
                    <a:pt x="71" y="114"/>
                  </a:cubicBezTo>
                  <a:cubicBezTo>
                    <a:pt x="36" y="141"/>
                    <a:pt x="0" y="187"/>
                    <a:pt x="0" y="249"/>
                  </a:cubicBezTo>
                  <a:cubicBezTo>
                    <a:pt x="0" y="776"/>
                    <a:pt x="0" y="776"/>
                    <a:pt x="0" y="776"/>
                  </a:cubicBezTo>
                  <a:cubicBezTo>
                    <a:pt x="0" y="835"/>
                    <a:pt x="29" y="884"/>
                    <a:pt x="64" y="917"/>
                  </a:cubicBezTo>
                  <a:cubicBezTo>
                    <a:pt x="169" y="1014"/>
                    <a:pt x="338" y="1053"/>
                    <a:pt x="537" y="1056"/>
                  </a:cubicBezTo>
                  <a:cubicBezTo>
                    <a:pt x="586" y="1056"/>
                    <a:pt x="636" y="1053"/>
                    <a:pt x="681" y="1047"/>
                  </a:cubicBezTo>
                  <a:lnTo>
                    <a:pt x="683" y="951"/>
                  </a:lnTo>
                  <a:close/>
                  <a:moveTo>
                    <a:pt x="537" y="99"/>
                  </a:moveTo>
                  <a:cubicBezTo>
                    <a:pt x="778" y="99"/>
                    <a:pt x="975" y="166"/>
                    <a:pt x="975" y="249"/>
                  </a:cubicBezTo>
                  <a:cubicBezTo>
                    <a:pt x="975" y="332"/>
                    <a:pt x="778" y="399"/>
                    <a:pt x="537" y="399"/>
                  </a:cubicBezTo>
                  <a:cubicBezTo>
                    <a:pt x="295" y="399"/>
                    <a:pt x="99" y="332"/>
                    <a:pt x="99" y="249"/>
                  </a:cubicBezTo>
                  <a:cubicBezTo>
                    <a:pt x="99" y="166"/>
                    <a:pt x="295" y="99"/>
                    <a:pt x="537" y="9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grpSp>
    </p:spTree>
    <p:extLst>
      <p:ext uri="{BB962C8B-B14F-4D97-AF65-F5344CB8AC3E}">
        <p14:creationId xmlns:p14="http://schemas.microsoft.com/office/powerpoint/2010/main" val="1846320337"/>
      </p:ext>
    </p:extLst>
  </p:cSld>
  <p:clrMapOvr>
    <a:masterClrMapping/>
  </p:clrMapOvr>
  <p:transition>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363292478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19513"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5" name="Text Placeholder 4"/>
          <p:cNvSpPr>
            <a:spLocks noGrp="1"/>
          </p:cNvSpPr>
          <p:nvPr>
            <p:ph type="body" sz="quarter" idx="10"/>
            <p:custDataLst>
              <p:tags r:id="rId3"/>
            </p:custDataLst>
          </p:nvPr>
        </p:nvSpPr>
        <p:spPr/>
        <p:txBody>
          <a:bodyPr/>
          <a:lstStyle/>
          <a:p>
            <a:r>
              <a:rPr lang="en-US" dirty="0" smtClean="0"/>
              <a:t>Service Bus Relay</a:t>
            </a:r>
            <a:endParaRPr lang="en-US" dirty="0"/>
          </a:p>
        </p:txBody>
      </p:sp>
    </p:spTree>
    <p:extLst>
      <p:ext uri="{BB962C8B-B14F-4D97-AF65-F5344CB8AC3E}">
        <p14:creationId xmlns:p14="http://schemas.microsoft.com/office/powerpoint/2010/main" val="3201779615"/>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bg>
      <p:bgPr>
        <a:solidFill>
          <a:schemeClr val="accent2"/>
        </a:solidFill>
        <a:effectLst/>
      </p:bgPr>
    </p:bg>
    <p:spTree>
      <p:nvGrpSpPr>
        <p:cNvPr id="1" name=""/>
        <p:cNvGrpSpPr/>
        <p:nvPr/>
      </p:nvGrpSpPr>
      <p:grpSpPr>
        <a:xfrm>
          <a:off x="0" y="0"/>
          <a:ext cx="0" cy="0"/>
          <a:chOff x="0" y="0"/>
          <a:chExt cx="0" cy="0"/>
        </a:xfrm>
      </p:grpSpPr>
      <p:graphicFrame>
        <p:nvGraphicFramePr>
          <p:cNvPr id="8" name="Object 7" hidden="1"/>
          <p:cNvGraphicFramePr>
            <a:graphicFrameLocks noChangeAspect="1"/>
          </p:cNvGraphicFramePr>
          <p:nvPr>
            <p:custDataLst>
              <p:tags r:id="rId2"/>
            </p:custDataLst>
            <p:extLst>
              <p:ext uri="{D42A27DB-BD31-4B8C-83A1-F6EECF244321}">
                <p14:modId xmlns:p14="http://schemas.microsoft.com/office/powerpoint/2010/main" val="390921136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5327"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a:xfrm>
            <a:off x="519112" y="228600"/>
            <a:ext cx="11149013" cy="553998"/>
          </a:xfrm>
        </p:spPr>
        <p:txBody>
          <a:bodyPr/>
          <a:lstStyle/>
          <a:p>
            <a:r>
              <a:rPr lang="en-US" sz="4000" dirty="0" smtClean="0">
                <a:solidFill>
                  <a:schemeClr val="bg1"/>
                </a:solidFill>
              </a:rPr>
              <a:t>“Expose Web Services from anywhere to anywhere”</a:t>
            </a:r>
            <a:endParaRPr lang="en-US" sz="4000" dirty="0">
              <a:solidFill>
                <a:schemeClr val="bg1"/>
              </a:solidFill>
            </a:endParaRPr>
          </a:p>
        </p:txBody>
      </p:sp>
      <p:sp>
        <p:nvSpPr>
          <p:cNvPr id="6" name="Content Placeholder 2"/>
          <p:cNvSpPr txBox="1">
            <a:spLocks/>
          </p:cNvSpPr>
          <p:nvPr/>
        </p:nvSpPr>
        <p:spPr>
          <a:xfrm>
            <a:off x="3935896" y="4091116"/>
            <a:ext cx="7740167" cy="1526572"/>
          </a:xfrm>
          <a:prstGeom prst="rect">
            <a:avLst/>
          </a:prstGeom>
        </p:spPr>
        <p:txBody>
          <a:bodyPr vert="horz" lIns="121899" tIns="60949" rIns="121899" bIns="60949" rtlCol="0" anchor="ctr"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Semibold" pitchFamily="34" charset="0"/>
                <a:cs typeface="Segoe UI" pitchFamily="34" charset="0"/>
              </a:rPr>
              <a:t>Outbound TCP (Ports 9350-9353)</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Segoe UI"/>
                <a:cs typeface="Segoe UI" pitchFamily="34" charset="0"/>
              </a:rPr>
              <a:t>9350 Unsecured TCP One-way (client)</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Segoe UI"/>
                <a:cs typeface="Segoe UI" pitchFamily="34" charset="0"/>
              </a:rPr>
              <a:t>9351 Secured TCP One-way (all listeners, secured clients)</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Segoe UI"/>
                <a:cs typeface="Segoe UI" pitchFamily="34" charset="0"/>
              </a:rPr>
              <a:t>9352 Secured TCP Rendezvous (all listeners except one-way)</a:t>
            </a:r>
          </a:p>
          <a:p>
            <a:pPr marL="3175" lvl="1" indent="0" defTabSz="914325">
              <a:lnSpc>
                <a:spcPct val="90000"/>
              </a:lnSpc>
              <a:spcBef>
                <a:spcPts val="0"/>
              </a:spcBef>
              <a:spcAft>
                <a:spcPts val="1200"/>
              </a:spcAft>
              <a:buSzPct val="80000"/>
              <a:buNone/>
            </a:pPr>
            <a:r>
              <a:rPr lang="en-US" sz="1600" spc="-51" dirty="0">
                <a:solidFill>
                  <a:schemeClr val="bg1">
                    <a:alpha val="99000"/>
                  </a:schemeClr>
                </a:solidFill>
                <a:latin typeface="Segoe UI"/>
                <a:cs typeface="Segoe UI" pitchFamily="34" charset="0"/>
              </a:rPr>
              <a:t>9353 Direct Connect Probing Protocol (TCP listeners with direct connect)</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Semibold" pitchFamily="34" charset="0"/>
                <a:cs typeface="Segoe UI" pitchFamily="34" charset="0"/>
              </a:rPr>
              <a:t>Outbound HTTP (Port 80, Listeners)</a:t>
            </a:r>
          </a:p>
          <a:p>
            <a:pPr marL="3175" lvl="1" indent="0" defTabSz="914325">
              <a:lnSpc>
                <a:spcPct val="90000"/>
              </a:lnSpc>
              <a:spcBef>
                <a:spcPts val="0"/>
              </a:spcBef>
              <a:spcAft>
                <a:spcPts val="1200"/>
              </a:spcAft>
              <a:buSzPct val="80000"/>
              <a:buNone/>
            </a:pPr>
            <a:r>
              <a:rPr lang="en-US" sz="1600" spc="-51" dirty="0">
                <a:solidFill>
                  <a:schemeClr val="bg1">
                    <a:alpha val="99000"/>
                  </a:schemeClr>
                </a:solidFill>
                <a:latin typeface="Segoe UI"/>
                <a:cs typeface="Segoe UI" pitchFamily="34" charset="0"/>
              </a:rPr>
              <a:t>TCP equivalent tunnel with overlaid TLS/SSL formed over pair of HTTP requests</a:t>
            </a:r>
          </a:p>
          <a:p>
            <a:pPr marL="3175" lvl="1" indent="0" defTabSz="914325">
              <a:lnSpc>
                <a:spcPct val="90000"/>
              </a:lnSpc>
              <a:spcBef>
                <a:spcPts val="0"/>
              </a:spcBef>
              <a:spcAft>
                <a:spcPts val="600"/>
              </a:spcAft>
              <a:buSzPct val="80000"/>
              <a:buNone/>
            </a:pPr>
            <a:r>
              <a:rPr lang="en-US" sz="1600" spc="-51" dirty="0">
                <a:solidFill>
                  <a:schemeClr val="bg1">
                    <a:alpha val="99000"/>
                  </a:schemeClr>
                </a:solidFill>
                <a:latin typeface="Segoe UI"/>
                <a:cs typeface="Segoe UI" pitchFamily="34" charset="0"/>
              </a:rPr>
              <a:t>Alternate connectivity path if outbound TCP is blocked</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Semibold" pitchFamily="34" charset="0"/>
                <a:cs typeface="Segoe UI" pitchFamily="34" charset="0"/>
              </a:rPr>
              <a:t>Outbound HTTPS (Port 443, Senders)</a:t>
            </a:r>
          </a:p>
        </p:txBody>
      </p:sp>
      <p:sp>
        <p:nvSpPr>
          <p:cNvPr id="7" name="Content Placeholder 2"/>
          <p:cNvSpPr txBox="1">
            <a:spLocks/>
          </p:cNvSpPr>
          <p:nvPr/>
        </p:nvSpPr>
        <p:spPr>
          <a:xfrm>
            <a:off x="3921133" y="1446213"/>
            <a:ext cx="7754929" cy="1526572"/>
          </a:xfrm>
          <a:prstGeom prst="rect">
            <a:avLst/>
          </a:prstGeom>
        </p:spPr>
        <p:txBody>
          <a:bodyPr vert="horz" lIns="121899" tIns="60949" rIns="121899" bIns="60949" rtlCol="0" anchor="t" anchorCtr="0">
            <a:noAutofit/>
          </a:bodyPr>
          <a:lstStyle>
            <a:lvl1pPr marL="342900" indent="-342900" algn="l" defTabSz="914400" rtl="0" eaLnBrk="1" latinLnBrk="0" hangingPunct="1">
              <a:spcBef>
                <a:spcPct val="20000"/>
              </a:spcBef>
              <a:buFont typeface="Arial" pitchFamily="34" charset="0"/>
              <a:buChar char="•"/>
              <a:defRPr sz="3200" b="0" i="0" kern="1200">
                <a:solidFill>
                  <a:schemeClr val="tx1">
                    <a:lumMod val="65000"/>
                    <a:lumOff val="35000"/>
                  </a:schemeClr>
                </a:solidFill>
                <a:latin typeface="Segoe"/>
                <a:ea typeface="+mn-ea"/>
                <a:cs typeface="Segoe"/>
              </a:defRPr>
            </a:lvl1pPr>
            <a:lvl2pPr marL="742950" indent="-285750" algn="l" defTabSz="914400" rtl="0" eaLnBrk="1" latinLnBrk="0" hangingPunct="1">
              <a:spcBef>
                <a:spcPct val="20000"/>
              </a:spcBef>
              <a:buFont typeface="Arial" pitchFamily="34" charset="0"/>
              <a:buChar char="–"/>
              <a:defRPr sz="2800" b="0" i="0" kern="1200">
                <a:solidFill>
                  <a:schemeClr val="tx1">
                    <a:lumMod val="65000"/>
                    <a:lumOff val="35000"/>
                  </a:schemeClr>
                </a:solidFill>
                <a:latin typeface="Segoe"/>
                <a:ea typeface="+mn-ea"/>
                <a:cs typeface="Segoe"/>
              </a:defRPr>
            </a:lvl2pPr>
            <a:lvl3pPr marL="1143000" indent="-228600" algn="l" defTabSz="914400" rtl="0" eaLnBrk="1" latinLnBrk="0" hangingPunct="1">
              <a:spcBef>
                <a:spcPct val="20000"/>
              </a:spcBef>
              <a:buFont typeface="Arial" pitchFamily="34" charset="0"/>
              <a:buChar char="•"/>
              <a:defRPr sz="2400" b="0" i="0" kern="1200">
                <a:solidFill>
                  <a:schemeClr val="tx1">
                    <a:lumMod val="65000"/>
                    <a:lumOff val="35000"/>
                  </a:schemeClr>
                </a:solidFill>
                <a:latin typeface="Segoe"/>
                <a:ea typeface="+mn-ea"/>
                <a:cs typeface="Segoe"/>
              </a:defRPr>
            </a:lvl3pPr>
            <a:lvl4pPr marL="16002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4pPr>
            <a:lvl5pPr marL="2057400" indent="-228600" algn="l" defTabSz="914400" rtl="0" eaLnBrk="1" latinLnBrk="0" hangingPunct="1">
              <a:spcBef>
                <a:spcPct val="20000"/>
              </a:spcBef>
              <a:buFont typeface="Arial" pitchFamily="34" charset="0"/>
              <a:buChar char="»"/>
              <a:defRPr sz="2000" b="0" i="0" kern="1200">
                <a:solidFill>
                  <a:schemeClr val="tx1">
                    <a:lumMod val="65000"/>
                    <a:lumOff val="35000"/>
                  </a:schemeClr>
                </a:solidFill>
                <a:latin typeface="Segoe"/>
                <a:ea typeface="+mn-ea"/>
                <a:cs typeface="Segoe"/>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a:cs typeface="Segoe UI" pitchFamily="34" charset="0"/>
              </a:rPr>
              <a:t>Relayed One-Way Unicast and Multicast</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a:cs typeface="Segoe UI" pitchFamily="34" charset="0"/>
              </a:rPr>
              <a:t>Relayed WCF NET.TCP with Direct Connect Option</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a:cs typeface="Segoe UI" pitchFamily="34" charset="0"/>
              </a:rPr>
              <a:t>Relayed WCF HTTP with support for REST and SOAP 1.1/1.2</a:t>
            </a:r>
          </a:p>
          <a:p>
            <a:pPr marL="3175" lvl="1" indent="0" defTabSz="914325">
              <a:lnSpc>
                <a:spcPct val="90000"/>
              </a:lnSpc>
              <a:spcBef>
                <a:spcPts val="0"/>
              </a:spcBef>
              <a:spcAft>
                <a:spcPts val="600"/>
              </a:spcAft>
              <a:buSzPct val="80000"/>
              <a:buNone/>
            </a:pPr>
            <a:r>
              <a:rPr lang="en-US" sz="1800" spc="-51" dirty="0">
                <a:solidFill>
                  <a:schemeClr val="bg1">
                    <a:alpha val="99000"/>
                  </a:schemeClr>
                </a:solidFill>
                <a:latin typeface="Segoe UI"/>
                <a:cs typeface="Segoe UI" pitchFamily="34" charset="0"/>
              </a:rPr>
              <a:t>Endpoint protection with Access Control</a:t>
            </a:r>
          </a:p>
        </p:txBody>
      </p:sp>
      <p:cxnSp>
        <p:nvCxnSpPr>
          <p:cNvPr id="18" name="Straight Connector 17"/>
          <p:cNvCxnSpPr/>
          <p:nvPr/>
        </p:nvCxnSpPr>
        <p:spPr>
          <a:xfrm>
            <a:off x="0" y="3125440"/>
            <a:ext cx="12188825"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19" name="Picture 18"/>
          <p:cNvPicPr>
            <a:picLocks noChangeAspect="1"/>
          </p:cNvPicPr>
          <p:nvPr/>
        </p:nvPicPr>
        <p:blipFill>
          <a:blip r:embed="rId8" cstate="print">
            <a:extLst>
              <a:ext uri="{BEBA8EAE-BF5A-486C-A8C5-ECC9F3942E4B}">
                <a14:imgProps xmlns:a14="http://schemas.microsoft.com/office/drawing/2010/main">
                  <a14:imgLayer r:embed="rId9">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grpSp>
        <p:nvGrpSpPr>
          <p:cNvPr id="5" name="Group 4"/>
          <p:cNvGrpSpPr/>
          <p:nvPr/>
        </p:nvGrpSpPr>
        <p:grpSpPr>
          <a:xfrm>
            <a:off x="529161" y="1510850"/>
            <a:ext cx="3207951" cy="1077905"/>
            <a:chOff x="529161" y="1510850"/>
            <a:chExt cx="3207951" cy="1077905"/>
          </a:xfrm>
        </p:grpSpPr>
        <p:sp>
          <p:nvSpPr>
            <p:cNvPr id="10" name="TextBox 9"/>
            <p:cNvSpPr txBox="1"/>
            <p:nvPr/>
          </p:nvSpPr>
          <p:spPr>
            <a:xfrm>
              <a:off x="1650019" y="1603870"/>
              <a:ext cx="2087093" cy="984885"/>
            </a:xfrm>
            <a:prstGeom prst="rect">
              <a:avLst/>
            </a:prstGeom>
            <a:noFill/>
          </p:spPr>
          <p:txBody>
            <a:bodyPr wrap="square" lIns="0" tIns="0" rIns="0" bIns="0" rtlCol="0">
              <a:spAutoFit/>
            </a:bodyPr>
            <a:lstStyle/>
            <a:p>
              <a:r>
                <a:rPr lang="en-US" sz="3200" spc="-100" dirty="0">
                  <a:solidFill>
                    <a:srgbClr val="FFFFFF">
                      <a:alpha val="99000"/>
                    </a:srgbClr>
                  </a:solidFill>
                  <a:latin typeface="Segoe UI" pitchFamily="34" charset="0"/>
                  <a:ea typeface="Segoe UI" pitchFamily="34" charset="0"/>
                  <a:cs typeface="Segoe UI" pitchFamily="34" charset="0"/>
                </a:rPr>
                <a:t>Key </a:t>
              </a:r>
              <a:r>
                <a:rPr lang="en-US" sz="3200" spc="-100" dirty="0" smtClean="0">
                  <a:solidFill>
                    <a:srgbClr val="FFFFFF">
                      <a:alpha val="99000"/>
                    </a:srgbClr>
                  </a:solidFill>
                  <a:latin typeface="Segoe UI" pitchFamily="34" charset="0"/>
                  <a:ea typeface="Segoe UI" pitchFamily="34" charset="0"/>
                  <a:cs typeface="Segoe UI" pitchFamily="34" charset="0"/>
                </a:rPr>
                <a:t>Capabilities</a:t>
              </a:r>
              <a:endParaRPr lang="en-US" sz="3200" spc="-100" dirty="0">
                <a:solidFill>
                  <a:srgbClr val="FFFFFF">
                    <a:alpha val="99000"/>
                  </a:srgbClr>
                </a:solidFill>
                <a:latin typeface="Segoe UI" pitchFamily="34" charset="0"/>
                <a:ea typeface="Segoe UI" pitchFamily="34" charset="0"/>
                <a:cs typeface="Segoe UI" pitchFamily="34" charset="0"/>
              </a:endParaRPr>
            </a:p>
          </p:txBody>
        </p:sp>
        <p:sp>
          <p:nvSpPr>
            <p:cNvPr id="20" name="Freeform 24"/>
            <p:cNvSpPr>
              <a:spLocks noEditPoints="1"/>
            </p:cNvSpPr>
            <p:nvPr/>
          </p:nvSpPr>
          <p:spPr bwMode="black">
            <a:xfrm>
              <a:off x="529161" y="1510850"/>
              <a:ext cx="898162" cy="1041948"/>
            </a:xfrm>
            <a:custGeom>
              <a:avLst/>
              <a:gdLst>
                <a:gd name="T0" fmla="*/ 126 w 259"/>
                <a:gd name="T1" fmla="*/ 53 h 300"/>
                <a:gd name="T2" fmla="*/ 120 w 259"/>
                <a:gd name="T3" fmla="*/ 38 h 300"/>
                <a:gd name="T4" fmla="*/ 77 w 259"/>
                <a:gd name="T5" fmla="*/ 43 h 300"/>
                <a:gd name="T6" fmla="*/ 105 w 259"/>
                <a:gd name="T7" fmla="*/ 53 h 300"/>
                <a:gd name="T8" fmla="*/ 105 w 259"/>
                <a:gd name="T9" fmla="*/ 53 h 300"/>
                <a:gd name="T10" fmla="*/ 84 w 259"/>
                <a:gd name="T11" fmla="*/ 136 h 300"/>
                <a:gd name="T12" fmla="*/ 79 w 259"/>
                <a:gd name="T13" fmla="*/ 124 h 300"/>
                <a:gd name="T14" fmla="*/ 45 w 259"/>
                <a:gd name="T15" fmla="*/ 128 h 300"/>
                <a:gd name="T16" fmla="*/ 67 w 259"/>
                <a:gd name="T17" fmla="*/ 136 h 300"/>
                <a:gd name="T18" fmla="*/ 67 w 259"/>
                <a:gd name="T19" fmla="*/ 136 h 300"/>
                <a:gd name="T20" fmla="*/ 35 w 259"/>
                <a:gd name="T21" fmla="*/ 69 h 300"/>
                <a:gd name="T22" fmla="*/ 32 w 259"/>
                <a:gd name="T23" fmla="*/ 63 h 300"/>
                <a:gd name="T24" fmla="*/ 15 w 259"/>
                <a:gd name="T25" fmla="*/ 65 h 300"/>
                <a:gd name="T26" fmla="*/ 26 w 259"/>
                <a:gd name="T27" fmla="*/ 69 h 300"/>
                <a:gd name="T28" fmla="*/ 26 w 259"/>
                <a:gd name="T29" fmla="*/ 69 h 300"/>
                <a:gd name="T30" fmla="*/ 233 w 259"/>
                <a:gd name="T31" fmla="*/ 19 h 300"/>
                <a:gd name="T32" fmla="*/ 231 w 259"/>
                <a:gd name="T33" fmla="*/ 13 h 300"/>
                <a:gd name="T34" fmla="*/ 214 w 259"/>
                <a:gd name="T35" fmla="*/ 15 h 300"/>
                <a:gd name="T36" fmla="*/ 225 w 259"/>
                <a:gd name="T37" fmla="*/ 19 h 300"/>
                <a:gd name="T38" fmla="*/ 225 w 259"/>
                <a:gd name="T39" fmla="*/ 19 h 300"/>
                <a:gd name="T40" fmla="*/ 248 w 259"/>
                <a:gd name="T41" fmla="*/ 141 h 300"/>
                <a:gd name="T42" fmla="*/ 246 w 259"/>
                <a:gd name="T43" fmla="*/ 135 h 300"/>
                <a:gd name="T44" fmla="*/ 229 w 259"/>
                <a:gd name="T45" fmla="*/ 136 h 300"/>
                <a:gd name="T46" fmla="*/ 240 w 259"/>
                <a:gd name="T47" fmla="*/ 141 h 300"/>
                <a:gd name="T48" fmla="*/ 240 w 259"/>
                <a:gd name="T49" fmla="*/ 141 h 300"/>
                <a:gd name="T50" fmla="*/ 20 w 259"/>
                <a:gd name="T51" fmla="*/ 162 h 300"/>
                <a:gd name="T52" fmla="*/ 17 w 259"/>
                <a:gd name="T53" fmla="*/ 156 h 300"/>
                <a:gd name="T54" fmla="*/ 0 w 259"/>
                <a:gd name="T55" fmla="*/ 158 h 300"/>
                <a:gd name="T56" fmla="*/ 11 w 259"/>
                <a:gd name="T57" fmla="*/ 162 h 300"/>
                <a:gd name="T58" fmla="*/ 11 w 259"/>
                <a:gd name="T59" fmla="*/ 162 h 300"/>
                <a:gd name="T60" fmla="*/ 226 w 259"/>
                <a:gd name="T61" fmla="*/ 100 h 300"/>
                <a:gd name="T62" fmla="*/ 219 w 259"/>
                <a:gd name="T63" fmla="*/ 82 h 300"/>
                <a:gd name="T64" fmla="*/ 168 w 259"/>
                <a:gd name="T65" fmla="*/ 88 h 300"/>
                <a:gd name="T66" fmla="*/ 201 w 259"/>
                <a:gd name="T67" fmla="*/ 100 h 300"/>
                <a:gd name="T68" fmla="*/ 201 w 259"/>
                <a:gd name="T69" fmla="*/ 100 h 300"/>
                <a:gd name="T70" fmla="*/ 223 w 259"/>
                <a:gd name="T71" fmla="*/ 146 h 300"/>
                <a:gd name="T72" fmla="*/ 156 w 259"/>
                <a:gd name="T73" fmla="*/ 178 h 300"/>
                <a:gd name="T74" fmla="*/ 150 w 259"/>
                <a:gd name="T75" fmla="*/ 178 h 300"/>
                <a:gd name="T76" fmla="*/ 206 w 259"/>
                <a:gd name="T77" fmla="*/ 17 h 300"/>
                <a:gd name="T78" fmla="*/ 120 w 259"/>
                <a:gd name="T79" fmla="*/ 69 h 300"/>
                <a:gd name="T80" fmla="*/ 54 w 259"/>
                <a:gd name="T81" fmla="*/ 62 h 300"/>
                <a:gd name="T82" fmla="*/ 103 w 259"/>
                <a:gd name="T83" fmla="*/ 178 h 300"/>
                <a:gd name="T84" fmla="*/ 97 w 259"/>
                <a:gd name="T85" fmla="*/ 178 h 300"/>
                <a:gd name="T86" fmla="*/ 36 w 259"/>
                <a:gd name="T87" fmla="*/ 160 h 300"/>
                <a:gd name="T88" fmla="*/ 22 w 259"/>
                <a:gd name="T89" fmla="*/ 236 h 300"/>
                <a:gd name="T90" fmla="*/ 60 w 259"/>
                <a:gd name="T91" fmla="*/ 294 h 300"/>
                <a:gd name="T92" fmla="*/ 212 w 259"/>
                <a:gd name="T93" fmla="*/ 195 h 300"/>
                <a:gd name="T94" fmla="*/ 250 w 259"/>
                <a:gd name="T95" fmla="*/ 231 h 300"/>
                <a:gd name="T96" fmla="*/ 113 w 259"/>
                <a:gd name="T97" fmla="*/ 214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59" h="300">
                  <a:moveTo>
                    <a:pt x="115" y="81"/>
                  </a:moveTo>
                  <a:cubicBezTo>
                    <a:pt x="115" y="81"/>
                    <a:pt x="115" y="52"/>
                    <a:pt x="120" y="47"/>
                  </a:cubicBezTo>
                  <a:cubicBezTo>
                    <a:pt x="125" y="42"/>
                    <a:pt x="153" y="43"/>
                    <a:pt x="153" y="43"/>
                  </a:cubicBezTo>
                  <a:cubicBezTo>
                    <a:pt x="153" y="43"/>
                    <a:pt x="131" y="48"/>
                    <a:pt x="126" y="53"/>
                  </a:cubicBezTo>
                  <a:cubicBezTo>
                    <a:pt x="120" y="58"/>
                    <a:pt x="115" y="81"/>
                    <a:pt x="115" y="81"/>
                  </a:cubicBezTo>
                  <a:close/>
                  <a:moveTo>
                    <a:pt x="126" y="32"/>
                  </a:moveTo>
                  <a:cubicBezTo>
                    <a:pt x="120" y="27"/>
                    <a:pt x="115" y="5"/>
                    <a:pt x="115" y="5"/>
                  </a:cubicBezTo>
                  <a:cubicBezTo>
                    <a:pt x="115" y="5"/>
                    <a:pt x="115" y="33"/>
                    <a:pt x="120" y="38"/>
                  </a:cubicBezTo>
                  <a:cubicBezTo>
                    <a:pt x="125" y="43"/>
                    <a:pt x="153" y="43"/>
                    <a:pt x="153" y="43"/>
                  </a:cubicBezTo>
                  <a:cubicBezTo>
                    <a:pt x="153" y="43"/>
                    <a:pt x="131" y="38"/>
                    <a:pt x="126" y="32"/>
                  </a:cubicBezTo>
                  <a:close/>
                  <a:moveTo>
                    <a:pt x="105" y="32"/>
                  </a:moveTo>
                  <a:cubicBezTo>
                    <a:pt x="100" y="38"/>
                    <a:pt x="77" y="43"/>
                    <a:pt x="77" y="43"/>
                  </a:cubicBezTo>
                  <a:cubicBezTo>
                    <a:pt x="77" y="43"/>
                    <a:pt x="105" y="43"/>
                    <a:pt x="111" y="38"/>
                  </a:cubicBezTo>
                  <a:cubicBezTo>
                    <a:pt x="116" y="33"/>
                    <a:pt x="115" y="5"/>
                    <a:pt x="115" y="5"/>
                  </a:cubicBezTo>
                  <a:cubicBezTo>
                    <a:pt x="115" y="5"/>
                    <a:pt x="110" y="27"/>
                    <a:pt x="105" y="32"/>
                  </a:cubicBezTo>
                  <a:close/>
                  <a:moveTo>
                    <a:pt x="105" y="53"/>
                  </a:moveTo>
                  <a:cubicBezTo>
                    <a:pt x="110" y="58"/>
                    <a:pt x="115" y="81"/>
                    <a:pt x="115" y="81"/>
                  </a:cubicBezTo>
                  <a:cubicBezTo>
                    <a:pt x="115" y="81"/>
                    <a:pt x="116" y="52"/>
                    <a:pt x="111" y="47"/>
                  </a:cubicBezTo>
                  <a:cubicBezTo>
                    <a:pt x="105" y="42"/>
                    <a:pt x="77" y="43"/>
                    <a:pt x="77" y="43"/>
                  </a:cubicBezTo>
                  <a:cubicBezTo>
                    <a:pt x="77" y="43"/>
                    <a:pt x="100" y="48"/>
                    <a:pt x="105" y="53"/>
                  </a:cubicBezTo>
                  <a:close/>
                  <a:moveTo>
                    <a:pt x="75" y="158"/>
                  </a:moveTo>
                  <a:cubicBezTo>
                    <a:pt x="75" y="158"/>
                    <a:pt x="75" y="136"/>
                    <a:pt x="79" y="131"/>
                  </a:cubicBezTo>
                  <a:cubicBezTo>
                    <a:pt x="83" y="127"/>
                    <a:pt x="106" y="128"/>
                    <a:pt x="106" y="128"/>
                  </a:cubicBezTo>
                  <a:cubicBezTo>
                    <a:pt x="106" y="128"/>
                    <a:pt x="88" y="132"/>
                    <a:pt x="84" y="136"/>
                  </a:cubicBezTo>
                  <a:cubicBezTo>
                    <a:pt x="79" y="140"/>
                    <a:pt x="75" y="158"/>
                    <a:pt x="75" y="158"/>
                  </a:cubicBezTo>
                  <a:close/>
                  <a:moveTo>
                    <a:pt x="84" y="119"/>
                  </a:moveTo>
                  <a:cubicBezTo>
                    <a:pt x="79" y="115"/>
                    <a:pt x="75" y="97"/>
                    <a:pt x="75" y="97"/>
                  </a:cubicBezTo>
                  <a:cubicBezTo>
                    <a:pt x="75" y="97"/>
                    <a:pt x="75" y="120"/>
                    <a:pt x="79" y="124"/>
                  </a:cubicBezTo>
                  <a:cubicBezTo>
                    <a:pt x="83" y="128"/>
                    <a:pt x="106" y="128"/>
                    <a:pt x="106" y="128"/>
                  </a:cubicBezTo>
                  <a:cubicBezTo>
                    <a:pt x="106" y="128"/>
                    <a:pt x="88" y="124"/>
                    <a:pt x="84" y="119"/>
                  </a:cubicBezTo>
                  <a:close/>
                  <a:moveTo>
                    <a:pt x="67" y="119"/>
                  </a:moveTo>
                  <a:cubicBezTo>
                    <a:pt x="63" y="124"/>
                    <a:pt x="45" y="128"/>
                    <a:pt x="45" y="128"/>
                  </a:cubicBezTo>
                  <a:cubicBezTo>
                    <a:pt x="45" y="128"/>
                    <a:pt x="68" y="128"/>
                    <a:pt x="72" y="124"/>
                  </a:cubicBezTo>
                  <a:cubicBezTo>
                    <a:pt x="76" y="120"/>
                    <a:pt x="75" y="97"/>
                    <a:pt x="75" y="97"/>
                  </a:cubicBezTo>
                  <a:cubicBezTo>
                    <a:pt x="75" y="97"/>
                    <a:pt x="71" y="115"/>
                    <a:pt x="67" y="119"/>
                  </a:cubicBezTo>
                  <a:close/>
                  <a:moveTo>
                    <a:pt x="67" y="136"/>
                  </a:moveTo>
                  <a:cubicBezTo>
                    <a:pt x="71" y="140"/>
                    <a:pt x="75" y="158"/>
                    <a:pt x="75" y="158"/>
                  </a:cubicBezTo>
                  <a:cubicBezTo>
                    <a:pt x="75" y="158"/>
                    <a:pt x="76" y="136"/>
                    <a:pt x="72" y="131"/>
                  </a:cubicBezTo>
                  <a:cubicBezTo>
                    <a:pt x="68" y="127"/>
                    <a:pt x="45" y="128"/>
                    <a:pt x="45" y="128"/>
                  </a:cubicBezTo>
                  <a:cubicBezTo>
                    <a:pt x="45" y="128"/>
                    <a:pt x="63" y="132"/>
                    <a:pt x="67" y="136"/>
                  </a:cubicBezTo>
                  <a:close/>
                  <a:moveTo>
                    <a:pt x="31" y="80"/>
                  </a:moveTo>
                  <a:cubicBezTo>
                    <a:pt x="31" y="80"/>
                    <a:pt x="30" y="69"/>
                    <a:pt x="32" y="67"/>
                  </a:cubicBezTo>
                  <a:cubicBezTo>
                    <a:pt x="35" y="65"/>
                    <a:pt x="46" y="65"/>
                    <a:pt x="46" y="65"/>
                  </a:cubicBezTo>
                  <a:cubicBezTo>
                    <a:pt x="46" y="65"/>
                    <a:pt x="37" y="67"/>
                    <a:pt x="35" y="69"/>
                  </a:cubicBezTo>
                  <a:cubicBezTo>
                    <a:pt x="33" y="71"/>
                    <a:pt x="31" y="80"/>
                    <a:pt x="31" y="80"/>
                  </a:cubicBezTo>
                  <a:close/>
                  <a:moveTo>
                    <a:pt x="35" y="61"/>
                  </a:moveTo>
                  <a:cubicBezTo>
                    <a:pt x="33" y="59"/>
                    <a:pt x="31" y="50"/>
                    <a:pt x="31" y="50"/>
                  </a:cubicBezTo>
                  <a:cubicBezTo>
                    <a:pt x="31" y="50"/>
                    <a:pt x="30" y="61"/>
                    <a:pt x="32" y="63"/>
                  </a:cubicBezTo>
                  <a:cubicBezTo>
                    <a:pt x="35" y="65"/>
                    <a:pt x="46" y="65"/>
                    <a:pt x="46" y="65"/>
                  </a:cubicBezTo>
                  <a:cubicBezTo>
                    <a:pt x="46" y="65"/>
                    <a:pt x="37" y="63"/>
                    <a:pt x="35" y="61"/>
                  </a:cubicBezTo>
                  <a:close/>
                  <a:moveTo>
                    <a:pt x="26" y="61"/>
                  </a:moveTo>
                  <a:cubicBezTo>
                    <a:pt x="24" y="63"/>
                    <a:pt x="15" y="65"/>
                    <a:pt x="15" y="65"/>
                  </a:cubicBezTo>
                  <a:cubicBezTo>
                    <a:pt x="15" y="65"/>
                    <a:pt x="27" y="65"/>
                    <a:pt x="29" y="63"/>
                  </a:cubicBezTo>
                  <a:cubicBezTo>
                    <a:pt x="31" y="61"/>
                    <a:pt x="31" y="50"/>
                    <a:pt x="31" y="50"/>
                  </a:cubicBezTo>
                  <a:cubicBezTo>
                    <a:pt x="31" y="50"/>
                    <a:pt x="29" y="59"/>
                    <a:pt x="26" y="61"/>
                  </a:cubicBezTo>
                  <a:close/>
                  <a:moveTo>
                    <a:pt x="26" y="69"/>
                  </a:moveTo>
                  <a:cubicBezTo>
                    <a:pt x="29" y="71"/>
                    <a:pt x="31" y="80"/>
                    <a:pt x="31" y="80"/>
                  </a:cubicBezTo>
                  <a:cubicBezTo>
                    <a:pt x="31" y="80"/>
                    <a:pt x="31" y="69"/>
                    <a:pt x="29" y="67"/>
                  </a:cubicBezTo>
                  <a:cubicBezTo>
                    <a:pt x="27" y="65"/>
                    <a:pt x="15" y="65"/>
                    <a:pt x="15" y="65"/>
                  </a:cubicBezTo>
                  <a:cubicBezTo>
                    <a:pt x="15" y="65"/>
                    <a:pt x="24" y="67"/>
                    <a:pt x="26" y="69"/>
                  </a:cubicBezTo>
                  <a:close/>
                  <a:moveTo>
                    <a:pt x="229" y="30"/>
                  </a:moveTo>
                  <a:cubicBezTo>
                    <a:pt x="229" y="30"/>
                    <a:pt x="229" y="19"/>
                    <a:pt x="231" y="17"/>
                  </a:cubicBezTo>
                  <a:cubicBezTo>
                    <a:pt x="233" y="15"/>
                    <a:pt x="244" y="15"/>
                    <a:pt x="244" y="15"/>
                  </a:cubicBezTo>
                  <a:cubicBezTo>
                    <a:pt x="244" y="15"/>
                    <a:pt x="235" y="17"/>
                    <a:pt x="233" y="19"/>
                  </a:cubicBezTo>
                  <a:cubicBezTo>
                    <a:pt x="231" y="21"/>
                    <a:pt x="229" y="30"/>
                    <a:pt x="229" y="30"/>
                  </a:cubicBezTo>
                  <a:close/>
                  <a:moveTo>
                    <a:pt x="233" y="11"/>
                  </a:moveTo>
                  <a:cubicBezTo>
                    <a:pt x="231" y="9"/>
                    <a:pt x="229" y="0"/>
                    <a:pt x="229" y="0"/>
                  </a:cubicBezTo>
                  <a:cubicBezTo>
                    <a:pt x="229" y="0"/>
                    <a:pt x="229" y="11"/>
                    <a:pt x="231" y="13"/>
                  </a:cubicBezTo>
                  <a:cubicBezTo>
                    <a:pt x="233" y="15"/>
                    <a:pt x="244" y="15"/>
                    <a:pt x="244" y="15"/>
                  </a:cubicBezTo>
                  <a:cubicBezTo>
                    <a:pt x="244" y="15"/>
                    <a:pt x="235" y="13"/>
                    <a:pt x="233" y="11"/>
                  </a:cubicBezTo>
                  <a:close/>
                  <a:moveTo>
                    <a:pt x="225" y="11"/>
                  </a:moveTo>
                  <a:cubicBezTo>
                    <a:pt x="223" y="13"/>
                    <a:pt x="214" y="15"/>
                    <a:pt x="214" y="15"/>
                  </a:cubicBezTo>
                  <a:cubicBezTo>
                    <a:pt x="214" y="15"/>
                    <a:pt x="225" y="15"/>
                    <a:pt x="227" y="13"/>
                  </a:cubicBezTo>
                  <a:cubicBezTo>
                    <a:pt x="229" y="11"/>
                    <a:pt x="229" y="0"/>
                    <a:pt x="229" y="0"/>
                  </a:cubicBezTo>
                  <a:cubicBezTo>
                    <a:pt x="229" y="0"/>
                    <a:pt x="227" y="9"/>
                    <a:pt x="225" y="11"/>
                  </a:cubicBezTo>
                  <a:close/>
                  <a:moveTo>
                    <a:pt x="225" y="19"/>
                  </a:moveTo>
                  <a:cubicBezTo>
                    <a:pt x="227" y="21"/>
                    <a:pt x="229" y="30"/>
                    <a:pt x="229" y="30"/>
                  </a:cubicBezTo>
                  <a:cubicBezTo>
                    <a:pt x="229" y="30"/>
                    <a:pt x="229" y="19"/>
                    <a:pt x="227" y="17"/>
                  </a:cubicBezTo>
                  <a:cubicBezTo>
                    <a:pt x="225" y="15"/>
                    <a:pt x="214" y="15"/>
                    <a:pt x="214" y="15"/>
                  </a:cubicBezTo>
                  <a:cubicBezTo>
                    <a:pt x="214" y="15"/>
                    <a:pt x="223" y="17"/>
                    <a:pt x="225" y="19"/>
                  </a:cubicBezTo>
                  <a:close/>
                  <a:moveTo>
                    <a:pt x="244" y="152"/>
                  </a:moveTo>
                  <a:cubicBezTo>
                    <a:pt x="244" y="152"/>
                    <a:pt x="244" y="140"/>
                    <a:pt x="246" y="138"/>
                  </a:cubicBezTo>
                  <a:cubicBezTo>
                    <a:pt x="248" y="136"/>
                    <a:pt x="259" y="136"/>
                    <a:pt x="259" y="136"/>
                  </a:cubicBezTo>
                  <a:cubicBezTo>
                    <a:pt x="259" y="136"/>
                    <a:pt x="250" y="138"/>
                    <a:pt x="248" y="141"/>
                  </a:cubicBezTo>
                  <a:cubicBezTo>
                    <a:pt x="246" y="143"/>
                    <a:pt x="244" y="152"/>
                    <a:pt x="244" y="152"/>
                  </a:cubicBezTo>
                  <a:close/>
                  <a:moveTo>
                    <a:pt x="248" y="132"/>
                  </a:moveTo>
                  <a:cubicBezTo>
                    <a:pt x="246" y="130"/>
                    <a:pt x="244" y="121"/>
                    <a:pt x="244" y="121"/>
                  </a:cubicBezTo>
                  <a:cubicBezTo>
                    <a:pt x="244" y="121"/>
                    <a:pt x="244" y="133"/>
                    <a:pt x="246" y="135"/>
                  </a:cubicBezTo>
                  <a:cubicBezTo>
                    <a:pt x="248" y="137"/>
                    <a:pt x="259" y="136"/>
                    <a:pt x="259" y="136"/>
                  </a:cubicBezTo>
                  <a:cubicBezTo>
                    <a:pt x="259" y="136"/>
                    <a:pt x="250" y="134"/>
                    <a:pt x="248" y="132"/>
                  </a:cubicBezTo>
                  <a:close/>
                  <a:moveTo>
                    <a:pt x="240" y="132"/>
                  </a:moveTo>
                  <a:cubicBezTo>
                    <a:pt x="238" y="134"/>
                    <a:pt x="229" y="136"/>
                    <a:pt x="229" y="136"/>
                  </a:cubicBezTo>
                  <a:cubicBezTo>
                    <a:pt x="229" y="136"/>
                    <a:pt x="240" y="137"/>
                    <a:pt x="242" y="135"/>
                  </a:cubicBezTo>
                  <a:cubicBezTo>
                    <a:pt x="244" y="133"/>
                    <a:pt x="244" y="121"/>
                    <a:pt x="244" y="121"/>
                  </a:cubicBezTo>
                  <a:cubicBezTo>
                    <a:pt x="244" y="121"/>
                    <a:pt x="242" y="130"/>
                    <a:pt x="240" y="132"/>
                  </a:cubicBezTo>
                  <a:close/>
                  <a:moveTo>
                    <a:pt x="240" y="141"/>
                  </a:moveTo>
                  <a:cubicBezTo>
                    <a:pt x="242" y="143"/>
                    <a:pt x="244" y="152"/>
                    <a:pt x="244" y="152"/>
                  </a:cubicBezTo>
                  <a:cubicBezTo>
                    <a:pt x="244" y="152"/>
                    <a:pt x="244" y="140"/>
                    <a:pt x="242" y="138"/>
                  </a:cubicBezTo>
                  <a:cubicBezTo>
                    <a:pt x="240" y="136"/>
                    <a:pt x="229" y="136"/>
                    <a:pt x="229" y="136"/>
                  </a:cubicBezTo>
                  <a:cubicBezTo>
                    <a:pt x="229" y="136"/>
                    <a:pt x="238" y="138"/>
                    <a:pt x="240" y="141"/>
                  </a:cubicBezTo>
                  <a:close/>
                  <a:moveTo>
                    <a:pt x="15" y="173"/>
                  </a:moveTo>
                  <a:cubicBezTo>
                    <a:pt x="15" y="173"/>
                    <a:pt x="15" y="162"/>
                    <a:pt x="17" y="160"/>
                  </a:cubicBezTo>
                  <a:cubicBezTo>
                    <a:pt x="19" y="158"/>
                    <a:pt x="31" y="158"/>
                    <a:pt x="31" y="158"/>
                  </a:cubicBezTo>
                  <a:cubicBezTo>
                    <a:pt x="31" y="158"/>
                    <a:pt x="22" y="160"/>
                    <a:pt x="20" y="162"/>
                  </a:cubicBezTo>
                  <a:cubicBezTo>
                    <a:pt x="17" y="164"/>
                    <a:pt x="15" y="173"/>
                    <a:pt x="15" y="173"/>
                  </a:cubicBezTo>
                  <a:close/>
                  <a:moveTo>
                    <a:pt x="20" y="154"/>
                  </a:moveTo>
                  <a:cubicBezTo>
                    <a:pt x="17" y="152"/>
                    <a:pt x="15" y="143"/>
                    <a:pt x="15" y="143"/>
                  </a:cubicBezTo>
                  <a:cubicBezTo>
                    <a:pt x="15" y="143"/>
                    <a:pt x="15" y="154"/>
                    <a:pt x="17" y="156"/>
                  </a:cubicBezTo>
                  <a:cubicBezTo>
                    <a:pt x="19" y="158"/>
                    <a:pt x="31" y="158"/>
                    <a:pt x="31" y="158"/>
                  </a:cubicBezTo>
                  <a:cubicBezTo>
                    <a:pt x="31" y="158"/>
                    <a:pt x="22" y="156"/>
                    <a:pt x="20" y="154"/>
                  </a:cubicBezTo>
                  <a:close/>
                  <a:moveTo>
                    <a:pt x="11" y="154"/>
                  </a:moveTo>
                  <a:cubicBezTo>
                    <a:pt x="9" y="156"/>
                    <a:pt x="0" y="158"/>
                    <a:pt x="0" y="158"/>
                  </a:cubicBezTo>
                  <a:cubicBezTo>
                    <a:pt x="0" y="158"/>
                    <a:pt x="11" y="158"/>
                    <a:pt x="14" y="156"/>
                  </a:cubicBezTo>
                  <a:cubicBezTo>
                    <a:pt x="16" y="154"/>
                    <a:pt x="15" y="143"/>
                    <a:pt x="15" y="143"/>
                  </a:cubicBezTo>
                  <a:cubicBezTo>
                    <a:pt x="15" y="143"/>
                    <a:pt x="13" y="152"/>
                    <a:pt x="11" y="154"/>
                  </a:cubicBezTo>
                  <a:close/>
                  <a:moveTo>
                    <a:pt x="11" y="162"/>
                  </a:moveTo>
                  <a:cubicBezTo>
                    <a:pt x="13" y="164"/>
                    <a:pt x="15" y="173"/>
                    <a:pt x="15" y="173"/>
                  </a:cubicBezTo>
                  <a:cubicBezTo>
                    <a:pt x="15" y="173"/>
                    <a:pt x="16" y="162"/>
                    <a:pt x="14" y="160"/>
                  </a:cubicBezTo>
                  <a:cubicBezTo>
                    <a:pt x="11" y="158"/>
                    <a:pt x="0" y="158"/>
                    <a:pt x="0" y="158"/>
                  </a:cubicBezTo>
                  <a:cubicBezTo>
                    <a:pt x="0" y="158"/>
                    <a:pt x="9" y="160"/>
                    <a:pt x="11" y="162"/>
                  </a:cubicBezTo>
                  <a:close/>
                  <a:moveTo>
                    <a:pt x="214" y="133"/>
                  </a:moveTo>
                  <a:cubicBezTo>
                    <a:pt x="214" y="133"/>
                    <a:pt x="213" y="99"/>
                    <a:pt x="219" y="93"/>
                  </a:cubicBezTo>
                  <a:cubicBezTo>
                    <a:pt x="226" y="87"/>
                    <a:pt x="259" y="88"/>
                    <a:pt x="259" y="88"/>
                  </a:cubicBezTo>
                  <a:cubicBezTo>
                    <a:pt x="259" y="88"/>
                    <a:pt x="232" y="94"/>
                    <a:pt x="226" y="100"/>
                  </a:cubicBezTo>
                  <a:cubicBezTo>
                    <a:pt x="220" y="106"/>
                    <a:pt x="214" y="133"/>
                    <a:pt x="214" y="133"/>
                  </a:cubicBezTo>
                  <a:close/>
                  <a:moveTo>
                    <a:pt x="226" y="75"/>
                  </a:moveTo>
                  <a:cubicBezTo>
                    <a:pt x="220" y="69"/>
                    <a:pt x="214" y="42"/>
                    <a:pt x="214" y="42"/>
                  </a:cubicBezTo>
                  <a:cubicBezTo>
                    <a:pt x="214" y="42"/>
                    <a:pt x="213" y="76"/>
                    <a:pt x="219" y="82"/>
                  </a:cubicBezTo>
                  <a:cubicBezTo>
                    <a:pt x="226" y="88"/>
                    <a:pt x="259" y="88"/>
                    <a:pt x="259" y="88"/>
                  </a:cubicBezTo>
                  <a:cubicBezTo>
                    <a:pt x="259" y="88"/>
                    <a:pt x="232" y="81"/>
                    <a:pt x="226" y="75"/>
                  </a:cubicBezTo>
                  <a:close/>
                  <a:moveTo>
                    <a:pt x="201" y="75"/>
                  </a:moveTo>
                  <a:cubicBezTo>
                    <a:pt x="195" y="81"/>
                    <a:pt x="168" y="88"/>
                    <a:pt x="168" y="88"/>
                  </a:cubicBezTo>
                  <a:cubicBezTo>
                    <a:pt x="168" y="88"/>
                    <a:pt x="202" y="88"/>
                    <a:pt x="208" y="82"/>
                  </a:cubicBezTo>
                  <a:cubicBezTo>
                    <a:pt x="215" y="76"/>
                    <a:pt x="214" y="42"/>
                    <a:pt x="214" y="42"/>
                  </a:cubicBezTo>
                  <a:cubicBezTo>
                    <a:pt x="214" y="42"/>
                    <a:pt x="208" y="69"/>
                    <a:pt x="201" y="75"/>
                  </a:cubicBezTo>
                  <a:close/>
                  <a:moveTo>
                    <a:pt x="201" y="100"/>
                  </a:moveTo>
                  <a:cubicBezTo>
                    <a:pt x="208" y="106"/>
                    <a:pt x="214" y="133"/>
                    <a:pt x="214" y="133"/>
                  </a:cubicBezTo>
                  <a:cubicBezTo>
                    <a:pt x="214" y="133"/>
                    <a:pt x="215" y="99"/>
                    <a:pt x="208" y="93"/>
                  </a:cubicBezTo>
                  <a:cubicBezTo>
                    <a:pt x="202" y="87"/>
                    <a:pt x="168" y="88"/>
                    <a:pt x="168" y="88"/>
                  </a:cubicBezTo>
                  <a:cubicBezTo>
                    <a:pt x="168" y="88"/>
                    <a:pt x="195" y="94"/>
                    <a:pt x="201" y="100"/>
                  </a:cubicBezTo>
                  <a:close/>
                  <a:moveTo>
                    <a:pt x="250" y="231"/>
                  </a:moveTo>
                  <a:cubicBezTo>
                    <a:pt x="212" y="178"/>
                    <a:pt x="212" y="178"/>
                    <a:pt x="212" y="178"/>
                  </a:cubicBezTo>
                  <a:cubicBezTo>
                    <a:pt x="189" y="178"/>
                    <a:pt x="189" y="178"/>
                    <a:pt x="189" y="178"/>
                  </a:cubicBezTo>
                  <a:cubicBezTo>
                    <a:pt x="193" y="160"/>
                    <a:pt x="207" y="146"/>
                    <a:pt x="223" y="146"/>
                  </a:cubicBezTo>
                  <a:cubicBezTo>
                    <a:pt x="224" y="146"/>
                    <a:pt x="226" y="144"/>
                    <a:pt x="226" y="143"/>
                  </a:cubicBezTo>
                  <a:cubicBezTo>
                    <a:pt x="226" y="141"/>
                    <a:pt x="224" y="140"/>
                    <a:pt x="223" y="140"/>
                  </a:cubicBezTo>
                  <a:cubicBezTo>
                    <a:pt x="203" y="140"/>
                    <a:pt x="187" y="156"/>
                    <a:pt x="183" y="178"/>
                  </a:cubicBezTo>
                  <a:cubicBezTo>
                    <a:pt x="156" y="178"/>
                    <a:pt x="156" y="178"/>
                    <a:pt x="156" y="178"/>
                  </a:cubicBezTo>
                  <a:cubicBezTo>
                    <a:pt x="158" y="140"/>
                    <a:pt x="173" y="110"/>
                    <a:pt x="190" y="110"/>
                  </a:cubicBezTo>
                  <a:cubicBezTo>
                    <a:pt x="191" y="110"/>
                    <a:pt x="193" y="109"/>
                    <a:pt x="193" y="107"/>
                  </a:cubicBezTo>
                  <a:cubicBezTo>
                    <a:pt x="193" y="105"/>
                    <a:pt x="191" y="104"/>
                    <a:pt x="190" y="104"/>
                  </a:cubicBezTo>
                  <a:cubicBezTo>
                    <a:pt x="169" y="104"/>
                    <a:pt x="152" y="136"/>
                    <a:pt x="150" y="178"/>
                  </a:cubicBezTo>
                  <a:cubicBezTo>
                    <a:pt x="139" y="178"/>
                    <a:pt x="139" y="178"/>
                    <a:pt x="139" y="178"/>
                  </a:cubicBezTo>
                  <a:cubicBezTo>
                    <a:pt x="141" y="92"/>
                    <a:pt x="170" y="23"/>
                    <a:pt x="206" y="23"/>
                  </a:cubicBezTo>
                  <a:cubicBezTo>
                    <a:pt x="208" y="23"/>
                    <a:pt x="210" y="21"/>
                    <a:pt x="210" y="20"/>
                  </a:cubicBezTo>
                  <a:cubicBezTo>
                    <a:pt x="210" y="18"/>
                    <a:pt x="208" y="17"/>
                    <a:pt x="206" y="17"/>
                  </a:cubicBezTo>
                  <a:cubicBezTo>
                    <a:pt x="166" y="17"/>
                    <a:pt x="135" y="87"/>
                    <a:pt x="133" y="178"/>
                  </a:cubicBezTo>
                  <a:cubicBezTo>
                    <a:pt x="129" y="178"/>
                    <a:pt x="129" y="178"/>
                    <a:pt x="129" y="178"/>
                  </a:cubicBezTo>
                  <a:cubicBezTo>
                    <a:pt x="129" y="66"/>
                    <a:pt x="127" y="66"/>
                    <a:pt x="124" y="66"/>
                  </a:cubicBezTo>
                  <a:cubicBezTo>
                    <a:pt x="122" y="66"/>
                    <a:pt x="120" y="68"/>
                    <a:pt x="120" y="69"/>
                  </a:cubicBezTo>
                  <a:cubicBezTo>
                    <a:pt x="120" y="70"/>
                    <a:pt x="121" y="70"/>
                    <a:pt x="121" y="71"/>
                  </a:cubicBezTo>
                  <a:cubicBezTo>
                    <a:pt x="122" y="76"/>
                    <a:pt x="123" y="118"/>
                    <a:pt x="123" y="178"/>
                  </a:cubicBezTo>
                  <a:cubicBezTo>
                    <a:pt x="120" y="178"/>
                    <a:pt x="120" y="178"/>
                    <a:pt x="120" y="178"/>
                  </a:cubicBezTo>
                  <a:cubicBezTo>
                    <a:pt x="118" y="114"/>
                    <a:pt x="89" y="62"/>
                    <a:pt x="54" y="62"/>
                  </a:cubicBezTo>
                  <a:cubicBezTo>
                    <a:pt x="52" y="62"/>
                    <a:pt x="51" y="63"/>
                    <a:pt x="51" y="65"/>
                  </a:cubicBezTo>
                  <a:cubicBezTo>
                    <a:pt x="51" y="67"/>
                    <a:pt x="52" y="68"/>
                    <a:pt x="54" y="68"/>
                  </a:cubicBezTo>
                  <a:cubicBezTo>
                    <a:pt x="86" y="68"/>
                    <a:pt x="112" y="117"/>
                    <a:pt x="113" y="178"/>
                  </a:cubicBezTo>
                  <a:cubicBezTo>
                    <a:pt x="103" y="178"/>
                    <a:pt x="103" y="178"/>
                    <a:pt x="103" y="178"/>
                  </a:cubicBezTo>
                  <a:cubicBezTo>
                    <a:pt x="103" y="161"/>
                    <a:pt x="98" y="144"/>
                    <a:pt x="89" y="144"/>
                  </a:cubicBezTo>
                  <a:cubicBezTo>
                    <a:pt x="87" y="144"/>
                    <a:pt x="86" y="145"/>
                    <a:pt x="86" y="147"/>
                  </a:cubicBezTo>
                  <a:cubicBezTo>
                    <a:pt x="86" y="149"/>
                    <a:pt x="87" y="150"/>
                    <a:pt x="89" y="150"/>
                  </a:cubicBezTo>
                  <a:cubicBezTo>
                    <a:pt x="91" y="150"/>
                    <a:pt x="97" y="161"/>
                    <a:pt x="97" y="178"/>
                  </a:cubicBezTo>
                  <a:cubicBezTo>
                    <a:pt x="86" y="178"/>
                    <a:pt x="86" y="178"/>
                    <a:pt x="86" y="178"/>
                  </a:cubicBezTo>
                  <a:cubicBezTo>
                    <a:pt x="79" y="164"/>
                    <a:pt x="59" y="154"/>
                    <a:pt x="36" y="154"/>
                  </a:cubicBezTo>
                  <a:cubicBezTo>
                    <a:pt x="34" y="154"/>
                    <a:pt x="33" y="156"/>
                    <a:pt x="33" y="157"/>
                  </a:cubicBezTo>
                  <a:cubicBezTo>
                    <a:pt x="33" y="159"/>
                    <a:pt x="34" y="160"/>
                    <a:pt x="36" y="160"/>
                  </a:cubicBezTo>
                  <a:cubicBezTo>
                    <a:pt x="55" y="160"/>
                    <a:pt x="72" y="168"/>
                    <a:pt x="79" y="178"/>
                  </a:cubicBezTo>
                  <a:cubicBezTo>
                    <a:pt x="60" y="178"/>
                    <a:pt x="60" y="178"/>
                    <a:pt x="60" y="178"/>
                  </a:cubicBezTo>
                  <a:cubicBezTo>
                    <a:pt x="22" y="231"/>
                    <a:pt x="22" y="231"/>
                    <a:pt x="22" y="231"/>
                  </a:cubicBezTo>
                  <a:cubicBezTo>
                    <a:pt x="21" y="233"/>
                    <a:pt x="21" y="235"/>
                    <a:pt x="22" y="236"/>
                  </a:cubicBezTo>
                  <a:cubicBezTo>
                    <a:pt x="27" y="238"/>
                    <a:pt x="27" y="238"/>
                    <a:pt x="27" y="238"/>
                  </a:cubicBezTo>
                  <a:cubicBezTo>
                    <a:pt x="28" y="239"/>
                    <a:pt x="30" y="239"/>
                    <a:pt x="31" y="238"/>
                  </a:cubicBezTo>
                  <a:cubicBezTo>
                    <a:pt x="60" y="195"/>
                    <a:pt x="60" y="195"/>
                    <a:pt x="60" y="195"/>
                  </a:cubicBezTo>
                  <a:cubicBezTo>
                    <a:pt x="60" y="294"/>
                    <a:pt x="60" y="294"/>
                    <a:pt x="60" y="294"/>
                  </a:cubicBezTo>
                  <a:cubicBezTo>
                    <a:pt x="60" y="297"/>
                    <a:pt x="63" y="300"/>
                    <a:pt x="66" y="300"/>
                  </a:cubicBezTo>
                  <a:cubicBezTo>
                    <a:pt x="206" y="300"/>
                    <a:pt x="206" y="300"/>
                    <a:pt x="206" y="300"/>
                  </a:cubicBezTo>
                  <a:cubicBezTo>
                    <a:pt x="209" y="300"/>
                    <a:pt x="212" y="297"/>
                    <a:pt x="212" y="294"/>
                  </a:cubicBezTo>
                  <a:cubicBezTo>
                    <a:pt x="212" y="195"/>
                    <a:pt x="212" y="195"/>
                    <a:pt x="212" y="195"/>
                  </a:cubicBezTo>
                  <a:cubicBezTo>
                    <a:pt x="242" y="238"/>
                    <a:pt x="242" y="238"/>
                    <a:pt x="242" y="238"/>
                  </a:cubicBezTo>
                  <a:cubicBezTo>
                    <a:pt x="243" y="239"/>
                    <a:pt x="244" y="239"/>
                    <a:pt x="246" y="238"/>
                  </a:cubicBezTo>
                  <a:cubicBezTo>
                    <a:pt x="250" y="236"/>
                    <a:pt x="250" y="236"/>
                    <a:pt x="250" y="236"/>
                  </a:cubicBezTo>
                  <a:cubicBezTo>
                    <a:pt x="251" y="235"/>
                    <a:pt x="251" y="233"/>
                    <a:pt x="250" y="231"/>
                  </a:cubicBezTo>
                  <a:close/>
                  <a:moveTo>
                    <a:pt x="159" y="226"/>
                  </a:moveTo>
                  <a:cubicBezTo>
                    <a:pt x="113" y="226"/>
                    <a:pt x="113" y="226"/>
                    <a:pt x="113" y="226"/>
                  </a:cubicBezTo>
                  <a:cubicBezTo>
                    <a:pt x="110" y="226"/>
                    <a:pt x="107" y="223"/>
                    <a:pt x="107" y="220"/>
                  </a:cubicBezTo>
                  <a:cubicBezTo>
                    <a:pt x="107" y="216"/>
                    <a:pt x="110" y="214"/>
                    <a:pt x="113" y="214"/>
                  </a:cubicBezTo>
                  <a:cubicBezTo>
                    <a:pt x="159" y="214"/>
                    <a:pt x="159" y="214"/>
                    <a:pt x="159" y="214"/>
                  </a:cubicBezTo>
                  <a:cubicBezTo>
                    <a:pt x="162" y="214"/>
                    <a:pt x="165" y="216"/>
                    <a:pt x="165" y="220"/>
                  </a:cubicBezTo>
                  <a:cubicBezTo>
                    <a:pt x="165" y="223"/>
                    <a:pt x="162" y="226"/>
                    <a:pt x="159" y="226"/>
                  </a:cubicBez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grpSp>
      <p:grpSp>
        <p:nvGrpSpPr>
          <p:cNvPr id="22" name="Group 21"/>
          <p:cNvGrpSpPr/>
          <p:nvPr/>
        </p:nvGrpSpPr>
        <p:grpSpPr>
          <a:xfrm>
            <a:off x="519113" y="4269202"/>
            <a:ext cx="3217999" cy="945427"/>
            <a:chOff x="519113" y="4269202"/>
            <a:chExt cx="3217999" cy="945427"/>
          </a:xfrm>
        </p:grpSpPr>
        <p:sp>
          <p:nvSpPr>
            <p:cNvPr id="13" name="TextBox 12"/>
            <p:cNvSpPr txBox="1"/>
            <p:nvPr/>
          </p:nvSpPr>
          <p:spPr>
            <a:xfrm>
              <a:off x="1650020" y="4426721"/>
              <a:ext cx="2087092" cy="787908"/>
            </a:xfrm>
            <a:prstGeom prst="rect">
              <a:avLst/>
            </a:prstGeom>
            <a:noFill/>
          </p:spPr>
          <p:txBody>
            <a:bodyPr wrap="square" lIns="0" tIns="0" rIns="0" bIns="0" rtlCol="0">
              <a:spAutoFit/>
            </a:bodyPr>
            <a:lstStyle/>
            <a:p>
              <a:pPr>
                <a:lnSpc>
                  <a:spcPct val="80000"/>
                </a:lnSpc>
              </a:pPr>
              <a:r>
                <a:rPr lang="en-US" sz="3200" spc="-100" dirty="0">
                  <a:solidFill>
                    <a:srgbClr val="FFFFFF">
                      <a:alpha val="99000"/>
                    </a:srgbClr>
                  </a:solidFill>
                  <a:latin typeface="Segoe UI" pitchFamily="34" charset="0"/>
                  <a:ea typeface="Segoe UI" pitchFamily="34" charset="0"/>
                  <a:cs typeface="Segoe UI" pitchFamily="34" charset="0"/>
                </a:rPr>
                <a:t>Connectivity Options</a:t>
              </a:r>
            </a:p>
          </p:txBody>
        </p:sp>
        <p:sp>
          <p:nvSpPr>
            <p:cNvPr id="21" name="Freeform 78"/>
            <p:cNvSpPr>
              <a:spLocks noEditPoints="1"/>
            </p:cNvSpPr>
            <p:nvPr/>
          </p:nvSpPr>
          <p:spPr bwMode="black">
            <a:xfrm>
              <a:off x="519113" y="4269202"/>
              <a:ext cx="935878" cy="895651"/>
            </a:xfrm>
            <a:custGeom>
              <a:avLst/>
              <a:gdLst>
                <a:gd name="T0" fmla="*/ 1448 w 2291"/>
                <a:gd name="T1" fmla="*/ 923 h 2197"/>
                <a:gd name="T2" fmla="*/ 1464 w 2291"/>
                <a:gd name="T3" fmla="*/ 1048 h 2197"/>
                <a:gd name="T4" fmla="*/ 1622 w 2291"/>
                <a:gd name="T5" fmla="*/ 1225 h 2197"/>
                <a:gd name="T6" fmla="*/ 1522 w 2291"/>
                <a:gd name="T7" fmla="*/ 1149 h 2197"/>
                <a:gd name="T8" fmla="*/ 1622 w 2291"/>
                <a:gd name="T9" fmla="*/ 1225 h 2197"/>
                <a:gd name="T10" fmla="*/ 769 w 2291"/>
                <a:gd name="T11" fmla="*/ 1149 h 2197"/>
                <a:gd name="T12" fmla="*/ 669 w 2291"/>
                <a:gd name="T13" fmla="*/ 1225 h 2197"/>
                <a:gd name="T14" fmla="*/ 828 w 2291"/>
                <a:gd name="T15" fmla="*/ 1048 h 2197"/>
                <a:gd name="T16" fmla="*/ 844 w 2291"/>
                <a:gd name="T17" fmla="*/ 923 h 2197"/>
                <a:gd name="T18" fmla="*/ 828 w 2291"/>
                <a:gd name="T19" fmla="*/ 1048 h 2197"/>
                <a:gd name="T20" fmla="*/ 1390 w 2291"/>
                <a:gd name="T21" fmla="*/ 540 h 2197"/>
                <a:gd name="T22" fmla="*/ 1493 w 2291"/>
                <a:gd name="T23" fmla="*/ 103 h 2197"/>
                <a:gd name="T24" fmla="*/ 902 w 2291"/>
                <a:gd name="T25" fmla="*/ 0 h 2197"/>
                <a:gd name="T26" fmla="*/ 799 w 2291"/>
                <a:gd name="T27" fmla="*/ 437 h 2197"/>
                <a:gd name="T28" fmla="*/ 859 w 2291"/>
                <a:gd name="T29" fmla="*/ 103 h 2197"/>
                <a:gd name="T30" fmla="*/ 1390 w 2291"/>
                <a:gd name="T31" fmla="*/ 60 h 2197"/>
                <a:gd name="T32" fmla="*/ 1433 w 2291"/>
                <a:gd name="T33" fmla="*/ 437 h 2197"/>
                <a:gd name="T34" fmla="*/ 902 w 2291"/>
                <a:gd name="T35" fmla="*/ 480 h 2197"/>
                <a:gd name="T36" fmla="*/ 859 w 2291"/>
                <a:gd name="T37" fmla="*/ 103 h 2197"/>
                <a:gd name="T38" fmla="*/ 1614 w 2291"/>
                <a:gd name="T39" fmla="*/ 824 h 2197"/>
                <a:gd name="T40" fmla="*/ 1640 w 2291"/>
                <a:gd name="T41" fmla="*/ 786 h 2197"/>
                <a:gd name="T42" fmla="*/ 1499 w 2291"/>
                <a:gd name="T43" fmla="*/ 596 h 2197"/>
                <a:gd name="T44" fmla="*/ 835 w 2291"/>
                <a:gd name="T45" fmla="*/ 576 h 2197"/>
                <a:gd name="T46" fmla="*/ 669 w 2291"/>
                <a:gd name="T47" fmla="*/ 741 h 2197"/>
                <a:gd name="T48" fmla="*/ 652 w 2291"/>
                <a:gd name="T49" fmla="*/ 798 h 2197"/>
                <a:gd name="T50" fmla="*/ 1450 w 2291"/>
                <a:gd name="T51" fmla="*/ 1476 h 2197"/>
                <a:gd name="T52" fmla="*/ 1554 w 2291"/>
                <a:gd name="T53" fmla="*/ 1913 h 2197"/>
                <a:gd name="T54" fmla="*/ 2144 w 2291"/>
                <a:gd name="T55" fmla="*/ 1810 h 2197"/>
                <a:gd name="T56" fmla="*/ 2041 w 2291"/>
                <a:gd name="T57" fmla="*/ 1373 h 2197"/>
                <a:gd name="T58" fmla="*/ 1450 w 2291"/>
                <a:gd name="T59" fmla="*/ 1476 h 2197"/>
                <a:gd name="T60" fmla="*/ 2084 w 2291"/>
                <a:gd name="T61" fmla="*/ 1810 h 2197"/>
                <a:gd name="T62" fmla="*/ 1554 w 2291"/>
                <a:gd name="T63" fmla="*/ 1853 h 2197"/>
                <a:gd name="T64" fmla="*/ 1511 w 2291"/>
                <a:gd name="T65" fmla="*/ 1476 h 2197"/>
                <a:gd name="T66" fmla="*/ 2041 w 2291"/>
                <a:gd name="T67" fmla="*/ 1433 h 2197"/>
                <a:gd name="T68" fmla="*/ 2275 w 2291"/>
                <a:gd name="T69" fmla="*/ 2114 h 2197"/>
                <a:gd name="T70" fmla="*/ 2108 w 2291"/>
                <a:gd name="T71" fmla="*/ 1949 h 2197"/>
                <a:gd name="T72" fmla="*/ 1444 w 2291"/>
                <a:gd name="T73" fmla="*/ 1969 h 2197"/>
                <a:gd name="T74" fmla="*/ 1304 w 2291"/>
                <a:gd name="T75" fmla="*/ 2159 h 2197"/>
                <a:gd name="T76" fmla="*/ 1329 w 2291"/>
                <a:gd name="T77" fmla="*/ 2197 h 2197"/>
                <a:gd name="T78" fmla="*/ 2291 w 2291"/>
                <a:gd name="T79" fmla="*/ 2171 h 2197"/>
                <a:gd name="T80" fmla="*/ 2275 w 2291"/>
                <a:gd name="T81" fmla="*/ 2114 h 2197"/>
                <a:gd name="T82" fmla="*/ 738 w 2291"/>
                <a:gd name="T83" fmla="*/ 1913 h 2197"/>
                <a:gd name="T84" fmla="*/ 841 w 2291"/>
                <a:gd name="T85" fmla="*/ 1476 h 2197"/>
                <a:gd name="T86" fmla="*/ 250 w 2291"/>
                <a:gd name="T87" fmla="*/ 1373 h 2197"/>
                <a:gd name="T88" fmla="*/ 147 w 2291"/>
                <a:gd name="T89" fmla="*/ 1810 h 2197"/>
                <a:gd name="T90" fmla="*/ 207 w 2291"/>
                <a:gd name="T91" fmla="*/ 1476 h 2197"/>
                <a:gd name="T92" fmla="*/ 738 w 2291"/>
                <a:gd name="T93" fmla="*/ 1433 h 2197"/>
                <a:gd name="T94" fmla="*/ 781 w 2291"/>
                <a:gd name="T95" fmla="*/ 1810 h 2197"/>
                <a:gd name="T96" fmla="*/ 250 w 2291"/>
                <a:gd name="T97" fmla="*/ 1853 h 2197"/>
                <a:gd name="T98" fmla="*/ 207 w 2291"/>
                <a:gd name="T99" fmla="*/ 1476 h 2197"/>
                <a:gd name="T100" fmla="*/ 805 w 2291"/>
                <a:gd name="T101" fmla="*/ 1949 h 2197"/>
                <a:gd name="T102" fmla="*/ 141 w 2291"/>
                <a:gd name="T103" fmla="*/ 1969 h 2197"/>
                <a:gd name="T104" fmla="*/ 0 w 2291"/>
                <a:gd name="T105" fmla="*/ 2159 h 2197"/>
                <a:gd name="T106" fmla="*/ 26 w 2291"/>
                <a:gd name="T107" fmla="*/ 2197 h 2197"/>
                <a:gd name="T108" fmla="*/ 988 w 2291"/>
                <a:gd name="T109" fmla="*/ 2171 h 2197"/>
                <a:gd name="T110" fmla="*/ 971 w 2291"/>
                <a:gd name="T111" fmla="*/ 2114 h 2197"/>
                <a:gd name="T112" fmla="*/ 971 w 2291"/>
                <a:gd name="T113" fmla="*/ 1659 h 2197"/>
                <a:gd name="T114" fmla="*/ 1088 w 2291"/>
                <a:gd name="T115" fmla="*/ 1610 h 2197"/>
                <a:gd name="T116" fmla="*/ 971 w 2291"/>
                <a:gd name="T117" fmla="*/ 1659 h 2197"/>
                <a:gd name="T118" fmla="*/ 1204 w 2291"/>
                <a:gd name="T119" fmla="*/ 1610 h 2197"/>
                <a:gd name="T120" fmla="*/ 1320 w 2291"/>
                <a:gd name="T121" fmla="*/ 1659 h 2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291" h="2197">
                  <a:moveTo>
                    <a:pt x="1506" y="1023"/>
                  </a:moveTo>
                  <a:cubicBezTo>
                    <a:pt x="1448" y="923"/>
                    <a:pt x="1448" y="923"/>
                    <a:pt x="1448" y="923"/>
                  </a:cubicBezTo>
                  <a:cubicBezTo>
                    <a:pt x="1406" y="947"/>
                    <a:pt x="1406" y="947"/>
                    <a:pt x="1406" y="947"/>
                  </a:cubicBezTo>
                  <a:cubicBezTo>
                    <a:pt x="1464" y="1048"/>
                    <a:pt x="1464" y="1048"/>
                    <a:pt x="1464" y="1048"/>
                  </a:cubicBezTo>
                  <a:lnTo>
                    <a:pt x="1506" y="1023"/>
                  </a:lnTo>
                  <a:close/>
                  <a:moveTo>
                    <a:pt x="1622" y="1225"/>
                  </a:moveTo>
                  <a:cubicBezTo>
                    <a:pt x="1564" y="1124"/>
                    <a:pt x="1564" y="1124"/>
                    <a:pt x="1564" y="1124"/>
                  </a:cubicBezTo>
                  <a:cubicBezTo>
                    <a:pt x="1522" y="1149"/>
                    <a:pt x="1522" y="1149"/>
                    <a:pt x="1522" y="1149"/>
                  </a:cubicBezTo>
                  <a:cubicBezTo>
                    <a:pt x="1580" y="1249"/>
                    <a:pt x="1580" y="1249"/>
                    <a:pt x="1580" y="1249"/>
                  </a:cubicBezTo>
                  <a:lnTo>
                    <a:pt x="1622" y="1225"/>
                  </a:lnTo>
                  <a:close/>
                  <a:moveTo>
                    <a:pt x="711" y="1249"/>
                  </a:moveTo>
                  <a:cubicBezTo>
                    <a:pt x="769" y="1149"/>
                    <a:pt x="769" y="1149"/>
                    <a:pt x="769" y="1149"/>
                  </a:cubicBezTo>
                  <a:cubicBezTo>
                    <a:pt x="727" y="1124"/>
                    <a:pt x="727" y="1124"/>
                    <a:pt x="727" y="1124"/>
                  </a:cubicBezTo>
                  <a:cubicBezTo>
                    <a:pt x="669" y="1225"/>
                    <a:pt x="669" y="1225"/>
                    <a:pt x="669" y="1225"/>
                  </a:cubicBezTo>
                  <a:lnTo>
                    <a:pt x="711" y="1249"/>
                  </a:lnTo>
                  <a:close/>
                  <a:moveTo>
                    <a:pt x="828" y="1048"/>
                  </a:moveTo>
                  <a:cubicBezTo>
                    <a:pt x="886" y="947"/>
                    <a:pt x="886" y="947"/>
                    <a:pt x="886" y="947"/>
                  </a:cubicBezTo>
                  <a:cubicBezTo>
                    <a:pt x="844" y="923"/>
                    <a:pt x="844" y="923"/>
                    <a:pt x="844" y="923"/>
                  </a:cubicBezTo>
                  <a:cubicBezTo>
                    <a:pt x="786" y="1023"/>
                    <a:pt x="786" y="1023"/>
                    <a:pt x="786" y="1023"/>
                  </a:cubicBezTo>
                  <a:lnTo>
                    <a:pt x="828" y="1048"/>
                  </a:lnTo>
                  <a:close/>
                  <a:moveTo>
                    <a:pt x="902" y="540"/>
                  </a:moveTo>
                  <a:cubicBezTo>
                    <a:pt x="1390" y="540"/>
                    <a:pt x="1390" y="540"/>
                    <a:pt x="1390" y="540"/>
                  </a:cubicBezTo>
                  <a:cubicBezTo>
                    <a:pt x="1447" y="540"/>
                    <a:pt x="1493" y="494"/>
                    <a:pt x="1493" y="437"/>
                  </a:cubicBezTo>
                  <a:cubicBezTo>
                    <a:pt x="1493" y="103"/>
                    <a:pt x="1493" y="103"/>
                    <a:pt x="1493" y="103"/>
                  </a:cubicBezTo>
                  <a:cubicBezTo>
                    <a:pt x="1493" y="46"/>
                    <a:pt x="1447" y="0"/>
                    <a:pt x="1390" y="0"/>
                  </a:cubicBezTo>
                  <a:cubicBezTo>
                    <a:pt x="902" y="0"/>
                    <a:pt x="902" y="0"/>
                    <a:pt x="902" y="0"/>
                  </a:cubicBezTo>
                  <a:cubicBezTo>
                    <a:pt x="845" y="0"/>
                    <a:pt x="799" y="46"/>
                    <a:pt x="799" y="103"/>
                  </a:cubicBezTo>
                  <a:cubicBezTo>
                    <a:pt x="799" y="437"/>
                    <a:pt x="799" y="437"/>
                    <a:pt x="799" y="437"/>
                  </a:cubicBezTo>
                  <a:cubicBezTo>
                    <a:pt x="799" y="494"/>
                    <a:pt x="845" y="540"/>
                    <a:pt x="902" y="540"/>
                  </a:cubicBezTo>
                  <a:close/>
                  <a:moveTo>
                    <a:pt x="859" y="103"/>
                  </a:moveTo>
                  <a:cubicBezTo>
                    <a:pt x="859" y="79"/>
                    <a:pt x="878" y="60"/>
                    <a:pt x="902" y="60"/>
                  </a:cubicBezTo>
                  <a:cubicBezTo>
                    <a:pt x="1390" y="60"/>
                    <a:pt x="1390" y="60"/>
                    <a:pt x="1390" y="60"/>
                  </a:cubicBezTo>
                  <a:cubicBezTo>
                    <a:pt x="1413" y="60"/>
                    <a:pt x="1433" y="79"/>
                    <a:pt x="1433" y="103"/>
                  </a:cubicBezTo>
                  <a:cubicBezTo>
                    <a:pt x="1433" y="437"/>
                    <a:pt x="1433" y="437"/>
                    <a:pt x="1433" y="437"/>
                  </a:cubicBezTo>
                  <a:cubicBezTo>
                    <a:pt x="1433" y="461"/>
                    <a:pt x="1413" y="480"/>
                    <a:pt x="1390" y="480"/>
                  </a:cubicBezTo>
                  <a:cubicBezTo>
                    <a:pt x="902" y="480"/>
                    <a:pt x="902" y="480"/>
                    <a:pt x="902" y="480"/>
                  </a:cubicBezTo>
                  <a:cubicBezTo>
                    <a:pt x="878" y="480"/>
                    <a:pt x="859" y="461"/>
                    <a:pt x="859" y="437"/>
                  </a:cubicBezTo>
                  <a:lnTo>
                    <a:pt x="859" y="103"/>
                  </a:lnTo>
                  <a:close/>
                  <a:moveTo>
                    <a:pt x="678" y="824"/>
                  </a:moveTo>
                  <a:cubicBezTo>
                    <a:pt x="1614" y="824"/>
                    <a:pt x="1614" y="824"/>
                    <a:pt x="1614" y="824"/>
                  </a:cubicBezTo>
                  <a:cubicBezTo>
                    <a:pt x="1628" y="824"/>
                    <a:pt x="1640" y="812"/>
                    <a:pt x="1640" y="798"/>
                  </a:cubicBezTo>
                  <a:cubicBezTo>
                    <a:pt x="1640" y="786"/>
                    <a:pt x="1640" y="786"/>
                    <a:pt x="1640" y="786"/>
                  </a:cubicBezTo>
                  <a:cubicBezTo>
                    <a:pt x="1640" y="772"/>
                    <a:pt x="1632" y="752"/>
                    <a:pt x="1623" y="741"/>
                  </a:cubicBezTo>
                  <a:cubicBezTo>
                    <a:pt x="1499" y="596"/>
                    <a:pt x="1499" y="596"/>
                    <a:pt x="1499" y="596"/>
                  </a:cubicBezTo>
                  <a:cubicBezTo>
                    <a:pt x="1490" y="585"/>
                    <a:pt x="1471" y="576"/>
                    <a:pt x="1457" y="576"/>
                  </a:cubicBezTo>
                  <a:cubicBezTo>
                    <a:pt x="835" y="576"/>
                    <a:pt x="835" y="576"/>
                    <a:pt x="835" y="576"/>
                  </a:cubicBezTo>
                  <a:cubicBezTo>
                    <a:pt x="821" y="576"/>
                    <a:pt x="802" y="585"/>
                    <a:pt x="792" y="596"/>
                  </a:cubicBezTo>
                  <a:cubicBezTo>
                    <a:pt x="669" y="741"/>
                    <a:pt x="669" y="741"/>
                    <a:pt x="669" y="741"/>
                  </a:cubicBezTo>
                  <a:cubicBezTo>
                    <a:pt x="659" y="752"/>
                    <a:pt x="652" y="772"/>
                    <a:pt x="652" y="786"/>
                  </a:cubicBezTo>
                  <a:cubicBezTo>
                    <a:pt x="652" y="798"/>
                    <a:pt x="652" y="798"/>
                    <a:pt x="652" y="798"/>
                  </a:cubicBezTo>
                  <a:cubicBezTo>
                    <a:pt x="652" y="812"/>
                    <a:pt x="664" y="824"/>
                    <a:pt x="678" y="824"/>
                  </a:cubicBezTo>
                  <a:close/>
                  <a:moveTo>
                    <a:pt x="1450" y="1476"/>
                  </a:moveTo>
                  <a:cubicBezTo>
                    <a:pt x="1450" y="1810"/>
                    <a:pt x="1450" y="1810"/>
                    <a:pt x="1450" y="1810"/>
                  </a:cubicBezTo>
                  <a:cubicBezTo>
                    <a:pt x="1450" y="1867"/>
                    <a:pt x="1497" y="1913"/>
                    <a:pt x="1554" y="1913"/>
                  </a:cubicBezTo>
                  <a:cubicBezTo>
                    <a:pt x="2041" y="1913"/>
                    <a:pt x="2041" y="1913"/>
                    <a:pt x="2041" y="1913"/>
                  </a:cubicBezTo>
                  <a:cubicBezTo>
                    <a:pt x="2098" y="1913"/>
                    <a:pt x="2144" y="1867"/>
                    <a:pt x="2144" y="1810"/>
                  </a:cubicBezTo>
                  <a:cubicBezTo>
                    <a:pt x="2144" y="1476"/>
                    <a:pt x="2144" y="1476"/>
                    <a:pt x="2144" y="1476"/>
                  </a:cubicBezTo>
                  <a:cubicBezTo>
                    <a:pt x="2144" y="1419"/>
                    <a:pt x="2098" y="1373"/>
                    <a:pt x="2041" y="1373"/>
                  </a:cubicBezTo>
                  <a:cubicBezTo>
                    <a:pt x="1554" y="1373"/>
                    <a:pt x="1554" y="1373"/>
                    <a:pt x="1554" y="1373"/>
                  </a:cubicBezTo>
                  <a:cubicBezTo>
                    <a:pt x="1497" y="1373"/>
                    <a:pt x="1450" y="1419"/>
                    <a:pt x="1450" y="1476"/>
                  </a:cubicBezTo>
                  <a:close/>
                  <a:moveTo>
                    <a:pt x="2084" y="1476"/>
                  </a:moveTo>
                  <a:cubicBezTo>
                    <a:pt x="2084" y="1810"/>
                    <a:pt x="2084" y="1810"/>
                    <a:pt x="2084" y="1810"/>
                  </a:cubicBezTo>
                  <a:cubicBezTo>
                    <a:pt x="2084" y="1834"/>
                    <a:pt x="2065" y="1853"/>
                    <a:pt x="2041" y="1853"/>
                  </a:cubicBezTo>
                  <a:cubicBezTo>
                    <a:pt x="1554" y="1853"/>
                    <a:pt x="1554" y="1853"/>
                    <a:pt x="1554" y="1853"/>
                  </a:cubicBezTo>
                  <a:cubicBezTo>
                    <a:pt x="1530" y="1853"/>
                    <a:pt x="1511" y="1834"/>
                    <a:pt x="1511" y="1810"/>
                  </a:cubicBezTo>
                  <a:cubicBezTo>
                    <a:pt x="1511" y="1476"/>
                    <a:pt x="1511" y="1476"/>
                    <a:pt x="1511" y="1476"/>
                  </a:cubicBezTo>
                  <a:cubicBezTo>
                    <a:pt x="1511" y="1452"/>
                    <a:pt x="1530" y="1433"/>
                    <a:pt x="1554" y="1433"/>
                  </a:cubicBezTo>
                  <a:cubicBezTo>
                    <a:pt x="2041" y="1433"/>
                    <a:pt x="2041" y="1433"/>
                    <a:pt x="2041" y="1433"/>
                  </a:cubicBezTo>
                  <a:cubicBezTo>
                    <a:pt x="2065" y="1433"/>
                    <a:pt x="2084" y="1452"/>
                    <a:pt x="2084" y="1476"/>
                  </a:cubicBezTo>
                  <a:close/>
                  <a:moveTo>
                    <a:pt x="2275" y="2114"/>
                  </a:moveTo>
                  <a:cubicBezTo>
                    <a:pt x="2151" y="1969"/>
                    <a:pt x="2151" y="1969"/>
                    <a:pt x="2151" y="1969"/>
                  </a:cubicBezTo>
                  <a:cubicBezTo>
                    <a:pt x="2142" y="1958"/>
                    <a:pt x="2123" y="1949"/>
                    <a:pt x="2108" y="1949"/>
                  </a:cubicBezTo>
                  <a:cubicBezTo>
                    <a:pt x="1486" y="1949"/>
                    <a:pt x="1486" y="1949"/>
                    <a:pt x="1486" y="1949"/>
                  </a:cubicBezTo>
                  <a:cubicBezTo>
                    <a:pt x="1472" y="1949"/>
                    <a:pt x="1453" y="1958"/>
                    <a:pt x="1444" y="1969"/>
                  </a:cubicBezTo>
                  <a:cubicBezTo>
                    <a:pt x="1320" y="2114"/>
                    <a:pt x="1320" y="2114"/>
                    <a:pt x="1320" y="2114"/>
                  </a:cubicBezTo>
                  <a:cubicBezTo>
                    <a:pt x="1311" y="2125"/>
                    <a:pt x="1304" y="2145"/>
                    <a:pt x="1304" y="2159"/>
                  </a:cubicBezTo>
                  <a:cubicBezTo>
                    <a:pt x="1304" y="2171"/>
                    <a:pt x="1304" y="2171"/>
                    <a:pt x="1304" y="2171"/>
                  </a:cubicBezTo>
                  <a:cubicBezTo>
                    <a:pt x="1304" y="2185"/>
                    <a:pt x="1315" y="2197"/>
                    <a:pt x="1329" y="2197"/>
                  </a:cubicBezTo>
                  <a:cubicBezTo>
                    <a:pt x="2265" y="2197"/>
                    <a:pt x="2265" y="2197"/>
                    <a:pt x="2265" y="2197"/>
                  </a:cubicBezTo>
                  <a:cubicBezTo>
                    <a:pt x="2280" y="2197"/>
                    <a:pt x="2291" y="2185"/>
                    <a:pt x="2291" y="2171"/>
                  </a:cubicBezTo>
                  <a:cubicBezTo>
                    <a:pt x="2291" y="2159"/>
                    <a:pt x="2291" y="2159"/>
                    <a:pt x="2291" y="2159"/>
                  </a:cubicBezTo>
                  <a:cubicBezTo>
                    <a:pt x="2291" y="2145"/>
                    <a:pt x="2284" y="2125"/>
                    <a:pt x="2275" y="2114"/>
                  </a:cubicBezTo>
                  <a:close/>
                  <a:moveTo>
                    <a:pt x="250" y="1913"/>
                  </a:moveTo>
                  <a:cubicBezTo>
                    <a:pt x="738" y="1913"/>
                    <a:pt x="738" y="1913"/>
                    <a:pt x="738" y="1913"/>
                  </a:cubicBezTo>
                  <a:cubicBezTo>
                    <a:pt x="795" y="1913"/>
                    <a:pt x="841" y="1867"/>
                    <a:pt x="841" y="1810"/>
                  </a:cubicBezTo>
                  <a:cubicBezTo>
                    <a:pt x="841" y="1476"/>
                    <a:pt x="841" y="1476"/>
                    <a:pt x="841" y="1476"/>
                  </a:cubicBezTo>
                  <a:cubicBezTo>
                    <a:pt x="841" y="1419"/>
                    <a:pt x="795" y="1373"/>
                    <a:pt x="738" y="1373"/>
                  </a:cubicBezTo>
                  <a:cubicBezTo>
                    <a:pt x="250" y="1373"/>
                    <a:pt x="250" y="1373"/>
                    <a:pt x="250" y="1373"/>
                  </a:cubicBezTo>
                  <a:cubicBezTo>
                    <a:pt x="193" y="1373"/>
                    <a:pt x="147" y="1419"/>
                    <a:pt x="147" y="1476"/>
                  </a:cubicBezTo>
                  <a:cubicBezTo>
                    <a:pt x="147" y="1810"/>
                    <a:pt x="147" y="1810"/>
                    <a:pt x="147" y="1810"/>
                  </a:cubicBezTo>
                  <a:cubicBezTo>
                    <a:pt x="147" y="1867"/>
                    <a:pt x="193" y="1913"/>
                    <a:pt x="250" y="1913"/>
                  </a:cubicBezTo>
                  <a:close/>
                  <a:moveTo>
                    <a:pt x="207" y="1476"/>
                  </a:moveTo>
                  <a:cubicBezTo>
                    <a:pt x="207" y="1452"/>
                    <a:pt x="227" y="1433"/>
                    <a:pt x="250" y="1433"/>
                  </a:cubicBezTo>
                  <a:cubicBezTo>
                    <a:pt x="738" y="1433"/>
                    <a:pt x="738" y="1433"/>
                    <a:pt x="738" y="1433"/>
                  </a:cubicBezTo>
                  <a:cubicBezTo>
                    <a:pt x="762" y="1433"/>
                    <a:pt x="781" y="1452"/>
                    <a:pt x="781" y="1476"/>
                  </a:cubicBezTo>
                  <a:cubicBezTo>
                    <a:pt x="781" y="1810"/>
                    <a:pt x="781" y="1810"/>
                    <a:pt x="781" y="1810"/>
                  </a:cubicBezTo>
                  <a:cubicBezTo>
                    <a:pt x="781" y="1834"/>
                    <a:pt x="762" y="1853"/>
                    <a:pt x="738" y="1853"/>
                  </a:cubicBezTo>
                  <a:cubicBezTo>
                    <a:pt x="250" y="1853"/>
                    <a:pt x="250" y="1853"/>
                    <a:pt x="250" y="1853"/>
                  </a:cubicBezTo>
                  <a:cubicBezTo>
                    <a:pt x="227" y="1853"/>
                    <a:pt x="207" y="1834"/>
                    <a:pt x="207" y="1810"/>
                  </a:cubicBezTo>
                  <a:lnTo>
                    <a:pt x="207" y="1476"/>
                  </a:lnTo>
                  <a:close/>
                  <a:moveTo>
                    <a:pt x="848" y="1969"/>
                  </a:moveTo>
                  <a:cubicBezTo>
                    <a:pt x="838" y="1958"/>
                    <a:pt x="819" y="1949"/>
                    <a:pt x="805" y="1949"/>
                  </a:cubicBezTo>
                  <a:cubicBezTo>
                    <a:pt x="183" y="1949"/>
                    <a:pt x="183" y="1949"/>
                    <a:pt x="183" y="1949"/>
                  </a:cubicBezTo>
                  <a:cubicBezTo>
                    <a:pt x="169" y="1949"/>
                    <a:pt x="150" y="1958"/>
                    <a:pt x="141" y="1969"/>
                  </a:cubicBezTo>
                  <a:cubicBezTo>
                    <a:pt x="17" y="2114"/>
                    <a:pt x="17" y="2114"/>
                    <a:pt x="17" y="2114"/>
                  </a:cubicBezTo>
                  <a:cubicBezTo>
                    <a:pt x="8" y="2125"/>
                    <a:pt x="0" y="2145"/>
                    <a:pt x="0" y="2159"/>
                  </a:cubicBezTo>
                  <a:cubicBezTo>
                    <a:pt x="0" y="2171"/>
                    <a:pt x="0" y="2171"/>
                    <a:pt x="0" y="2171"/>
                  </a:cubicBezTo>
                  <a:cubicBezTo>
                    <a:pt x="0" y="2185"/>
                    <a:pt x="12" y="2197"/>
                    <a:pt x="26" y="2197"/>
                  </a:cubicBezTo>
                  <a:cubicBezTo>
                    <a:pt x="962" y="2197"/>
                    <a:pt x="962" y="2197"/>
                    <a:pt x="962" y="2197"/>
                  </a:cubicBezTo>
                  <a:cubicBezTo>
                    <a:pt x="977" y="2197"/>
                    <a:pt x="988" y="2185"/>
                    <a:pt x="988" y="2171"/>
                  </a:cubicBezTo>
                  <a:cubicBezTo>
                    <a:pt x="988" y="2159"/>
                    <a:pt x="988" y="2159"/>
                    <a:pt x="988" y="2159"/>
                  </a:cubicBezTo>
                  <a:cubicBezTo>
                    <a:pt x="988" y="2145"/>
                    <a:pt x="981" y="2125"/>
                    <a:pt x="971" y="2114"/>
                  </a:cubicBezTo>
                  <a:lnTo>
                    <a:pt x="848" y="1969"/>
                  </a:lnTo>
                  <a:close/>
                  <a:moveTo>
                    <a:pt x="971" y="1659"/>
                  </a:moveTo>
                  <a:cubicBezTo>
                    <a:pt x="1088" y="1659"/>
                    <a:pt x="1088" y="1659"/>
                    <a:pt x="1088" y="1659"/>
                  </a:cubicBezTo>
                  <a:cubicBezTo>
                    <a:pt x="1088" y="1610"/>
                    <a:pt x="1088" y="1610"/>
                    <a:pt x="1088" y="1610"/>
                  </a:cubicBezTo>
                  <a:cubicBezTo>
                    <a:pt x="971" y="1610"/>
                    <a:pt x="971" y="1610"/>
                    <a:pt x="971" y="1610"/>
                  </a:cubicBezTo>
                  <a:lnTo>
                    <a:pt x="971" y="1659"/>
                  </a:lnTo>
                  <a:close/>
                  <a:moveTo>
                    <a:pt x="1320" y="1610"/>
                  </a:moveTo>
                  <a:cubicBezTo>
                    <a:pt x="1204" y="1610"/>
                    <a:pt x="1204" y="1610"/>
                    <a:pt x="1204" y="1610"/>
                  </a:cubicBezTo>
                  <a:cubicBezTo>
                    <a:pt x="1204" y="1659"/>
                    <a:pt x="1204" y="1659"/>
                    <a:pt x="1204" y="1659"/>
                  </a:cubicBezTo>
                  <a:cubicBezTo>
                    <a:pt x="1320" y="1659"/>
                    <a:pt x="1320" y="1659"/>
                    <a:pt x="1320" y="1659"/>
                  </a:cubicBezTo>
                  <a:lnTo>
                    <a:pt x="1320" y="1610"/>
                  </a:ln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grpSp>
    </p:spTree>
    <p:extLst>
      <p:ext uri="{BB962C8B-B14F-4D97-AF65-F5344CB8AC3E}">
        <p14:creationId xmlns:p14="http://schemas.microsoft.com/office/powerpoint/2010/main" val="126127088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2"/>
            </p:custDataLst>
            <p:extLst>
              <p:ext uri="{D42A27DB-BD31-4B8C-83A1-F6EECF244321}">
                <p14:modId xmlns:p14="http://schemas.microsoft.com/office/powerpoint/2010/main" val="3713105803"/>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1561"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Relay Programming Model</a:t>
            </a:r>
            <a:endParaRPr lang="en-US" dirty="0"/>
          </a:p>
        </p:txBody>
      </p:sp>
      <p:sp>
        <p:nvSpPr>
          <p:cNvPr id="3" name="Content Placeholder 2"/>
          <p:cNvSpPr>
            <a:spLocks noGrp="1"/>
          </p:cNvSpPr>
          <p:nvPr>
            <p:ph type="body" sz="quarter" idx="10"/>
            <p:custDataLst>
              <p:tags r:id="rId4"/>
            </p:custDataLst>
          </p:nvPr>
        </p:nvSpPr>
        <p:spPr>
          <a:xfrm>
            <a:off x="519112" y="1447799"/>
            <a:ext cx="7268361" cy="4553554"/>
          </a:xfrm>
        </p:spPr>
        <p:txBody>
          <a:bodyPr/>
          <a:lstStyle/>
          <a:p>
            <a:r>
              <a:rPr lang="en-US" sz="2800" dirty="0" smtClean="0"/>
              <a:t>Full WCF Programming Model</a:t>
            </a:r>
          </a:p>
          <a:p>
            <a:pPr lvl="1"/>
            <a:r>
              <a:rPr lang="en-US" dirty="0" smtClean="0"/>
              <a:t>Bindings functionally symmetric with WCF</a:t>
            </a:r>
          </a:p>
          <a:p>
            <a:pPr marL="1588" lvl="2" indent="0">
              <a:buNone/>
            </a:pPr>
            <a:r>
              <a:rPr lang="en-US" sz="1600" dirty="0" smtClean="0"/>
              <a:t>WebHttpRelayBinding (HTTP/REST)</a:t>
            </a:r>
          </a:p>
          <a:p>
            <a:pPr marL="1588" lvl="2" indent="0">
              <a:buNone/>
            </a:pPr>
            <a:r>
              <a:rPr lang="en-US" sz="1600" dirty="0" smtClean="0"/>
              <a:t>BasicHttpRelayBinding (SOAP 1.1)</a:t>
            </a:r>
          </a:p>
          <a:p>
            <a:pPr marL="1588" lvl="2" indent="0">
              <a:buNone/>
            </a:pPr>
            <a:r>
              <a:rPr lang="en-US" sz="1600" dirty="0" smtClean="0"/>
              <a:t>WS2007HttpRelayBinding (SOAP 1.2)</a:t>
            </a:r>
          </a:p>
          <a:p>
            <a:pPr marL="1588" lvl="2" indent="0">
              <a:spcAft>
                <a:spcPts val="600"/>
              </a:spcAft>
              <a:buNone/>
            </a:pPr>
            <a:r>
              <a:rPr lang="en-US" sz="1600" dirty="0" smtClean="0"/>
              <a:t>NetTcpRelayBinding (Binary transport)</a:t>
            </a:r>
          </a:p>
          <a:p>
            <a:pPr lvl="1"/>
            <a:r>
              <a:rPr lang="en-US" dirty="0" smtClean="0"/>
              <a:t>Special Service Bus Bindings</a:t>
            </a:r>
          </a:p>
          <a:p>
            <a:pPr marL="1588" lvl="2" indent="0">
              <a:buNone/>
            </a:pPr>
            <a:r>
              <a:rPr lang="en-US" sz="1600" dirty="0" smtClean="0"/>
              <a:t>NetOnewayRelayBinding (Multicast one-way)</a:t>
            </a:r>
          </a:p>
          <a:p>
            <a:pPr marL="1588" lvl="2" indent="0">
              <a:spcAft>
                <a:spcPts val="600"/>
              </a:spcAft>
              <a:buNone/>
            </a:pPr>
            <a:r>
              <a:rPr lang="en-US" sz="1600" dirty="0" smtClean="0"/>
              <a:t>NetEventRelayBinding (Multicast one-way)</a:t>
            </a:r>
          </a:p>
          <a:p>
            <a:pPr lvl="1"/>
            <a:r>
              <a:rPr lang="en-US" dirty="0" smtClean="0"/>
              <a:t>Transport binding elements for custom binding stacks</a:t>
            </a:r>
          </a:p>
          <a:p>
            <a:pPr lvl="1"/>
            <a:endParaRPr lang="en-US" dirty="0" smtClean="0"/>
          </a:p>
          <a:p>
            <a:r>
              <a:rPr lang="en-US" sz="2800" dirty="0" smtClean="0"/>
              <a:t>WebHttpRelayBinding provides full interoperability with any HTTP/REST client, BasicHttpRelayBinding with any SOAP client</a:t>
            </a:r>
            <a:endParaRPr lang="en-US" sz="2800" dirty="0"/>
          </a:p>
        </p:txBody>
      </p:sp>
      <p:sp>
        <p:nvSpPr>
          <p:cNvPr id="7" name="Freeform 84"/>
          <p:cNvSpPr>
            <a:spLocks noEditPoints="1"/>
          </p:cNvSpPr>
          <p:nvPr/>
        </p:nvSpPr>
        <p:spPr bwMode="black">
          <a:xfrm>
            <a:off x="8019206" y="2486298"/>
            <a:ext cx="2240162" cy="2677926"/>
          </a:xfrm>
          <a:custGeom>
            <a:avLst/>
            <a:gdLst>
              <a:gd name="T0" fmla="*/ 604 w 1838"/>
              <a:gd name="T1" fmla="*/ 253 h 2192"/>
              <a:gd name="T2" fmla="*/ 1159 w 1838"/>
              <a:gd name="T3" fmla="*/ 963 h 2192"/>
              <a:gd name="T4" fmla="*/ 1105 w 1838"/>
              <a:gd name="T5" fmla="*/ 573 h 2192"/>
              <a:gd name="T6" fmla="*/ 214 w 1838"/>
              <a:gd name="T7" fmla="*/ 0 h 2192"/>
              <a:gd name="T8" fmla="*/ 1159 w 1838"/>
              <a:gd name="T9" fmla="*/ 694 h 2192"/>
              <a:gd name="T10" fmla="*/ 1088 w 1838"/>
              <a:gd name="T11" fmla="*/ 764 h 2192"/>
              <a:gd name="T12" fmla="*/ 284 w 1838"/>
              <a:gd name="T13" fmla="*/ 198 h 2192"/>
              <a:gd name="T14" fmla="*/ 214 w 1838"/>
              <a:gd name="T15" fmla="*/ 128 h 2192"/>
              <a:gd name="T16" fmla="*/ 1443 w 1838"/>
              <a:gd name="T17" fmla="*/ 262 h 2192"/>
              <a:gd name="T18" fmla="*/ 1309 w 1838"/>
              <a:gd name="T19" fmla="*/ 1063 h 2192"/>
              <a:gd name="T20" fmla="*/ 903 w 1838"/>
              <a:gd name="T21" fmla="*/ 764 h 2192"/>
              <a:gd name="T22" fmla="*/ 639 w 1838"/>
              <a:gd name="T23" fmla="*/ 952 h 2192"/>
              <a:gd name="T24" fmla="*/ 704 w 1838"/>
              <a:gd name="T25" fmla="*/ 1683 h 2192"/>
              <a:gd name="T26" fmla="*/ 767 w 1838"/>
              <a:gd name="T27" fmla="*/ 1191 h 2192"/>
              <a:gd name="T28" fmla="*/ 1683 w 1838"/>
              <a:gd name="T29" fmla="*/ 390 h 2192"/>
              <a:gd name="T30" fmla="*/ 1443 w 1838"/>
              <a:gd name="T31" fmla="*/ 134 h 2192"/>
              <a:gd name="T32" fmla="*/ 960 w 1838"/>
              <a:gd name="T33" fmla="*/ 198 h 2192"/>
              <a:gd name="T34" fmla="*/ 704 w 1838"/>
              <a:gd name="T35" fmla="*/ 1555 h 2192"/>
              <a:gd name="T36" fmla="*/ 775 w 1838"/>
              <a:gd name="T37" fmla="*/ 1484 h 2192"/>
              <a:gd name="T38" fmla="*/ 704 w 1838"/>
              <a:gd name="T39" fmla="*/ 694 h 2192"/>
              <a:gd name="T40" fmla="*/ 1631 w 1838"/>
              <a:gd name="T41" fmla="*/ 128 h 2192"/>
              <a:gd name="T42" fmla="*/ 1560 w 1838"/>
              <a:gd name="T43" fmla="*/ 198 h 2192"/>
              <a:gd name="T44" fmla="*/ 1230 w 1838"/>
              <a:gd name="T45" fmla="*/ 198 h 2192"/>
              <a:gd name="T46" fmla="*/ 1159 w 1838"/>
              <a:gd name="T47" fmla="*/ 128 h 2192"/>
              <a:gd name="T48" fmla="*/ 1823 w 1838"/>
              <a:gd name="T49" fmla="*/ 1484 h 2192"/>
              <a:gd name="T50" fmla="*/ 1553 w 1838"/>
              <a:gd name="T51" fmla="*/ 1670 h 2192"/>
              <a:gd name="T52" fmla="*/ 1362 w 1838"/>
              <a:gd name="T53" fmla="*/ 1922 h 2192"/>
              <a:gd name="T54" fmla="*/ 1177 w 1838"/>
              <a:gd name="T55" fmla="*/ 2192 h 2192"/>
              <a:gd name="T56" fmla="*/ 1639 w 1838"/>
              <a:gd name="T57" fmla="*/ 2192 h 2192"/>
              <a:gd name="T58" fmla="*/ 1177 w 1838"/>
              <a:gd name="T59" fmla="*/ 2064 h 2192"/>
              <a:gd name="T60" fmla="*/ 1247 w 1838"/>
              <a:gd name="T61" fmla="*/ 1993 h 2192"/>
              <a:gd name="T62" fmla="*/ 1695 w 1838"/>
              <a:gd name="T63" fmla="*/ 1484 h 2192"/>
              <a:gd name="T64" fmla="*/ 1624 w 1838"/>
              <a:gd name="T65" fmla="*/ 1414 h 2192"/>
              <a:gd name="T66" fmla="*/ 1639 w 1838"/>
              <a:gd name="T67" fmla="*/ 1922 h 2192"/>
              <a:gd name="T68" fmla="*/ 1133 w 1838"/>
              <a:gd name="T69" fmla="*/ 1678 h 2192"/>
              <a:gd name="T70" fmla="*/ 1177 w 1838"/>
              <a:gd name="T71" fmla="*/ 1286 h 2192"/>
              <a:gd name="T72" fmla="*/ 807 w 1838"/>
              <a:gd name="T73" fmla="*/ 1823 h 2192"/>
              <a:gd name="T74" fmla="*/ 384 w 1838"/>
              <a:gd name="T75" fmla="*/ 1922 h 2192"/>
              <a:gd name="T76" fmla="*/ 412 w 1838"/>
              <a:gd name="T77" fmla="*/ 764 h 2192"/>
              <a:gd name="T78" fmla="*/ 157 w 1838"/>
              <a:gd name="T79" fmla="*/ 955 h 2192"/>
              <a:gd name="T80" fmla="*/ 199 w 1838"/>
              <a:gd name="T81" fmla="*/ 2192 h 2192"/>
              <a:gd name="T82" fmla="*/ 704 w 1838"/>
              <a:gd name="T83" fmla="*/ 2192 h 2192"/>
              <a:gd name="T84" fmla="*/ 1133 w 1838"/>
              <a:gd name="T85" fmla="*/ 1678 h 2192"/>
              <a:gd name="T86" fmla="*/ 1177 w 1838"/>
              <a:gd name="T87" fmla="*/ 1555 h 2192"/>
              <a:gd name="T88" fmla="*/ 199 w 1838"/>
              <a:gd name="T89" fmla="*/ 2064 h 2192"/>
              <a:gd name="T90" fmla="*/ 270 w 1838"/>
              <a:gd name="T91" fmla="*/ 1993 h 2192"/>
              <a:gd name="T92" fmla="*/ 143 w 1838"/>
              <a:gd name="T93" fmla="*/ 764 h 2192"/>
              <a:gd name="T94" fmla="*/ 214 w 1838"/>
              <a:gd name="T95" fmla="*/ 835 h 2192"/>
              <a:gd name="T96" fmla="*/ 704 w 1838"/>
              <a:gd name="T97" fmla="*/ 1922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38" h="2192">
                <a:moveTo>
                  <a:pt x="214" y="397"/>
                </a:moveTo>
                <a:cubicBezTo>
                  <a:pt x="304" y="397"/>
                  <a:pt x="381" y="336"/>
                  <a:pt x="405" y="253"/>
                </a:cubicBezTo>
                <a:cubicBezTo>
                  <a:pt x="604" y="253"/>
                  <a:pt x="604" y="253"/>
                  <a:pt x="604" y="253"/>
                </a:cubicBezTo>
                <a:cubicBezTo>
                  <a:pt x="998" y="647"/>
                  <a:pt x="998" y="647"/>
                  <a:pt x="998" y="647"/>
                </a:cubicBezTo>
                <a:cubicBezTo>
                  <a:pt x="974" y="680"/>
                  <a:pt x="960" y="720"/>
                  <a:pt x="960" y="764"/>
                </a:cubicBezTo>
                <a:cubicBezTo>
                  <a:pt x="960" y="874"/>
                  <a:pt x="1049" y="963"/>
                  <a:pt x="1159" y="963"/>
                </a:cubicBezTo>
                <a:cubicBezTo>
                  <a:pt x="1268" y="963"/>
                  <a:pt x="1358" y="874"/>
                  <a:pt x="1358" y="764"/>
                </a:cubicBezTo>
                <a:cubicBezTo>
                  <a:pt x="1358" y="655"/>
                  <a:pt x="1268" y="566"/>
                  <a:pt x="1159" y="566"/>
                </a:cubicBezTo>
                <a:cubicBezTo>
                  <a:pt x="1140" y="566"/>
                  <a:pt x="1122" y="568"/>
                  <a:pt x="1105" y="573"/>
                </a:cubicBezTo>
                <a:cubicBezTo>
                  <a:pt x="657" y="125"/>
                  <a:pt x="657" y="125"/>
                  <a:pt x="657" y="125"/>
                </a:cubicBezTo>
                <a:cubicBezTo>
                  <a:pt x="398" y="125"/>
                  <a:pt x="398" y="125"/>
                  <a:pt x="398" y="125"/>
                </a:cubicBezTo>
                <a:cubicBezTo>
                  <a:pt x="369" y="51"/>
                  <a:pt x="297" y="0"/>
                  <a:pt x="214" y="0"/>
                </a:cubicBezTo>
                <a:cubicBezTo>
                  <a:pt x="104" y="0"/>
                  <a:pt x="15" y="89"/>
                  <a:pt x="15" y="198"/>
                </a:cubicBezTo>
                <a:cubicBezTo>
                  <a:pt x="15" y="308"/>
                  <a:pt x="104" y="397"/>
                  <a:pt x="214" y="397"/>
                </a:cubicBezTo>
                <a:close/>
                <a:moveTo>
                  <a:pt x="1159" y="694"/>
                </a:moveTo>
                <a:cubicBezTo>
                  <a:pt x="1198" y="694"/>
                  <a:pt x="1230" y="725"/>
                  <a:pt x="1230" y="764"/>
                </a:cubicBezTo>
                <a:cubicBezTo>
                  <a:pt x="1230" y="803"/>
                  <a:pt x="1198" y="835"/>
                  <a:pt x="1159" y="835"/>
                </a:cubicBezTo>
                <a:cubicBezTo>
                  <a:pt x="1120" y="835"/>
                  <a:pt x="1088" y="803"/>
                  <a:pt x="1088" y="764"/>
                </a:cubicBezTo>
                <a:cubicBezTo>
                  <a:pt x="1088" y="725"/>
                  <a:pt x="1120" y="694"/>
                  <a:pt x="1159" y="694"/>
                </a:cubicBezTo>
                <a:close/>
                <a:moveTo>
                  <a:pt x="214" y="128"/>
                </a:moveTo>
                <a:cubicBezTo>
                  <a:pt x="253" y="128"/>
                  <a:pt x="284" y="159"/>
                  <a:pt x="284" y="198"/>
                </a:cubicBezTo>
                <a:cubicBezTo>
                  <a:pt x="284" y="237"/>
                  <a:pt x="253" y="269"/>
                  <a:pt x="214" y="269"/>
                </a:cubicBezTo>
                <a:cubicBezTo>
                  <a:pt x="175" y="269"/>
                  <a:pt x="143" y="237"/>
                  <a:pt x="143" y="198"/>
                </a:cubicBezTo>
                <a:cubicBezTo>
                  <a:pt x="143" y="159"/>
                  <a:pt x="175" y="128"/>
                  <a:pt x="214" y="128"/>
                </a:cubicBezTo>
                <a:close/>
                <a:moveTo>
                  <a:pt x="1159" y="397"/>
                </a:moveTo>
                <a:cubicBezTo>
                  <a:pt x="1246" y="397"/>
                  <a:pt x="1320" y="341"/>
                  <a:pt x="1347" y="262"/>
                </a:cubicBezTo>
                <a:cubicBezTo>
                  <a:pt x="1443" y="262"/>
                  <a:pt x="1443" y="262"/>
                  <a:pt x="1443" y="262"/>
                </a:cubicBezTo>
                <a:cubicBezTo>
                  <a:pt x="1461" y="317"/>
                  <a:pt x="1503" y="360"/>
                  <a:pt x="1555" y="382"/>
                </a:cubicBezTo>
                <a:cubicBezTo>
                  <a:pt x="1555" y="817"/>
                  <a:pt x="1555" y="817"/>
                  <a:pt x="1555" y="817"/>
                </a:cubicBezTo>
                <a:cubicBezTo>
                  <a:pt x="1309" y="1063"/>
                  <a:pt x="1309" y="1063"/>
                  <a:pt x="1309" y="1063"/>
                </a:cubicBezTo>
                <a:cubicBezTo>
                  <a:pt x="767" y="1063"/>
                  <a:pt x="767" y="1063"/>
                  <a:pt x="767" y="1063"/>
                </a:cubicBezTo>
                <a:cubicBezTo>
                  <a:pt x="767" y="953"/>
                  <a:pt x="767" y="953"/>
                  <a:pt x="767" y="953"/>
                </a:cubicBezTo>
                <a:cubicBezTo>
                  <a:pt x="846" y="927"/>
                  <a:pt x="903" y="852"/>
                  <a:pt x="903" y="764"/>
                </a:cubicBezTo>
                <a:cubicBezTo>
                  <a:pt x="903" y="655"/>
                  <a:pt x="814" y="566"/>
                  <a:pt x="704" y="566"/>
                </a:cubicBezTo>
                <a:cubicBezTo>
                  <a:pt x="595" y="566"/>
                  <a:pt x="506" y="655"/>
                  <a:pt x="506" y="764"/>
                </a:cubicBezTo>
                <a:cubicBezTo>
                  <a:pt x="506" y="851"/>
                  <a:pt x="561" y="925"/>
                  <a:pt x="639" y="952"/>
                </a:cubicBezTo>
                <a:cubicBezTo>
                  <a:pt x="639" y="1297"/>
                  <a:pt x="639" y="1297"/>
                  <a:pt x="639" y="1297"/>
                </a:cubicBezTo>
                <a:cubicBezTo>
                  <a:pt x="561" y="1324"/>
                  <a:pt x="506" y="1398"/>
                  <a:pt x="506" y="1484"/>
                </a:cubicBezTo>
                <a:cubicBezTo>
                  <a:pt x="506" y="1594"/>
                  <a:pt x="595" y="1683"/>
                  <a:pt x="704" y="1683"/>
                </a:cubicBezTo>
                <a:cubicBezTo>
                  <a:pt x="814" y="1683"/>
                  <a:pt x="903" y="1594"/>
                  <a:pt x="903" y="1484"/>
                </a:cubicBezTo>
                <a:cubicBezTo>
                  <a:pt x="903" y="1397"/>
                  <a:pt x="846" y="1322"/>
                  <a:pt x="767" y="1296"/>
                </a:cubicBezTo>
                <a:cubicBezTo>
                  <a:pt x="767" y="1191"/>
                  <a:pt x="767" y="1191"/>
                  <a:pt x="767" y="1191"/>
                </a:cubicBezTo>
                <a:cubicBezTo>
                  <a:pt x="1362" y="1191"/>
                  <a:pt x="1362" y="1191"/>
                  <a:pt x="1362" y="1191"/>
                </a:cubicBezTo>
                <a:cubicBezTo>
                  <a:pt x="1683" y="870"/>
                  <a:pt x="1683" y="870"/>
                  <a:pt x="1683" y="870"/>
                </a:cubicBezTo>
                <a:cubicBezTo>
                  <a:pt x="1683" y="390"/>
                  <a:pt x="1683" y="390"/>
                  <a:pt x="1683" y="390"/>
                </a:cubicBezTo>
                <a:cubicBezTo>
                  <a:pt x="1768" y="367"/>
                  <a:pt x="1830" y="290"/>
                  <a:pt x="1830" y="198"/>
                </a:cubicBezTo>
                <a:cubicBezTo>
                  <a:pt x="1830" y="89"/>
                  <a:pt x="1740" y="0"/>
                  <a:pt x="1631" y="0"/>
                </a:cubicBezTo>
                <a:cubicBezTo>
                  <a:pt x="1544" y="0"/>
                  <a:pt x="1469" y="56"/>
                  <a:pt x="1443" y="134"/>
                </a:cubicBezTo>
                <a:cubicBezTo>
                  <a:pt x="1347" y="134"/>
                  <a:pt x="1347" y="134"/>
                  <a:pt x="1347" y="134"/>
                </a:cubicBezTo>
                <a:cubicBezTo>
                  <a:pt x="1320" y="56"/>
                  <a:pt x="1246" y="0"/>
                  <a:pt x="1159" y="0"/>
                </a:cubicBezTo>
                <a:cubicBezTo>
                  <a:pt x="1049" y="0"/>
                  <a:pt x="960" y="89"/>
                  <a:pt x="960" y="198"/>
                </a:cubicBezTo>
                <a:cubicBezTo>
                  <a:pt x="960" y="308"/>
                  <a:pt x="1049" y="397"/>
                  <a:pt x="1159" y="397"/>
                </a:cubicBezTo>
                <a:close/>
                <a:moveTo>
                  <a:pt x="775" y="1484"/>
                </a:moveTo>
                <a:cubicBezTo>
                  <a:pt x="775" y="1523"/>
                  <a:pt x="743" y="1555"/>
                  <a:pt x="704" y="1555"/>
                </a:cubicBezTo>
                <a:cubicBezTo>
                  <a:pt x="665" y="1555"/>
                  <a:pt x="634" y="1523"/>
                  <a:pt x="634" y="1484"/>
                </a:cubicBezTo>
                <a:cubicBezTo>
                  <a:pt x="634" y="1445"/>
                  <a:pt x="665" y="1414"/>
                  <a:pt x="704" y="1414"/>
                </a:cubicBezTo>
                <a:cubicBezTo>
                  <a:pt x="743" y="1414"/>
                  <a:pt x="775" y="1445"/>
                  <a:pt x="775" y="1484"/>
                </a:cubicBezTo>
                <a:close/>
                <a:moveTo>
                  <a:pt x="704" y="835"/>
                </a:moveTo>
                <a:cubicBezTo>
                  <a:pt x="665" y="835"/>
                  <a:pt x="634" y="803"/>
                  <a:pt x="634" y="764"/>
                </a:cubicBezTo>
                <a:cubicBezTo>
                  <a:pt x="634" y="725"/>
                  <a:pt x="665" y="694"/>
                  <a:pt x="704" y="694"/>
                </a:cubicBezTo>
                <a:cubicBezTo>
                  <a:pt x="743" y="694"/>
                  <a:pt x="775" y="725"/>
                  <a:pt x="775" y="764"/>
                </a:cubicBezTo>
                <a:cubicBezTo>
                  <a:pt x="775" y="803"/>
                  <a:pt x="743" y="835"/>
                  <a:pt x="704" y="835"/>
                </a:cubicBezTo>
                <a:close/>
                <a:moveTo>
                  <a:pt x="1631" y="128"/>
                </a:moveTo>
                <a:cubicBezTo>
                  <a:pt x="1670" y="128"/>
                  <a:pt x="1702" y="159"/>
                  <a:pt x="1702" y="198"/>
                </a:cubicBezTo>
                <a:cubicBezTo>
                  <a:pt x="1702" y="237"/>
                  <a:pt x="1670" y="269"/>
                  <a:pt x="1631" y="269"/>
                </a:cubicBezTo>
                <a:cubicBezTo>
                  <a:pt x="1592" y="269"/>
                  <a:pt x="1560" y="237"/>
                  <a:pt x="1560" y="198"/>
                </a:cubicBezTo>
                <a:cubicBezTo>
                  <a:pt x="1560" y="159"/>
                  <a:pt x="1592" y="128"/>
                  <a:pt x="1631" y="128"/>
                </a:cubicBezTo>
                <a:close/>
                <a:moveTo>
                  <a:pt x="1159" y="128"/>
                </a:moveTo>
                <a:cubicBezTo>
                  <a:pt x="1198" y="128"/>
                  <a:pt x="1230" y="159"/>
                  <a:pt x="1230" y="198"/>
                </a:cubicBezTo>
                <a:cubicBezTo>
                  <a:pt x="1230" y="237"/>
                  <a:pt x="1198" y="269"/>
                  <a:pt x="1159" y="269"/>
                </a:cubicBezTo>
                <a:cubicBezTo>
                  <a:pt x="1120" y="269"/>
                  <a:pt x="1088" y="237"/>
                  <a:pt x="1088" y="198"/>
                </a:cubicBezTo>
                <a:cubicBezTo>
                  <a:pt x="1088" y="159"/>
                  <a:pt x="1120" y="128"/>
                  <a:pt x="1159" y="128"/>
                </a:cubicBezTo>
                <a:close/>
                <a:moveTo>
                  <a:pt x="1681" y="1799"/>
                </a:moveTo>
                <a:cubicBezTo>
                  <a:pt x="1681" y="1675"/>
                  <a:pt x="1681" y="1675"/>
                  <a:pt x="1681" y="1675"/>
                </a:cubicBezTo>
                <a:cubicBezTo>
                  <a:pt x="1763" y="1650"/>
                  <a:pt x="1823" y="1574"/>
                  <a:pt x="1823" y="1484"/>
                </a:cubicBezTo>
                <a:cubicBezTo>
                  <a:pt x="1823" y="1375"/>
                  <a:pt x="1734" y="1286"/>
                  <a:pt x="1624" y="1286"/>
                </a:cubicBezTo>
                <a:cubicBezTo>
                  <a:pt x="1514" y="1286"/>
                  <a:pt x="1425" y="1375"/>
                  <a:pt x="1425" y="1484"/>
                </a:cubicBezTo>
                <a:cubicBezTo>
                  <a:pt x="1425" y="1569"/>
                  <a:pt x="1478" y="1641"/>
                  <a:pt x="1553" y="1670"/>
                </a:cubicBezTo>
                <a:cubicBezTo>
                  <a:pt x="1553" y="1814"/>
                  <a:pt x="1553" y="1814"/>
                  <a:pt x="1553" y="1814"/>
                </a:cubicBezTo>
                <a:cubicBezTo>
                  <a:pt x="1507" y="1836"/>
                  <a:pt x="1472" y="1874"/>
                  <a:pt x="1453" y="1922"/>
                </a:cubicBezTo>
                <a:cubicBezTo>
                  <a:pt x="1362" y="1922"/>
                  <a:pt x="1362" y="1922"/>
                  <a:pt x="1362" y="1922"/>
                </a:cubicBezTo>
                <a:cubicBezTo>
                  <a:pt x="1333" y="1847"/>
                  <a:pt x="1261" y="1794"/>
                  <a:pt x="1177" y="1794"/>
                </a:cubicBezTo>
                <a:cubicBezTo>
                  <a:pt x="1067" y="1794"/>
                  <a:pt x="978" y="1883"/>
                  <a:pt x="978" y="1993"/>
                </a:cubicBezTo>
                <a:cubicBezTo>
                  <a:pt x="978" y="2103"/>
                  <a:pt x="1067" y="2192"/>
                  <a:pt x="1177" y="2192"/>
                </a:cubicBezTo>
                <a:cubicBezTo>
                  <a:pt x="1266" y="2192"/>
                  <a:pt x="1343" y="2132"/>
                  <a:pt x="1367" y="2050"/>
                </a:cubicBezTo>
                <a:cubicBezTo>
                  <a:pt x="1448" y="2050"/>
                  <a:pt x="1448" y="2050"/>
                  <a:pt x="1448" y="2050"/>
                </a:cubicBezTo>
                <a:cubicBezTo>
                  <a:pt x="1473" y="2132"/>
                  <a:pt x="1549" y="2192"/>
                  <a:pt x="1639" y="2192"/>
                </a:cubicBezTo>
                <a:cubicBezTo>
                  <a:pt x="1748" y="2192"/>
                  <a:pt x="1838" y="2103"/>
                  <a:pt x="1838" y="1993"/>
                </a:cubicBezTo>
                <a:cubicBezTo>
                  <a:pt x="1838" y="1898"/>
                  <a:pt x="1770" y="1818"/>
                  <a:pt x="1681" y="1799"/>
                </a:cubicBezTo>
                <a:close/>
                <a:moveTo>
                  <a:pt x="1177" y="2064"/>
                </a:moveTo>
                <a:cubicBezTo>
                  <a:pt x="1138" y="2064"/>
                  <a:pt x="1106" y="2032"/>
                  <a:pt x="1106" y="1993"/>
                </a:cubicBezTo>
                <a:cubicBezTo>
                  <a:pt x="1106" y="1954"/>
                  <a:pt x="1138" y="1922"/>
                  <a:pt x="1177" y="1922"/>
                </a:cubicBezTo>
                <a:cubicBezTo>
                  <a:pt x="1216" y="1922"/>
                  <a:pt x="1247" y="1954"/>
                  <a:pt x="1247" y="1993"/>
                </a:cubicBezTo>
                <a:cubicBezTo>
                  <a:pt x="1247" y="2032"/>
                  <a:pt x="1216" y="2064"/>
                  <a:pt x="1177" y="2064"/>
                </a:cubicBezTo>
                <a:close/>
                <a:moveTo>
                  <a:pt x="1624" y="1414"/>
                </a:moveTo>
                <a:cubicBezTo>
                  <a:pt x="1663" y="1414"/>
                  <a:pt x="1695" y="1445"/>
                  <a:pt x="1695" y="1484"/>
                </a:cubicBezTo>
                <a:cubicBezTo>
                  <a:pt x="1695" y="1523"/>
                  <a:pt x="1663" y="1555"/>
                  <a:pt x="1624" y="1555"/>
                </a:cubicBezTo>
                <a:cubicBezTo>
                  <a:pt x="1585" y="1555"/>
                  <a:pt x="1553" y="1523"/>
                  <a:pt x="1553" y="1484"/>
                </a:cubicBezTo>
                <a:cubicBezTo>
                  <a:pt x="1553" y="1445"/>
                  <a:pt x="1585" y="1414"/>
                  <a:pt x="1624" y="1414"/>
                </a:cubicBezTo>
                <a:close/>
                <a:moveTo>
                  <a:pt x="1639" y="2064"/>
                </a:moveTo>
                <a:cubicBezTo>
                  <a:pt x="1600" y="2064"/>
                  <a:pt x="1568" y="2032"/>
                  <a:pt x="1568" y="1993"/>
                </a:cubicBezTo>
                <a:cubicBezTo>
                  <a:pt x="1568" y="1954"/>
                  <a:pt x="1600" y="1922"/>
                  <a:pt x="1639" y="1922"/>
                </a:cubicBezTo>
                <a:cubicBezTo>
                  <a:pt x="1678" y="1922"/>
                  <a:pt x="1710" y="1954"/>
                  <a:pt x="1710" y="1993"/>
                </a:cubicBezTo>
                <a:cubicBezTo>
                  <a:pt x="1710" y="2032"/>
                  <a:pt x="1678" y="2064"/>
                  <a:pt x="1639" y="2064"/>
                </a:cubicBezTo>
                <a:close/>
                <a:moveTo>
                  <a:pt x="1133" y="1678"/>
                </a:moveTo>
                <a:cubicBezTo>
                  <a:pt x="1147" y="1681"/>
                  <a:pt x="1162" y="1683"/>
                  <a:pt x="1177" y="1683"/>
                </a:cubicBezTo>
                <a:cubicBezTo>
                  <a:pt x="1286" y="1683"/>
                  <a:pt x="1375" y="1594"/>
                  <a:pt x="1375" y="1484"/>
                </a:cubicBezTo>
                <a:cubicBezTo>
                  <a:pt x="1375" y="1375"/>
                  <a:pt x="1286" y="1286"/>
                  <a:pt x="1177" y="1286"/>
                </a:cubicBezTo>
                <a:cubicBezTo>
                  <a:pt x="1067" y="1286"/>
                  <a:pt x="978" y="1375"/>
                  <a:pt x="978" y="1484"/>
                </a:cubicBezTo>
                <a:cubicBezTo>
                  <a:pt x="978" y="1531"/>
                  <a:pt x="994" y="1575"/>
                  <a:pt x="1022" y="1609"/>
                </a:cubicBezTo>
                <a:cubicBezTo>
                  <a:pt x="807" y="1823"/>
                  <a:pt x="807" y="1823"/>
                  <a:pt x="807" y="1823"/>
                </a:cubicBezTo>
                <a:cubicBezTo>
                  <a:pt x="777" y="1805"/>
                  <a:pt x="742" y="1794"/>
                  <a:pt x="704" y="1794"/>
                </a:cubicBezTo>
                <a:cubicBezTo>
                  <a:pt x="620" y="1794"/>
                  <a:pt x="548" y="1847"/>
                  <a:pt x="519" y="1922"/>
                </a:cubicBezTo>
                <a:cubicBezTo>
                  <a:pt x="384" y="1922"/>
                  <a:pt x="384" y="1922"/>
                  <a:pt x="384" y="1922"/>
                </a:cubicBezTo>
                <a:cubicBezTo>
                  <a:pt x="366" y="1874"/>
                  <a:pt x="330" y="1836"/>
                  <a:pt x="285" y="1814"/>
                </a:cubicBezTo>
                <a:cubicBezTo>
                  <a:pt x="285" y="950"/>
                  <a:pt x="285" y="950"/>
                  <a:pt x="285" y="950"/>
                </a:cubicBezTo>
                <a:cubicBezTo>
                  <a:pt x="359" y="921"/>
                  <a:pt x="412" y="849"/>
                  <a:pt x="412" y="764"/>
                </a:cubicBezTo>
                <a:cubicBezTo>
                  <a:pt x="412" y="655"/>
                  <a:pt x="323" y="566"/>
                  <a:pt x="214" y="566"/>
                </a:cubicBezTo>
                <a:cubicBezTo>
                  <a:pt x="104" y="566"/>
                  <a:pt x="15" y="655"/>
                  <a:pt x="15" y="764"/>
                </a:cubicBezTo>
                <a:cubicBezTo>
                  <a:pt x="15" y="854"/>
                  <a:pt x="75" y="930"/>
                  <a:pt x="157" y="955"/>
                </a:cubicBezTo>
                <a:cubicBezTo>
                  <a:pt x="157" y="1799"/>
                  <a:pt x="157" y="1799"/>
                  <a:pt x="157" y="1799"/>
                </a:cubicBezTo>
                <a:cubicBezTo>
                  <a:pt x="67" y="1818"/>
                  <a:pt x="0" y="1898"/>
                  <a:pt x="0" y="1993"/>
                </a:cubicBezTo>
                <a:cubicBezTo>
                  <a:pt x="0" y="2103"/>
                  <a:pt x="89" y="2192"/>
                  <a:pt x="199" y="2192"/>
                </a:cubicBezTo>
                <a:cubicBezTo>
                  <a:pt x="289" y="2192"/>
                  <a:pt x="365" y="2132"/>
                  <a:pt x="389" y="2050"/>
                </a:cubicBezTo>
                <a:cubicBezTo>
                  <a:pt x="514" y="2050"/>
                  <a:pt x="514" y="2050"/>
                  <a:pt x="514" y="2050"/>
                </a:cubicBezTo>
                <a:cubicBezTo>
                  <a:pt x="538" y="2132"/>
                  <a:pt x="615" y="2192"/>
                  <a:pt x="704" y="2192"/>
                </a:cubicBezTo>
                <a:cubicBezTo>
                  <a:pt x="814" y="2192"/>
                  <a:pt x="903" y="2103"/>
                  <a:pt x="903" y="1993"/>
                </a:cubicBezTo>
                <a:cubicBezTo>
                  <a:pt x="903" y="1968"/>
                  <a:pt x="898" y="1944"/>
                  <a:pt x="890" y="1922"/>
                </a:cubicBezTo>
                <a:lnTo>
                  <a:pt x="1133" y="1678"/>
                </a:lnTo>
                <a:close/>
                <a:moveTo>
                  <a:pt x="1177" y="1414"/>
                </a:moveTo>
                <a:cubicBezTo>
                  <a:pt x="1216" y="1414"/>
                  <a:pt x="1247" y="1445"/>
                  <a:pt x="1247" y="1484"/>
                </a:cubicBezTo>
                <a:cubicBezTo>
                  <a:pt x="1247" y="1523"/>
                  <a:pt x="1216" y="1555"/>
                  <a:pt x="1177" y="1555"/>
                </a:cubicBezTo>
                <a:cubicBezTo>
                  <a:pt x="1138" y="1555"/>
                  <a:pt x="1106" y="1523"/>
                  <a:pt x="1106" y="1484"/>
                </a:cubicBezTo>
                <a:cubicBezTo>
                  <a:pt x="1106" y="1445"/>
                  <a:pt x="1138" y="1414"/>
                  <a:pt x="1177" y="1414"/>
                </a:cubicBezTo>
                <a:close/>
                <a:moveTo>
                  <a:pt x="199" y="2064"/>
                </a:moveTo>
                <a:cubicBezTo>
                  <a:pt x="160" y="2064"/>
                  <a:pt x="128" y="2032"/>
                  <a:pt x="128" y="1993"/>
                </a:cubicBezTo>
                <a:cubicBezTo>
                  <a:pt x="128" y="1954"/>
                  <a:pt x="160" y="1922"/>
                  <a:pt x="199" y="1922"/>
                </a:cubicBezTo>
                <a:cubicBezTo>
                  <a:pt x="238" y="1922"/>
                  <a:pt x="270" y="1954"/>
                  <a:pt x="270" y="1993"/>
                </a:cubicBezTo>
                <a:cubicBezTo>
                  <a:pt x="270" y="2032"/>
                  <a:pt x="238" y="2064"/>
                  <a:pt x="199" y="2064"/>
                </a:cubicBezTo>
                <a:close/>
                <a:moveTo>
                  <a:pt x="214" y="835"/>
                </a:moveTo>
                <a:cubicBezTo>
                  <a:pt x="175" y="835"/>
                  <a:pt x="143" y="803"/>
                  <a:pt x="143" y="764"/>
                </a:cubicBezTo>
                <a:cubicBezTo>
                  <a:pt x="143" y="725"/>
                  <a:pt x="175" y="694"/>
                  <a:pt x="214" y="694"/>
                </a:cubicBezTo>
                <a:cubicBezTo>
                  <a:pt x="253" y="694"/>
                  <a:pt x="284" y="725"/>
                  <a:pt x="284" y="764"/>
                </a:cubicBezTo>
                <a:cubicBezTo>
                  <a:pt x="284" y="803"/>
                  <a:pt x="253" y="835"/>
                  <a:pt x="214" y="835"/>
                </a:cubicBezTo>
                <a:close/>
                <a:moveTo>
                  <a:pt x="704" y="2064"/>
                </a:moveTo>
                <a:cubicBezTo>
                  <a:pt x="665" y="2064"/>
                  <a:pt x="634" y="2032"/>
                  <a:pt x="634" y="1993"/>
                </a:cubicBezTo>
                <a:cubicBezTo>
                  <a:pt x="634" y="1954"/>
                  <a:pt x="665" y="1922"/>
                  <a:pt x="704" y="1922"/>
                </a:cubicBezTo>
                <a:cubicBezTo>
                  <a:pt x="743" y="1922"/>
                  <a:pt x="775" y="1954"/>
                  <a:pt x="775" y="1993"/>
                </a:cubicBezTo>
                <a:cubicBezTo>
                  <a:pt x="775" y="2032"/>
                  <a:pt x="743" y="2064"/>
                  <a:pt x="704" y="2064"/>
                </a:cubicBezTo>
                <a:close/>
              </a:path>
            </a:pathLst>
          </a:custGeom>
          <a:solidFill>
            <a:srgbClr val="595959"/>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1416219812"/>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1" name="Object 130" hidden="1"/>
          <p:cNvGraphicFramePr>
            <a:graphicFrameLocks noChangeAspect="1"/>
          </p:cNvGraphicFramePr>
          <p:nvPr>
            <p:custDataLst>
              <p:tags r:id="rId2"/>
            </p:custDataLst>
            <p:extLst>
              <p:ext uri="{D42A27DB-BD31-4B8C-83A1-F6EECF244321}">
                <p14:modId xmlns:p14="http://schemas.microsoft.com/office/powerpoint/2010/main" val="370574172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6349" name="think-cell Slide" r:id="rId54" imgW="270" imgH="270" progId="TCLayout.ActiveDocument.1">
                  <p:embed/>
                </p:oleObj>
              </mc:Choice>
              <mc:Fallback>
                <p:oleObj name="think-cell Slide" r:id="rId54" imgW="270" imgH="270" progId="TCLayout.ActiveDocument.1">
                  <p:embed/>
                  <p:pic>
                    <p:nvPicPr>
                      <p:cNvPr id="0" name=""/>
                      <p:cNvPicPr/>
                      <p:nvPr/>
                    </p:nvPicPr>
                    <p:blipFill>
                      <a:blip r:embed="rId55"/>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Oneway</a:t>
            </a:r>
            <a:endParaRPr lang="en-US" dirty="0"/>
          </a:p>
        </p:txBody>
      </p:sp>
      <p:sp>
        <p:nvSpPr>
          <p:cNvPr id="4" name="Content Placeholder 3"/>
          <p:cNvSpPr>
            <a:spLocks noGrp="1"/>
          </p:cNvSpPr>
          <p:nvPr>
            <p:ph type="body" sz="quarter" idx="10"/>
          </p:nvPr>
        </p:nvSpPr>
        <p:spPr>
          <a:xfrm>
            <a:off x="519112" y="1447799"/>
            <a:ext cx="3932307" cy="3176254"/>
          </a:xfrm>
        </p:spPr>
        <p:txBody>
          <a:bodyPr/>
          <a:lstStyle/>
          <a:p>
            <a:r>
              <a:rPr lang="en-US" sz="2800" dirty="0" smtClean="0"/>
              <a:t>NetOnewayRelayBinding</a:t>
            </a:r>
          </a:p>
          <a:p>
            <a:r>
              <a:rPr lang="en-US" sz="2800" dirty="0" smtClean="0"/>
              <a:t>All TCP and HTTP listeners use one-way as internal control channel</a:t>
            </a:r>
          </a:p>
          <a:p>
            <a:r>
              <a:rPr lang="en-US" sz="2800" dirty="0" smtClean="0"/>
              <a:t>60KB message-size limit</a:t>
            </a:r>
          </a:p>
          <a:p>
            <a:r>
              <a:rPr lang="en-US" sz="2800" dirty="0" smtClean="0"/>
              <a:t>One-way only</a:t>
            </a:r>
          </a:p>
          <a:p>
            <a:r>
              <a:rPr lang="en-US" sz="2800" dirty="0" smtClean="0"/>
              <a:t>No rendezvous overhead</a:t>
            </a:r>
            <a:endParaRPr lang="en-US" sz="2800" dirty="0"/>
          </a:p>
        </p:txBody>
      </p:sp>
      <p:sp>
        <p:nvSpPr>
          <p:cNvPr id="64" name="Rectangle 63"/>
          <p:cNvSpPr/>
          <p:nvPr>
            <p:custDataLst>
              <p:tags r:id="rId4"/>
            </p:custDataLst>
          </p:nvPr>
        </p:nvSpPr>
        <p:spPr bwMode="auto">
          <a:xfrm>
            <a:off x="4572000" y="622169"/>
            <a:ext cx="7096124" cy="564528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sp>
        <p:nvSpPr>
          <p:cNvPr id="81" name="Rectangle 80"/>
          <p:cNvSpPr/>
          <p:nvPr>
            <p:custDataLst>
              <p:tags r:id="rId5"/>
            </p:custDataLst>
          </p:nvPr>
        </p:nvSpPr>
        <p:spPr>
          <a:xfrm>
            <a:off x="7716629"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11" name="Rectangle 110"/>
          <p:cNvSpPr/>
          <p:nvPr>
            <p:custDataLst>
              <p:tags r:id="rId6"/>
            </p:custDataLst>
          </p:nvPr>
        </p:nvSpPr>
        <p:spPr bwMode="auto">
          <a:xfrm>
            <a:off x="4767290" y="899658"/>
            <a:ext cx="782521" cy="152179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400">
              <a:defRPr/>
            </a:pPr>
            <a:r>
              <a:rPr lang="en-US" sz="1200" kern="0" dirty="0">
                <a:ln>
                  <a:solidFill>
                    <a:schemeClr val="bg1">
                      <a:alpha val="0"/>
                    </a:schemeClr>
                  </a:solidFill>
                </a:ln>
                <a:solidFill>
                  <a:srgbClr val="595959"/>
                </a:solidFill>
              </a:rPr>
              <a:t>Backend</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Naming</a:t>
            </a:r>
          </a:p>
          <a:p>
            <a:pPr algn="r" defTabSz="914400">
              <a:defRPr/>
            </a:pPr>
            <a:r>
              <a:rPr lang="en-US" sz="1200" kern="0" dirty="0">
                <a:ln>
                  <a:solidFill>
                    <a:schemeClr val="bg1">
                      <a:alpha val="0"/>
                    </a:schemeClr>
                  </a:solidFill>
                </a:ln>
                <a:solidFill>
                  <a:srgbClr val="595959"/>
                </a:solidFill>
              </a:rPr>
              <a:t>Routing</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Fabric</a:t>
            </a:r>
          </a:p>
        </p:txBody>
      </p:sp>
      <p:sp>
        <p:nvSpPr>
          <p:cNvPr id="112" name="Rectangle 111"/>
          <p:cNvSpPr/>
          <p:nvPr>
            <p:custDataLst>
              <p:tags r:id="rId7"/>
            </p:custDataLst>
          </p:nvPr>
        </p:nvSpPr>
        <p:spPr>
          <a:xfrm>
            <a:off x="5588314" y="899658"/>
            <a:ext cx="5898476" cy="1521790"/>
          </a:xfrm>
          <a:prstGeom prst="rect">
            <a:avLst/>
          </a:prstGeom>
          <a:solidFill>
            <a:schemeClr val="accent2"/>
          </a:solidFill>
          <a:ln w="9525" cap="flat" cmpd="sng" algn="ctr">
            <a:noFill/>
            <a:prstDash val="solid"/>
          </a:ln>
          <a:effectLst/>
        </p:spPr>
        <p:txBody>
          <a:bodyPr rtlCol="0" anchor="t"/>
          <a:lstStyle/>
          <a:p>
            <a:pPr lvl="0" algn="ctr" defTabSz="914400">
              <a:defRPr/>
            </a:pPr>
            <a:r>
              <a:rPr lang="en-US" sz="2000" kern="0" dirty="0">
                <a:ln>
                  <a:solidFill>
                    <a:schemeClr val="bg1">
                      <a:alpha val="0"/>
                    </a:schemeClr>
                  </a:solidFill>
                </a:ln>
                <a:solidFill>
                  <a:schemeClr val="bg1"/>
                </a:solidFill>
              </a:rPr>
              <a:t>sb://</a:t>
            </a:r>
            <a:r>
              <a:rPr lang="en-US" sz="2000" i="1" kern="0" dirty="0">
                <a:ln>
                  <a:solidFill>
                    <a:schemeClr val="bg1">
                      <a:alpha val="0"/>
                    </a:schemeClr>
                  </a:solidFill>
                </a:ln>
                <a:solidFill>
                  <a:schemeClr val="accent5">
                    <a:lumMod val="75000"/>
                  </a:schemeClr>
                </a:solidFill>
              </a:rPr>
              <a:t>solution.</a:t>
            </a:r>
            <a:r>
              <a:rPr lang="en-US" sz="2000" kern="0" dirty="0">
                <a:ln>
                  <a:solidFill>
                    <a:schemeClr val="bg1">
                      <a:alpha val="0"/>
                    </a:schemeClr>
                  </a:solidFill>
                </a:ln>
                <a:solidFill>
                  <a:schemeClr val="bg1"/>
                </a:solidFill>
              </a:rPr>
              <a:t>servicebus.windows.net/</a:t>
            </a:r>
            <a:r>
              <a:rPr lang="en-US" sz="2000" kern="0" dirty="0">
                <a:ln>
                  <a:solidFill>
                    <a:schemeClr val="bg1">
                      <a:alpha val="0"/>
                    </a:schemeClr>
                  </a:solidFill>
                </a:ln>
                <a:solidFill>
                  <a:schemeClr val="accent4"/>
                </a:solidFill>
              </a:rPr>
              <a:t>a</a:t>
            </a:r>
            <a:r>
              <a:rPr lang="en-US" sz="2000" kern="0" dirty="0">
                <a:ln>
                  <a:solidFill>
                    <a:schemeClr val="bg1">
                      <a:alpha val="0"/>
                    </a:schemeClr>
                  </a:solidFill>
                </a:ln>
                <a:solidFill>
                  <a:schemeClr val="bg1"/>
                </a:solidFill>
              </a:rPr>
              <a:t>/</a:t>
            </a:r>
            <a:r>
              <a:rPr lang="en-US" sz="2000" kern="0" dirty="0">
                <a:ln>
                  <a:solidFill>
                    <a:schemeClr val="bg1">
                      <a:alpha val="0"/>
                    </a:schemeClr>
                  </a:solidFill>
                </a:ln>
                <a:solidFill>
                  <a:schemeClr val="accent3"/>
                </a:solidFill>
              </a:rPr>
              <a:t>b</a:t>
            </a:r>
            <a:r>
              <a:rPr lang="en-US" sz="2000" kern="0" dirty="0">
                <a:ln>
                  <a:solidFill>
                    <a:schemeClr val="bg1">
                      <a:alpha val="0"/>
                    </a:schemeClr>
                  </a:solidFill>
                </a:ln>
                <a:solidFill>
                  <a:schemeClr val="bg1"/>
                </a:solidFill>
              </a:rPr>
              <a:t>/</a:t>
            </a:r>
          </a:p>
        </p:txBody>
      </p:sp>
      <p:sp>
        <p:nvSpPr>
          <p:cNvPr id="113" name="Rectangle 112"/>
          <p:cNvSpPr/>
          <p:nvPr>
            <p:custDataLst>
              <p:tags r:id="rId8"/>
            </p:custDataLst>
          </p:nvPr>
        </p:nvSpPr>
        <p:spPr>
          <a:xfrm>
            <a:off x="5588314"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15" name="Rectangle 114"/>
          <p:cNvSpPr/>
          <p:nvPr>
            <p:custDataLst>
              <p:tags r:id="rId9"/>
            </p:custDataLst>
          </p:nvPr>
        </p:nvSpPr>
        <p:spPr>
          <a:xfrm>
            <a:off x="6013977"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16" name="Rectangle 115"/>
          <p:cNvSpPr/>
          <p:nvPr>
            <p:custDataLst>
              <p:tags r:id="rId10"/>
            </p:custDataLst>
          </p:nvPr>
        </p:nvSpPr>
        <p:spPr>
          <a:xfrm>
            <a:off x="6439640"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19" name="Rectangle 118"/>
          <p:cNvSpPr/>
          <p:nvPr>
            <p:custDataLst>
              <p:tags r:id="rId11"/>
            </p:custDataLst>
          </p:nvPr>
        </p:nvSpPr>
        <p:spPr>
          <a:xfrm>
            <a:off x="6865303"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1" name="Rectangle 120"/>
          <p:cNvSpPr/>
          <p:nvPr>
            <p:custDataLst>
              <p:tags r:id="rId12"/>
            </p:custDataLst>
          </p:nvPr>
        </p:nvSpPr>
        <p:spPr>
          <a:xfrm>
            <a:off x="7290966"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3" name="Rectangle 122"/>
          <p:cNvSpPr/>
          <p:nvPr>
            <p:custDataLst>
              <p:tags r:id="rId13"/>
            </p:custDataLst>
          </p:nvPr>
        </p:nvSpPr>
        <p:spPr>
          <a:xfrm>
            <a:off x="8142292"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6" name="Rectangle 125"/>
          <p:cNvSpPr/>
          <p:nvPr>
            <p:custDataLst>
              <p:tags r:id="rId14"/>
            </p:custDataLst>
          </p:nvPr>
        </p:nvSpPr>
        <p:spPr>
          <a:xfrm>
            <a:off x="8567955"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7" name="Rectangle 126"/>
          <p:cNvSpPr/>
          <p:nvPr>
            <p:custDataLst>
              <p:tags r:id="rId15"/>
            </p:custDataLst>
          </p:nvPr>
        </p:nvSpPr>
        <p:spPr>
          <a:xfrm>
            <a:off x="8993618"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2" name="Rectangle 131"/>
          <p:cNvSpPr/>
          <p:nvPr>
            <p:custDataLst>
              <p:tags r:id="rId16"/>
            </p:custDataLst>
          </p:nvPr>
        </p:nvSpPr>
        <p:spPr>
          <a:xfrm>
            <a:off x="9419281"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3" name="Rectangle 132"/>
          <p:cNvSpPr/>
          <p:nvPr>
            <p:custDataLst>
              <p:tags r:id="rId17"/>
            </p:custDataLst>
          </p:nvPr>
        </p:nvSpPr>
        <p:spPr>
          <a:xfrm>
            <a:off x="9844944"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4" name="Rectangle 133"/>
          <p:cNvSpPr/>
          <p:nvPr>
            <p:custDataLst>
              <p:tags r:id="rId18"/>
            </p:custDataLst>
          </p:nvPr>
        </p:nvSpPr>
        <p:spPr>
          <a:xfrm>
            <a:off x="10270607"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5" name="Rectangle 134"/>
          <p:cNvSpPr/>
          <p:nvPr>
            <p:custDataLst>
              <p:tags r:id="rId19"/>
            </p:custDataLst>
          </p:nvPr>
        </p:nvSpPr>
        <p:spPr>
          <a:xfrm>
            <a:off x="10696270"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6" name="Rectangle 135"/>
          <p:cNvSpPr/>
          <p:nvPr>
            <p:custDataLst>
              <p:tags r:id="rId20"/>
            </p:custDataLst>
          </p:nvPr>
        </p:nvSpPr>
        <p:spPr>
          <a:xfrm>
            <a:off x="11121936"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7" name="Oval 97"/>
          <p:cNvSpPr>
            <a:spLocks noChangeArrowheads="1"/>
          </p:cNvSpPr>
          <p:nvPr>
            <p:custDataLst>
              <p:tags r:id="rId21"/>
            </p:custDataLst>
          </p:nvPr>
        </p:nvSpPr>
        <p:spPr bwMode="auto">
          <a:xfrm>
            <a:off x="8111454" y="1216828"/>
            <a:ext cx="257959" cy="261840"/>
          </a:xfrm>
          <a:prstGeom prst="ellipse">
            <a:avLst/>
          </a:prstGeom>
          <a:solidFill>
            <a:schemeClr val="accent1"/>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38" name="Oval 96"/>
          <p:cNvSpPr>
            <a:spLocks noChangeArrowheads="1"/>
          </p:cNvSpPr>
          <p:nvPr>
            <p:custDataLst>
              <p:tags r:id="rId22"/>
            </p:custDataLst>
          </p:nvPr>
        </p:nvSpPr>
        <p:spPr bwMode="auto">
          <a:xfrm>
            <a:off x="7557214" y="1534283"/>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39" name="Oval 95"/>
          <p:cNvSpPr>
            <a:spLocks noChangeArrowheads="1"/>
          </p:cNvSpPr>
          <p:nvPr>
            <p:custDataLst>
              <p:tags r:id="rId23"/>
            </p:custDataLst>
          </p:nvPr>
        </p:nvSpPr>
        <p:spPr bwMode="auto">
          <a:xfrm>
            <a:off x="8665694" y="1534283"/>
            <a:ext cx="257959" cy="261840"/>
          </a:xfrm>
          <a:prstGeom prst="ellipse">
            <a:avLst/>
          </a:prstGeom>
          <a:solidFill>
            <a:srgbClr val="5BB5F3"/>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rgbClr val="FFFFFF"/>
              </a:solidFill>
              <a:effectLst/>
              <a:uLnTx/>
              <a:uFillTx/>
              <a:latin typeface="Segoe UI"/>
              <a:ea typeface="+mn-ea"/>
              <a:cs typeface="+mn-cs"/>
              <a:sym typeface="Segoe UI"/>
            </a:endParaRPr>
          </a:p>
        </p:txBody>
      </p:sp>
      <p:sp>
        <p:nvSpPr>
          <p:cNvPr id="140" name="Oval 94"/>
          <p:cNvSpPr>
            <a:spLocks noChangeArrowheads="1"/>
          </p:cNvSpPr>
          <p:nvPr>
            <p:custDataLst>
              <p:tags r:id="rId24"/>
            </p:custDataLst>
          </p:nvPr>
        </p:nvSpPr>
        <p:spPr bwMode="auto">
          <a:xfrm>
            <a:off x="8963532"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41" name="Oval 92"/>
          <p:cNvSpPr>
            <a:spLocks noChangeArrowheads="1"/>
          </p:cNvSpPr>
          <p:nvPr>
            <p:custDataLst>
              <p:tags r:id="rId25"/>
            </p:custDataLst>
          </p:nvPr>
        </p:nvSpPr>
        <p:spPr bwMode="auto">
          <a:xfrm>
            <a:off x="7815173"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42" name="Oval 91"/>
          <p:cNvSpPr>
            <a:spLocks noChangeArrowheads="1"/>
          </p:cNvSpPr>
          <p:nvPr>
            <p:custDataLst>
              <p:tags r:id="rId26"/>
            </p:custDataLst>
          </p:nvPr>
        </p:nvSpPr>
        <p:spPr bwMode="auto">
          <a:xfrm>
            <a:off x="7241307"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43" name="AutoShape 90"/>
          <p:cNvSpPr>
            <a:spLocks noChangeShapeType="1"/>
          </p:cNvSpPr>
          <p:nvPr>
            <p:custDataLst>
              <p:tags r:id="rId27"/>
            </p:custDataLst>
          </p:nvPr>
        </p:nvSpPr>
        <p:spPr bwMode="auto">
          <a:xfrm flipH="1">
            <a:off x="7786900" y="1347746"/>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4" name="AutoShape 88"/>
          <p:cNvSpPr>
            <a:spLocks noChangeShapeType="1"/>
          </p:cNvSpPr>
          <p:nvPr>
            <p:custDataLst>
              <p:tags r:id="rId28"/>
            </p:custDataLst>
          </p:nvPr>
        </p:nvSpPr>
        <p:spPr bwMode="auto">
          <a:xfrm flipH="1">
            <a:off x="8608992" y="1750200"/>
            <a:ext cx="94710"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5" name="AutoShape 87"/>
          <p:cNvSpPr>
            <a:spLocks noChangeShapeType="1"/>
          </p:cNvSpPr>
          <p:nvPr>
            <p:custDataLst>
              <p:tags r:id="rId29"/>
            </p:custDataLst>
          </p:nvPr>
        </p:nvSpPr>
        <p:spPr bwMode="auto">
          <a:xfrm>
            <a:off x="8885646" y="1750200"/>
            <a:ext cx="11589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6" name="AutoShape 86"/>
          <p:cNvSpPr>
            <a:spLocks noChangeShapeType="1"/>
          </p:cNvSpPr>
          <p:nvPr>
            <p:custDataLst>
              <p:tags r:id="rId30"/>
            </p:custDataLst>
          </p:nvPr>
        </p:nvSpPr>
        <p:spPr bwMode="auto">
          <a:xfrm>
            <a:off x="7777165" y="1750200"/>
            <a:ext cx="76018"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7" name="AutoShape 85"/>
          <p:cNvSpPr>
            <a:spLocks noChangeShapeType="1"/>
          </p:cNvSpPr>
          <p:nvPr>
            <p:custDataLst>
              <p:tags r:id="rId31"/>
            </p:custDataLst>
          </p:nvPr>
        </p:nvSpPr>
        <p:spPr bwMode="auto">
          <a:xfrm flipH="1">
            <a:off x="7461258" y="1750200"/>
            <a:ext cx="13396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8" name="AutoShape 90"/>
          <p:cNvSpPr>
            <a:spLocks noChangeShapeType="1"/>
          </p:cNvSpPr>
          <p:nvPr>
            <p:custDataLst>
              <p:tags r:id="rId32"/>
            </p:custDataLst>
          </p:nvPr>
        </p:nvSpPr>
        <p:spPr bwMode="auto">
          <a:xfrm>
            <a:off x="8372657" y="1347746"/>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49" name="Oval 148"/>
          <p:cNvSpPr>
            <a:spLocks noChangeArrowheads="1"/>
          </p:cNvSpPr>
          <p:nvPr>
            <p:custDataLst>
              <p:tags r:id="rId33"/>
            </p:custDataLst>
          </p:nvPr>
        </p:nvSpPr>
        <p:spPr bwMode="auto">
          <a:xfrm>
            <a:off x="8389042" y="1893169"/>
            <a:ext cx="257959" cy="261840"/>
          </a:xfrm>
          <a:prstGeom prst="ellipse">
            <a:avLst/>
          </a:prstGeom>
          <a:solidFill>
            <a:schemeClr val="accent3"/>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50" name="Freeform 149"/>
          <p:cNvSpPr/>
          <p:nvPr>
            <p:custDataLst>
              <p:tags r:id="rId34"/>
            </p:custDataLst>
          </p:nvPr>
        </p:nvSpPr>
        <p:spPr>
          <a:xfrm rot="21235890">
            <a:off x="8667048" y="1995062"/>
            <a:ext cx="584936" cy="571526"/>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Lst>
            <a:ahLst/>
            <a:cxnLst>
              <a:cxn ang="0">
                <a:pos x="connsiteX0" y="connsiteY0"/>
              </a:cxn>
              <a:cxn ang="0">
                <a:pos x="connsiteX1" y="connsiteY1"/>
              </a:cxn>
            </a:cxnLst>
            <a:rect l="l" t="t" r="r" b="b"/>
            <a:pathLst>
              <a:path w="642937" h="407193">
                <a:moveTo>
                  <a:pt x="0" y="0"/>
                </a:moveTo>
                <a:cubicBezTo>
                  <a:pt x="214312" y="38893"/>
                  <a:pt x="490537" y="146844"/>
                  <a:pt x="642937" y="407193"/>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grpSp>
        <p:nvGrpSpPr>
          <p:cNvPr id="151" name="Group 150"/>
          <p:cNvGrpSpPr/>
          <p:nvPr/>
        </p:nvGrpSpPr>
        <p:grpSpPr>
          <a:xfrm>
            <a:off x="4767290" y="2488230"/>
            <a:ext cx="782521" cy="403773"/>
            <a:chOff x="2712110" y="2722147"/>
            <a:chExt cx="782521" cy="403773"/>
          </a:xfrm>
          <a:solidFill>
            <a:schemeClr val="bg1">
              <a:lumMod val="85000"/>
            </a:schemeClr>
          </a:solidFill>
        </p:grpSpPr>
        <p:sp>
          <p:nvSpPr>
            <p:cNvPr id="152" name="Rectangle 151"/>
            <p:cNvSpPr/>
            <p:nvPr>
              <p:custDataLst>
                <p:tags r:id="rId50"/>
              </p:custDataLst>
            </p:nvPr>
          </p:nvSpPr>
          <p:spPr bwMode="auto">
            <a:xfrm>
              <a:off x="2712110" y="2722147"/>
              <a:ext cx="782521" cy="40377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53" name="TextBox 152"/>
            <p:cNvSpPr txBox="1"/>
            <p:nvPr>
              <p:custDataLst>
                <p:tags r:id="rId51"/>
              </p:custDataLst>
            </p:nvPr>
          </p:nvSpPr>
          <p:spPr>
            <a:xfrm>
              <a:off x="2809229" y="2739367"/>
              <a:ext cx="615553" cy="369332"/>
            </a:xfrm>
            <a:prstGeom prst="rect">
              <a:avLst/>
            </a:prstGeom>
            <a:grpFill/>
          </p:spPr>
          <p:txBody>
            <a:bodyPr wrap="non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solidFill>
                      <a:schemeClr val="bg1">
                        <a:alpha val="0"/>
                      </a:schemeClr>
                    </a:solidFill>
                  </a:ln>
                  <a:solidFill>
                    <a:srgbClr val="595959"/>
                  </a:solidFill>
                  <a:effectLst/>
                  <a:uLnTx/>
                  <a:uFillTx/>
                </a:rPr>
                <a:t>Frontend</a:t>
              </a:r>
              <a:br>
                <a:rPr kumimoji="0" lang="en-US" sz="1200" b="0" i="0" u="none" strike="noStrike" kern="0" cap="none" spc="0" normalizeH="0" baseline="0" noProof="0" dirty="0" smtClean="0">
                  <a:ln>
                    <a:solidFill>
                      <a:schemeClr val="bg1">
                        <a:alpha val="0"/>
                      </a:schemeClr>
                    </a:solidFill>
                  </a:ln>
                  <a:solidFill>
                    <a:srgbClr val="595959"/>
                  </a:solidFill>
                  <a:effectLst/>
                  <a:uLnTx/>
                  <a:uFillTx/>
                </a:rPr>
              </a:br>
              <a:r>
                <a:rPr kumimoji="0" lang="en-US" sz="1200" b="0" i="0" u="none" strike="noStrike" kern="0" cap="none" spc="0" normalizeH="0" baseline="0" noProof="0" dirty="0" smtClean="0">
                  <a:ln>
                    <a:solidFill>
                      <a:schemeClr val="bg1">
                        <a:alpha val="0"/>
                      </a:schemeClr>
                    </a:solidFill>
                  </a:ln>
                  <a:solidFill>
                    <a:srgbClr val="595959"/>
                  </a:solidFill>
                  <a:effectLst/>
                  <a:uLnTx/>
                  <a:uFillTx/>
                </a:rPr>
                <a:t>Nodes</a:t>
              </a:r>
              <a:endParaRPr kumimoji="0" lang="en-US" sz="1200" b="0" i="0" u="none" strike="noStrike" kern="0" cap="none" spc="0" normalizeH="0" baseline="0" noProof="0" dirty="0">
                <a:ln>
                  <a:solidFill>
                    <a:schemeClr val="bg1">
                      <a:alpha val="0"/>
                    </a:schemeClr>
                  </a:solidFill>
                </a:ln>
                <a:solidFill>
                  <a:srgbClr val="595959"/>
                </a:solidFill>
                <a:effectLst/>
                <a:uLnTx/>
                <a:uFillTx/>
              </a:endParaRPr>
            </a:p>
          </p:txBody>
        </p:sp>
      </p:grpSp>
      <p:sp>
        <p:nvSpPr>
          <p:cNvPr id="154" name="Freeform 153"/>
          <p:cNvSpPr/>
          <p:nvPr>
            <p:custDataLst>
              <p:tags r:id="rId35"/>
            </p:custDataLst>
          </p:nvPr>
        </p:nvSpPr>
        <p:spPr bwMode="auto">
          <a:xfrm>
            <a:off x="7050820" y="1993444"/>
            <a:ext cx="1336449" cy="558694"/>
          </a:xfrm>
          <a:custGeom>
            <a:avLst/>
            <a:gdLst>
              <a:gd name="connsiteX0" fmla="*/ 0 w 1407886"/>
              <a:gd name="connsiteY0" fmla="*/ 653142 h 653142"/>
              <a:gd name="connsiteX1" fmla="*/ 478972 w 1407886"/>
              <a:gd name="connsiteY1" fmla="*/ 116114 h 653142"/>
              <a:gd name="connsiteX2" fmla="*/ 1407886 w 1407886"/>
              <a:gd name="connsiteY2" fmla="*/ 0 h 653142"/>
              <a:gd name="connsiteX0" fmla="*/ 0 w 1407886"/>
              <a:gd name="connsiteY0" fmla="*/ 653142 h 653142"/>
              <a:gd name="connsiteX1" fmla="*/ 521834 w 1407886"/>
              <a:gd name="connsiteY1" fmla="*/ 150396 h 653142"/>
              <a:gd name="connsiteX2" fmla="*/ 1407886 w 1407886"/>
              <a:gd name="connsiteY2" fmla="*/ 0 h 653142"/>
              <a:gd name="connsiteX0" fmla="*/ 0 w 1336449"/>
              <a:gd name="connsiteY0" fmla="*/ 670284 h 670284"/>
              <a:gd name="connsiteX1" fmla="*/ 450397 w 1336449"/>
              <a:gd name="connsiteY1" fmla="*/ 150396 h 670284"/>
              <a:gd name="connsiteX2" fmla="*/ 1336449 w 1336449"/>
              <a:gd name="connsiteY2" fmla="*/ 0 h 670284"/>
              <a:gd name="connsiteX0" fmla="*/ 0 w 1336449"/>
              <a:gd name="connsiteY0" fmla="*/ 670284 h 670284"/>
              <a:gd name="connsiteX1" fmla="*/ 450397 w 1336449"/>
              <a:gd name="connsiteY1" fmla="*/ 150396 h 670284"/>
              <a:gd name="connsiteX2" fmla="*/ 1336449 w 1336449"/>
              <a:gd name="connsiteY2" fmla="*/ 0 h 670284"/>
            </a:gdLst>
            <a:ahLst/>
            <a:cxnLst>
              <a:cxn ang="0">
                <a:pos x="connsiteX0" y="connsiteY0"/>
              </a:cxn>
              <a:cxn ang="0">
                <a:pos x="connsiteX1" y="connsiteY1"/>
              </a:cxn>
              <a:cxn ang="0">
                <a:pos x="connsiteX2" y="connsiteY2"/>
              </a:cxn>
            </a:cxnLst>
            <a:rect l="l" t="t" r="r" b="b"/>
            <a:pathLst>
              <a:path w="1336449" h="670284">
                <a:moveTo>
                  <a:pt x="0" y="670284"/>
                </a:moveTo>
                <a:cubicBezTo>
                  <a:pt x="55487" y="456198"/>
                  <a:pt x="227656" y="262110"/>
                  <a:pt x="450397" y="150396"/>
                </a:cubicBezTo>
                <a:cubicBezTo>
                  <a:pt x="673138" y="38682"/>
                  <a:pt x="989316" y="3628"/>
                  <a:pt x="1336449" y="0"/>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grpSp>
        <p:nvGrpSpPr>
          <p:cNvPr id="155" name="Group 154"/>
          <p:cNvGrpSpPr/>
          <p:nvPr/>
        </p:nvGrpSpPr>
        <p:grpSpPr>
          <a:xfrm>
            <a:off x="5441405" y="2892004"/>
            <a:ext cx="1606326" cy="2507459"/>
            <a:chOff x="5632079" y="3133759"/>
            <a:chExt cx="1606326" cy="2507459"/>
          </a:xfrm>
        </p:grpSpPr>
        <p:cxnSp>
          <p:nvCxnSpPr>
            <p:cNvPr id="156" name="Elbow Connector 155"/>
            <p:cNvCxnSpPr>
              <a:stCxn id="193" idx="0"/>
              <a:endCxn id="119" idx="2"/>
            </p:cNvCxnSpPr>
            <p:nvPr>
              <p:custDataLst>
                <p:tags r:id="rId48"/>
              </p:custDataLst>
            </p:nvPr>
          </p:nvCxnSpPr>
          <p:spPr>
            <a:xfrm rot="5400000" flipH="1" flipV="1">
              <a:off x="5586214" y="3989028"/>
              <a:ext cx="2507459" cy="796922"/>
            </a:xfrm>
            <a:prstGeom prst="bentConnector3">
              <a:avLst/>
            </a:prstGeom>
            <a:ln w="28575">
              <a:solidFill>
                <a:schemeClr val="accent1"/>
              </a:solidFill>
              <a:tailEnd type="triangle" w="med" len="med"/>
            </a:ln>
          </p:spPr>
          <p:style>
            <a:lnRef idx="1">
              <a:schemeClr val="accent1"/>
            </a:lnRef>
            <a:fillRef idx="0">
              <a:schemeClr val="accent1"/>
            </a:fillRef>
            <a:effectRef idx="0">
              <a:schemeClr val="accent1"/>
            </a:effectRef>
            <a:fontRef idx="minor">
              <a:schemeClr val="tx1"/>
            </a:fontRef>
          </p:style>
        </p:cxnSp>
        <p:sp>
          <p:nvSpPr>
            <p:cNvPr id="157" name="TextBox 156"/>
            <p:cNvSpPr txBox="1"/>
            <p:nvPr>
              <p:custDataLst>
                <p:tags r:id="rId49"/>
              </p:custDataLst>
            </p:nvPr>
          </p:nvSpPr>
          <p:spPr>
            <a:xfrm flipH="1">
              <a:off x="5632079" y="4611025"/>
              <a:ext cx="716498" cy="738664"/>
            </a:xfrm>
            <a:prstGeom prst="rect">
              <a:avLst/>
            </a:prstGeom>
            <a:noFill/>
            <a:effectLst/>
          </p:spPr>
          <p:txBody>
            <a:bodyPr wrap="square" lIns="0" tIns="0" rIns="0" bIns="0" rtlCol="0">
              <a:spAutoFit/>
            </a:bodyPr>
            <a:lstStyle/>
            <a:p>
              <a:pPr algn="r" defTabSz="914099" fontAlgn="base">
                <a:spcBef>
                  <a:spcPct val="0"/>
                </a:spcBef>
                <a:spcAft>
                  <a:spcPct val="0"/>
                </a:spcAft>
                <a:defRPr/>
              </a:pPr>
              <a:r>
                <a:rPr lang="en-US" sz="1200" dirty="0">
                  <a:ln>
                    <a:solidFill>
                      <a:schemeClr val="bg1">
                        <a:alpha val="0"/>
                      </a:schemeClr>
                    </a:solidFill>
                  </a:ln>
                  <a:solidFill>
                    <a:srgbClr val="595959">
                      <a:alpha val="99000"/>
                    </a:srgbClr>
                  </a:solidFill>
                </a:rPr>
                <a:t>outbound connect one-way </a:t>
              </a:r>
              <a:r>
                <a:rPr lang="en-US" sz="1200" dirty="0" err="1">
                  <a:ln>
                    <a:solidFill>
                      <a:schemeClr val="bg1">
                        <a:alpha val="0"/>
                      </a:schemeClr>
                    </a:solidFill>
                  </a:ln>
                  <a:solidFill>
                    <a:srgbClr val="595959">
                      <a:alpha val="99000"/>
                    </a:srgbClr>
                  </a:solidFill>
                </a:rPr>
                <a:t>net.tcp</a:t>
              </a:r>
              <a:endParaRPr lang="en-US" sz="1200" dirty="0">
                <a:ln>
                  <a:solidFill>
                    <a:schemeClr val="bg1">
                      <a:alpha val="0"/>
                    </a:schemeClr>
                  </a:solidFill>
                </a:ln>
                <a:solidFill>
                  <a:srgbClr val="595959">
                    <a:alpha val="99000"/>
                  </a:srgbClr>
                </a:solidFill>
              </a:endParaRPr>
            </a:p>
          </p:txBody>
        </p:sp>
      </p:grpSp>
      <p:grpSp>
        <p:nvGrpSpPr>
          <p:cNvPr id="158" name="Group 157"/>
          <p:cNvGrpSpPr/>
          <p:nvPr/>
        </p:nvGrpSpPr>
        <p:grpSpPr>
          <a:xfrm>
            <a:off x="9176046" y="2892004"/>
            <a:ext cx="2416178" cy="2507459"/>
            <a:chOff x="9366720" y="3133759"/>
            <a:chExt cx="2416178" cy="2507459"/>
          </a:xfrm>
        </p:grpSpPr>
        <p:cxnSp>
          <p:nvCxnSpPr>
            <p:cNvPr id="159" name="Elbow Connector 158"/>
            <p:cNvCxnSpPr>
              <a:stCxn id="195" idx="0"/>
              <a:endCxn id="127" idx="2"/>
            </p:cNvCxnSpPr>
            <p:nvPr>
              <p:custDataLst>
                <p:tags r:id="rId46"/>
              </p:custDataLst>
            </p:nvPr>
          </p:nvCxnSpPr>
          <p:spPr>
            <a:xfrm rot="16200000" flipV="1">
              <a:off x="8918281" y="3582198"/>
              <a:ext cx="2507459" cy="1610581"/>
            </a:xfrm>
            <a:prstGeom prst="bentConnector3">
              <a:avLst>
                <a:gd name="adj1" fmla="val 50000"/>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sp>
          <p:nvSpPr>
            <p:cNvPr id="160" name="TextBox 159"/>
            <p:cNvSpPr txBox="1"/>
            <p:nvPr>
              <p:custDataLst>
                <p:tags r:id="rId47"/>
              </p:custDataLst>
            </p:nvPr>
          </p:nvSpPr>
          <p:spPr>
            <a:xfrm flipH="1">
              <a:off x="11066400" y="4625861"/>
              <a:ext cx="716498" cy="738664"/>
            </a:xfrm>
            <a:prstGeom prst="rect">
              <a:avLst/>
            </a:prstGeom>
            <a:noFill/>
            <a:effectLst/>
          </p:spPr>
          <p:txBody>
            <a:bodyPr wrap="square" lIns="0" tIns="0" rIns="0" bIns="0" rtlCol="0">
              <a:spAutoFit/>
            </a:bodyPr>
            <a:lstStyle/>
            <a:p>
              <a:pPr marR="0" lvl="0" indent="0"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outbound connect bidi socket</a:t>
              </a:r>
            </a:p>
          </p:txBody>
        </p:sp>
      </p:grpSp>
      <p:grpSp>
        <p:nvGrpSpPr>
          <p:cNvPr id="161" name="Group 160"/>
          <p:cNvGrpSpPr/>
          <p:nvPr/>
        </p:nvGrpSpPr>
        <p:grpSpPr>
          <a:xfrm>
            <a:off x="9280557" y="2887482"/>
            <a:ext cx="1354905" cy="2524681"/>
            <a:chOff x="9471231" y="3116537"/>
            <a:chExt cx="1354905" cy="2524681"/>
          </a:xfrm>
        </p:grpSpPr>
        <p:cxnSp>
          <p:nvCxnSpPr>
            <p:cNvPr id="162" name="Elbow Connector 161"/>
            <p:cNvCxnSpPr/>
            <p:nvPr>
              <p:custDataLst>
                <p:tags r:id="rId44"/>
              </p:custDataLst>
            </p:nvPr>
          </p:nvCxnSpPr>
          <p:spPr>
            <a:xfrm rot="16200000" flipV="1">
              <a:off x="8886343" y="3701425"/>
              <a:ext cx="2524681" cy="1354905"/>
            </a:xfrm>
            <a:prstGeom prst="bentConnector3">
              <a:avLst>
                <a:gd name="adj1" fmla="val 55749"/>
              </a:avLst>
            </a:prstGeom>
            <a:ln w="28575">
              <a:solidFill>
                <a:schemeClr val="accent4">
                  <a:lumMod val="60000"/>
                  <a:lumOff val="4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63" name="TextBox 162"/>
            <p:cNvSpPr txBox="1"/>
            <p:nvPr>
              <p:custDataLst>
                <p:tags r:id="rId45"/>
              </p:custDataLst>
            </p:nvPr>
          </p:nvSpPr>
          <p:spPr>
            <a:xfrm flipH="1">
              <a:off x="10244160" y="4838493"/>
              <a:ext cx="495982" cy="184666"/>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Msg</a:t>
              </a:r>
            </a:p>
          </p:txBody>
        </p:sp>
      </p:grpSp>
      <p:grpSp>
        <p:nvGrpSpPr>
          <p:cNvPr id="164" name="Group 163"/>
          <p:cNvGrpSpPr/>
          <p:nvPr/>
        </p:nvGrpSpPr>
        <p:grpSpPr>
          <a:xfrm>
            <a:off x="6378830" y="2892006"/>
            <a:ext cx="778755" cy="2507458"/>
            <a:chOff x="6569504" y="3133761"/>
            <a:chExt cx="778755" cy="2507458"/>
          </a:xfrm>
        </p:grpSpPr>
        <p:cxnSp>
          <p:nvCxnSpPr>
            <p:cNvPr id="165" name="Elbow Connector 164"/>
            <p:cNvCxnSpPr/>
            <p:nvPr>
              <p:custDataLst>
                <p:tags r:id="rId42"/>
              </p:custDataLst>
            </p:nvPr>
          </p:nvCxnSpPr>
          <p:spPr>
            <a:xfrm rot="5400000" flipH="1" flipV="1">
              <a:off x="5705153" y="3998112"/>
              <a:ext cx="2507458" cy="778755"/>
            </a:xfrm>
            <a:prstGeom prst="bentConnector3">
              <a:avLst>
                <a:gd name="adj1" fmla="val 56946"/>
              </a:avLst>
            </a:prstGeom>
            <a:ln w="28575">
              <a:solidFill>
                <a:schemeClr val="accent1">
                  <a:lumMod val="60000"/>
                  <a:lumOff val="40000"/>
                </a:schemeClr>
              </a:solidFill>
              <a:tailEnd type="triangle" w="med" len="med"/>
            </a:ln>
          </p:spPr>
          <p:style>
            <a:lnRef idx="1">
              <a:schemeClr val="accent1"/>
            </a:lnRef>
            <a:fillRef idx="0">
              <a:schemeClr val="accent1"/>
            </a:fillRef>
            <a:effectRef idx="0">
              <a:schemeClr val="accent1"/>
            </a:effectRef>
            <a:fontRef idx="minor">
              <a:schemeClr val="tx1"/>
            </a:fontRef>
          </p:style>
        </p:cxnSp>
        <p:sp>
          <p:nvSpPr>
            <p:cNvPr id="166" name="TextBox 165"/>
            <p:cNvSpPr txBox="1"/>
            <p:nvPr>
              <p:custDataLst>
                <p:tags r:id="rId43"/>
              </p:custDataLst>
            </p:nvPr>
          </p:nvSpPr>
          <p:spPr>
            <a:xfrm flipH="1">
              <a:off x="6640077" y="4889091"/>
              <a:ext cx="495982" cy="184666"/>
            </a:xfrm>
            <a:prstGeom prst="rect">
              <a:avLst/>
            </a:prstGeom>
            <a:noFill/>
            <a:effectLst/>
          </p:spPr>
          <p:txBody>
            <a:bodyPr wrap="square" lIns="0" tIns="0" rIns="0" bIns="0" rtlCol="0">
              <a:spAutoFit/>
            </a:bodyPr>
            <a:lstStyle/>
            <a:p>
              <a:pPr defTabSz="914099" fontAlgn="base">
                <a:spcBef>
                  <a:spcPct val="0"/>
                </a:spcBef>
                <a:spcAft>
                  <a:spcPct val="0"/>
                </a:spcAft>
                <a:defRPr/>
              </a:pPr>
              <a:r>
                <a:rPr lang="en-US" sz="1200" dirty="0" smtClean="0">
                  <a:ln>
                    <a:solidFill>
                      <a:schemeClr val="bg1">
                        <a:alpha val="0"/>
                      </a:schemeClr>
                    </a:solidFill>
                  </a:ln>
                  <a:solidFill>
                    <a:srgbClr val="595959">
                      <a:alpha val="99000"/>
                    </a:srgbClr>
                  </a:solidFill>
                </a:rPr>
                <a:t>Msg</a:t>
              </a:r>
              <a:endParaRPr lang="en-US" sz="1200" dirty="0">
                <a:ln>
                  <a:solidFill>
                    <a:schemeClr val="bg1">
                      <a:alpha val="0"/>
                    </a:schemeClr>
                  </a:solidFill>
                </a:ln>
                <a:solidFill>
                  <a:srgbClr val="595959">
                    <a:alpha val="99000"/>
                  </a:srgbClr>
                </a:solidFill>
              </a:endParaRPr>
            </a:p>
          </p:txBody>
        </p:sp>
      </p:grpSp>
      <p:cxnSp>
        <p:nvCxnSpPr>
          <p:cNvPr id="167" name="Curved Connector 166"/>
          <p:cNvCxnSpPr>
            <a:stCxn id="149" idx="4"/>
            <a:endCxn id="127" idx="0"/>
          </p:cNvCxnSpPr>
          <p:nvPr>
            <p:custDataLst>
              <p:tags r:id="rId36"/>
            </p:custDataLst>
          </p:nvPr>
        </p:nvCxnSpPr>
        <p:spPr>
          <a:xfrm rot="16200000" flipH="1">
            <a:off x="8680423" y="1992607"/>
            <a:ext cx="333221" cy="658023"/>
          </a:xfrm>
          <a:prstGeom prst="curvedConnector3">
            <a:avLst/>
          </a:prstGeom>
          <a:ln w="28575">
            <a:solidFill>
              <a:schemeClr val="accent3"/>
            </a:solidFill>
            <a:prstDash val="sysDash"/>
            <a:headEnd type="triangle"/>
            <a:tailEnd type="none" w="lg" len="lg"/>
          </a:ln>
        </p:spPr>
        <p:style>
          <a:lnRef idx="1">
            <a:schemeClr val="accent1"/>
          </a:lnRef>
          <a:fillRef idx="0">
            <a:schemeClr val="accent1"/>
          </a:fillRef>
          <a:effectRef idx="0">
            <a:schemeClr val="accent1"/>
          </a:effectRef>
          <a:fontRef idx="minor">
            <a:schemeClr val="tx1"/>
          </a:fontRef>
        </p:style>
      </p:cxnSp>
      <p:sp>
        <p:nvSpPr>
          <p:cNvPr id="168" name="TextBox 167"/>
          <p:cNvSpPr txBox="1"/>
          <p:nvPr>
            <p:custDataLst>
              <p:tags r:id="rId37"/>
            </p:custDataLst>
          </p:nvPr>
        </p:nvSpPr>
        <p:spPr>
          <a:xfrm flipH="1">
            <a:off x="8821741" y="5380559"/>
            <a:ext cx="1153964" cy="553998"/>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NAT</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Firewall</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Dynamic IP</a:t>
            </a:r>
          </a:p>
        </p:txBody>
      </p:sp>
      <p:sp>
        <p:nvSpPr>
          <p:cNvPr id="169" name="Left-Right Arrow 168"/>
          <p:cNvSpPr/>
          <p:nvPr>
            <p:custDataLst>
              <p:tags r:id="rId38"/>
            </p:custDataLst>
          </p:nvPr>
        </p:nvSpPr>
        <p:spPr bwMode="auto">
          <a:xfrm>
            <a:off x="7785377" y="2943630"/>
            <a:ext cx="813110" cy="421914"/>
          </a:xfrm>
          <a:prstGeom prst="leftRightArrow">
            <a:avLst>
              <a:gd name="adj1" fmla="val 61421"/>
              <a:gd name="adj2" fmla="val 30607"/>
            </a:avLst>
          </a:prstGeom>
          <a:solidFill>
            <a:schemeClr val="accent6">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defRPr/>
            </a:pPr>
            <a:r>
              <a:rPr lang="en-US" sz="1400" dirty="0">
                <a:ln>
                  <a:solidFill>
                    <a:schemeClr val="bg1">
                      <a:alpha val="0"/>
                    </a:schemeClr>
                  </a:solidFill>
                </a:ln>
                <a:solidFill>
                  <a:srgbClr val="595959"/>
                </a:solidFill>
              </a:rPr>
              <a:t>NLB</a:t>
            </a:r>
          </a:p>
        </p:txBody>
      </p:sp>
      <p:grpSp>
        <p:nvGrpSpPr>
          <p:cNvPr id="170" name="Group 169"/>
          <p:cNvGrpSpPr/>
          <p:nvPr/>
        </p:nvGrpSpPr>
        <p:grpSpPr>
          <a:xfrm>
            <a:off x="9327881" y="2994906"/>
            <a:ext cx="2004775" cy="355235"/>
            <a:chOff x="8381323" y="3152204"/>
            <a:chExt cx="3099557" cy="549224"/>
          </a:xfrm>
          <a:effectLst>
            <a:outerShdw blurRad="76200" dist="127000" dir="6060000" sy="23000" kx="-1200000" algn="bl" rotWithShape="0">
              <a:prstClr val="black">
                <a:alpha val="20000"/>
              </a:prstClr>
            </a:outerShdw>
          </a:effectLst>
        </p:grpSpPr>
        <p:grpSp>
          <p:nvGrpSpPr>
            <p:cNvPr id="171" name="Group 170"/>
            <p:cNvGrpSpPr/>
            <p:nvPr/>
          </p:nvGrpSpPr>
          <p:grpSpPr>
            <a:xfrm>
              <a:off x="8381323" y="3152204"/>
              <a:ext cx="3099557" cy="549224"/>
              <a:chOff x="7732995" y="-247775"/>
              <a:chExt cx="3099557" cy="549224"/>
            </a:xfrm>
          </p:grpSpPr>
          <p:sp>
            <p:nvSpPr>
              <p:cNvPr id="173" name="Rectangle 172"/>
              <p:cNvSpPr/>
              <p:nvPr/>
            </p:nvSpPr>
            <p:spPr bwMode="auto">
              <a:xfrm>
                <a:off x="8072519" y="-247775"/>
                <a:ext cx="2760033" cy="549224"/>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74" name="Isosceles Triangle 173"/>
              <p:cNvSpPr/>
              <p:nvPr/>
            </p:nvSpPr>
            <p:spPr bwMode="auto">
              <a:xfrm rot="10800000">
                <a:off x="7732995" y="-247775"/>
                <a:ext cx="722677" cy="311498"/>
              </a:xfrm>
              <a:prstGeom prst="triangl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72" name="TextBox 171"/>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175" name="Group 174"/>
          <p:cNvGrpSpPr/>
          <p:nvPr/>
        </p:nvGrpSpPr>
        <p:grpSpPr>
          <a:xfrm>
            <a:off x="4965093" y="2994906"/>
            <a:ext cx="2014276" cy="355235"/>
            <a:chOff x="8720847" y="3152204"/>
            <a:chExt cx="3114246" cy="549224"/>
          </a:xfrm>
          <a:effectLst>
            <a:outerShdw blurRad="76200" dist="127000" dir="6180000" sy="23000" kx="-1200000" algn="bl" rotWithShape="0">
              <a:prstClr val="black">
                <a:alpha val="20000"/>
              </a:prstClr>
            </a:outerShdw>
          </a:effectLst>
        </p:grpSpPr>
        <p:grpSp>
          <p:nvGrpSpPr>
            <p:cNvPr id="176" name="Group 175"/>
            <p:cNvGrpSpPr/>
            <p:nvPr/>
          </p:nvGrpSpPr>
          <p:grpSpPr>
            <a:xfrm>
              <a:off x="8720847" y="3152204"/>
              <a:ext cx="3114246" cy="549224"/>
              <a:chOff x="8072519" y="-247775"/>
              <a:chExt cx="3114246" cy="549224"/>
            </a:xfrm>
          </p:grpSpPr>
          <p:sp>
            <p:nvSpPr>
              <p:cNvPr id="178" name="Rectangle 177"/>
              <p:cNvSpPr/>
              <p:nvPr/>
            </p:nvSpPr>
            <p:spPr bwMode="auto">
              <a:xfrm>
                <a:off x="8072519" y="-247775"/>
                <a:ext cx="2760033" cy="5492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79" name="Isosceles Triangle 178"/>
              <p:cNvSpPr/>
              <p:nvPr/>
            </p:nvSpPr>
            <p:spPr bwMode="auto">
              <a:xfrm rot="10800000">
                <a:off x="10464088" y="-247775"/>
                <a:ext cx="722677" cy="311498"/>
              </a:xfrm>
              <a:prstGeom prst="triangl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77" name="TextBox 176"/>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180" name="Group 179"/>
          <p:cNvGrpSpPr/>
          <p:nvPr/>
        </p:nvGrpSpPr>
        <p:grpSpPr>
          <a:xfrm>
            <a:off x="6167011" y="1868563"/>
            <a:ext cx="941008" cy="355235"/>
            <a:chOff x="10363773" y="3152204"/>
            <a:chExt cx="1454881" cy="549224"/>
          </a:xfrm>
          <a:solidFill>
            <a:schemeClr val="accent3"/>
          </a:solidFill>
          <a:effectLst>
            <a:outerShdw blurRad="76200" dist="127000" dir="6180000" sy="23000" kx="-1200000" algn="bl" rotWithShape="0">
              <a:prstClr val="black">
                <a:alpha val="20000"/>
              </a:prstClr>
            </a:outerShdw>
          </a:effectLst>
        </p:grpSpPr>
        <p:grpSp>
          <p:nvGrpSpPr>
            <p:cNvPr id="181" name="Group 180"/>
            <p:cNvGrpSpPr/>
            <p:nvPr/>
          </p:nvGrpSpPr>
          <p:grpSpPr>
            <a:xfrm>
              <a:off x="10363773" y="3152204"/>
              <a:ext cx="1454881" cy="549224"/>
              <a:chOff x="9715445" y="-247775"/>
              <a:chExt cx="1454881" cy="549224"/>
            </a:xfrm>
            <a:grpFill/>
          </p:grpSpPr>
          <p:sp>
            <p:nvSpPr>
              <p:cNvPr id="183" name="Rectangle 182"/>
              <p:cNvSpPr/>
              <p:nvPr/>
            </p:nvSpPr>
            <p:spPr bwMode="auto">
              <a:xfrm>
                <a:off x="9715445" y="-247775"/>
                <a:ext cx="1117107" cy="5492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84" name="Isosceles Triangle 183"/>
              <p:cNvSpPr/>
              <p:nvPr/>
            </p:nvSpPr>
            <p:spPr bwMode="auto">
              <a:xfrm>
                <a:off x="10447649" y="-10049"/>
                <a:ext cx="722677" cy="31149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82" name="TextBox 181"/>
            <p:cNvSpPr txBox="1"/>
            <p:nvPr/>
          </p:nvSpPr>
          <p:spPr>
            <a:xfrm>
              <a:off x="10485025" y="3266410"/>
              <a:ext cx="715955"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alpha val="99000"/>
                    </a:schemeClr>
                  </a:solidFill>
                </a:rPr>
                <a:t>Route</a:t>
              </a:r>
              <a:endParaRPr lang="en-US" sz="1400" dirty="0">
                <a:solidFill>
                  <a:schemeClr val="bg1">
                    <a:alpha val="99000"/>
                  </a:schemeClr>
                </a:solidFill>
              </a:endParaRPr>
            </a:p>
          </p:txBody>
        </p:sp>
      </p:grpSp>
      <p:grpSp>
        <p:nvGrpSpPr>
          <p:cNvPr id="185" name="Group 184"/>
          <p:cNvGrpSpPr/>
          <p:nvPr/>
        </p:nvGrpSpPr>
        <p:grpSpPr>
          <a:xfrm>
            <a:off x="9049789" y="1663844"/>
            <a:ext cx="990604" cy="634220"/>
            <a:chOff x="10074449" y="2926459"/>
            <a:chExt cx="1531560" cy="980559"/>
          </a:xfrm>
          <a:solidFill>
            <a:schemeClr val="accent3"/>
          </a:solidFill>
          <a:effectLst>
            <a:outerShdw blurRad="76200" dist="127000" dir="6180000" sy="23000" kx="-1200000" algn="bl" rotWithShape="0">
              <a:prstClr val="black">
                <a:alpha val="20000"/>
              </a:prstClr>
            </a:outerShdw>
          </a:effectLst>
        </p:grpSpPr>
        <p:grpSp>
          <p:nvGrpSpPr>
            <p:cNvPr id="186" name="Group 185"/>
            <p:cNvGrpSpPr/>
            <p:nvPr/>
          </p:nvGrpSpPr>
          <p:grpSpPr>
            <a:xfrm>
              <a:off x="10074449" y="2926459"/>
              <a:ext cx="1531560" cy="980559"/>
              <a:chOff x="9426121" y="-473520"/>
              <a:chExt cx="1531560" cy="980559"/>
            </a:xfrm>
            <a:grpFill/>
          </p:grpSpPr>
          <p:sp>
            <p:nvSpPr>
              <p:cNvPr id="188" name="Rectangle 187"/>
              <p:cNvSpPr/>
              <p:nvPr/>
            </p:nvSpPr>
            <p:spPr bwMode="auto">
              <a:xfrm>
                <a:off x="9426123" y="-473520"/>
                <a:ext cx="1531558" cy="5492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89" name="Isosceles Triangle 188"/>
              <p:cNvSpPr/>
              <p:nvPr/>
            </p:nvSpPr>
            <p:spPr bwMode="auto">
              <a:xfrm rot="5400000">
                <a:off x="9147168" y="-194567"/>
                <a:ext cx="980559" cy="422654"/>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87" name="TextBox 186"/>
            <p:cNvSpPr txBox="1"/>
            <p:nvPr/>
          </p:nvSpPr>
          <p:spPr>
            <a:xfrm>
              <a:off x="10202276" y="3060239"/>
              <a:ext cx="1189623"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alpha val="99000"/>
                    </a:schemeClr>
                  </a:solidFill>
                </a:rPr>
                <a:t>Subscribe</a:t>
              </a:r>
              <a:endParaRPr lang="en-US" sz="1400" dirty="0">
                <a:solidFill>
                  <a:schemeClr val="bg1">
                    <a:alpha val="99000"/>
                  </a:schemeClr>
                </a:solidFill>
              </a:endParaRPr>
            </a:p>
          </p:txBody>
        </p:sp>
      </p:grpSp>
      <p:sp>
        <p:nvSpPr>
          <p:cNvPr id="190" name="Rectangle 189"/>
          <p:cNvSpPr/>
          <p:nvPr>
            <p:custDataLst>
              <p:tags r:id="rId39"/>
            </p:custDataLst>
          </p:nvPr>
        </p:nvSpPr>
        <p:spPr>
          <a:xfrm>
            <a:off x="9821350" y="1975913"/>
            <a:ext cx="1624163" cy="461665"/>
          </a:xfrm>
          <a:prstGeom prst="rect">
            <a:avLst/>
          </a:prstGeom>
        </p:spPr>
        <p:txBody>
          <a:bodyPr wrap="none">
            <a:spAutoFit/>
          </a:bodyPr>
          <a:lstStyle/>
          <a:p>
            <a:pPr lvl="0" algn="r" defTabSz="914400">
              <a:defRPr/>
            </a:pPr>
            <a:r>
              <a:rPr lang="en-US" sz="2400" kern="0" dirty="0">
                <a:ln>
                  <a:solidFill>
                    <a:schemeClr val="bg1">
                      <a:alpha val="0"/>
                    </a:schemeClr>
                  </a:solidFill>
                </a:ln>
                <a:solidFill>
                  <a:srgbClr val="FFFFFF"/>
                </a:solidFill>
                <a:latin typeface="Segoe UI Light" pitchFamily="34" charset="0"/>
              </a:rPr>
              <a:t>Service Bus</a:t>
            </a:r>
          </a:p>
        </p:txBody>
      </p:sp>
      <p:grpSp>
        <p:nvGrpSpPr>
          <p:cNvPr id="191" name="Group 190"/>
          <p:cNvGrpSpPr/>
          <p:nvPr>
            <p:custDataLst>
              <p:tags r:id="rId40"/>
            </p:custDataLst>
          </p:nvPr>
        </p:nvGrpSpPr>
        <p:grpSpPr>
          <a:xfrm>
            <a:off x="5594274" y="5286590"/>
            <a:ext cx="1313068" cy="726755"/>
            <a:chOff x="3947925" y="5276851"/>
            <a:chExt cx="1313068" cy="800941"/>
          </a:xfrm>
        </p:grpSpPr>
        <p:sp>
          <p:nvSpPr>
            <p:cNvPr id="192" name="Round Same Side Corner Rectangle 102"/>
            <p:cNvSpPr/>
            <p:nvPr/>
          </p:nvSpPr>
          <p:spPr bwMode="auto">
            <a:xfrm>
              <a:off x="3947925" y="5276851"/>
              <a:ext cx="1313068" cy="500637"/>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1"/>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sp>
          <p:nvSpPr>
            <p:cNvPr id="193" name="AutoShape 77"/>
            <p:cNvSpPr>
              <a:spLocks noChangeArrowheads="1"/>
            </p:cNvSpPr>
            <p:nvPr/>
          </p:nvSpPr>
          <p:spPr bwMode="auto">
            <a:xfrm>
              <a:off x="4059817" y="5401246"/>
              <a:ext cx="1089284" cy="676546"/>
            </a:xfrm>
            <a:prstGeom prst="rect">
              <a:avLst/>
            </a:prstGeom>
            <a:solidFill>
              <a:schemeClr val="accent1"/>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Sender</a:t>
              </a:r>
              <a:endParaRPr lang="en-US" sz="2000" dirty="0">
                <a:ln>
                  <a:solidFill>
                    <a:schemeClr val="bg1">
                      <a:alpha val="0"/>
                    </a:schemeClr>
                  </a:solidFill>
                </a:ln>
                <a:gradFill>
                  <a:gsLst>
                    <a:gs pos="0">
                      <a:srgbClr val="FFFFFF"/>
                    </a:gs>
                    <a:gs pos="100000">
                      <a:srgbClr val="FFFFFF"/>
                    </a:gs>
                  </a:gsLst>
                  <a:lin ang="5400000" scaled="0"/>
                </a:gradFill>
              </a:endParaRPr>
            </a:p>
          </p:txBody>
        </p:sp>
      </p:grpSp>
      <p:grpSp>
        <p:nvGrpSpPr>
          <p:cNvPr id="194" name="Group 193"/>
          <p:cNvGrpSpPr/>
          <p:nvPr>
            <p:custDataLst>
              <p:tags r:id="rId41"/>
            </p:custDataLst>
          </p:nvPr>
        </p:nvGrpSpPr>
        <p:grpSpPr>
          <a:xfrm>
            <a:off x="10130092" y="5286590"/>
            <a:ext cx="1313068" cy="726755"/>
            <a:chOff x="6076372" y="5276851"/>
            <a:chExt cx="1313068" cy="800941"/>
          </a:xfrm>
        </p:grpSpPr>
        <p:sp>
          <p:nvSpPr>
            <p:cNvPr id="195"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196"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spTree>
    <p:extLst>
      <p:ext uri="{BB962C8B-B14F-4D97-AF65-F5344CB8AC3E}">
        <p14:creationId xmlns:p14="http://schemas.microsoft.com/office/powerpoint/2010/main" val="391352693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9"/>
                                        </p:tgtEl>
                                        <p:attrNameLst>
                                          <p:attrName>style.visibility</p:attrName>
                                        </p:attrNameLst>
                                      </p:cBhvr>
                                      <p:to>
                                        <p:strVal val="visible"/>
                                      </p:to>
                                    </p:set>
                                    <p:animEffect transition="in" filter="fade">
                                      <p:cBhvr>
                                        <p:cTn id="7" dur="500"/>
                                        <p:tgtEl>
                                          <p:spTgt spid="16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158"/>
                                        </p:tgtEl>
                                        <p:attrNameLst>
                                          <p:attrName>style.visibility</p:attrName>
                                        </p:attrNameLst>
                                      </p:cBhvr>
                                      <p:to>
                                        <p:strVal val="visible"/>
                                      </p:to>
                                    </p:set>
                                    <p:animEffect transition="in" filter="wipe(down)">
                                      <p:cBhvr>
                                        <p:cTn id="12" dur="2000"/>
                                        <p:tgtEl>
                                          <p:spTgt spid="158"/>
                                        </p:tgtEl>
                                      </p:cBhvr>
                                    </p:animEffect>
                                  </p:childTnLst>
                                </p:cTn>
                              </p:par>
                              <p:par>
                                <p:cTn id="13" presetID="10" presetClass="exit" presetSubtype="0" fill="hold" grpId="1" nodeType="withEffect">
                                  <p:stCondLst>
                                    <p:cond delay="0"/>
                                  </p:stCondLst>
                                  <p:childTnLst>
                                    <p:animEffect transition="out" filter="fade">
                                      <p:cBhvr>
                                        <p:cTn id="14" dur="500"/>
                                        <p:tgtEl>
                                          <p:spTgt spid="169"/>
                                        </p:tgtEl>
                                      </p:cBhvr>
                                    </p:animEffect>
                                    <p:set>
                                      <p:cBhvr>
                                        <p:cTn id="15" dur="1" fill="hold">
                                          <p:stCondLst>
                                            <p:cond delay="499"/>
                                          </p:stCondLst>
                                        </p:cTn>
                                        <p:tgtEl>
                                          <p:spTgt spid="169"/>
                                        </p:tgtEl>
                                        <p:attrNameLst>
                                          <p:attrName>style.visibility</p:attrName>
                                        </p:attrNameLst>
                                      </p:cBhvr>
                                      <p:to>
                                        <p:strVal val="hidden"/>
                                      </p:to>
                                    </p:set>
                                  </p:childTnLst>
                                </p:cTn>
                              </p:par>
                            </p:childTnLst>
                          </p:cTn>
                        </p:par>
                        <p:par>
                          <p:cTn id="16" fill="hold">
                            <p:stCondLst>
                              <p:cond delay="2000"/>
                            </p:stCondLst>
                            <p:childTnLst>
                              <p:par>
                                <p:cTn id="17" presetID="22" presetClass="entr" presetSubtype="8" fill="hold" nodeType="afterEffect">
                                  <p:stCondLst>
                                    <p:cond delay="0"/>
                                  </p:stCondLst>
                                  <p:childTnLst>
                                    <p:set>
                                      <p:cBhvr>
                                        <p:cTn id="18" dur="1" fill="hold">
                                          <p:stCondLst>
                                            <p:cond delay="0"/>
                                          </p:stCondLst>
                                        </p:cTn>
                                        <p:tgtEl>
                                          <p:spTgt spid="170"/>
                                        </p:tgtEl>
                                        <p:attrNameLst>
                                          <p:attrName>style.visibility</p:attrName>
                                        </p:attrNameLst>
                                      </p:cBhvr>
                                      <p:to>
                                        <p:strVal val="visible"/>
                                      </p:to>
                                    </p:set>
                                    <p:animEffect transition="in" filter="wipe(left)">
                                      <p:cBhvr>
                                        <p:cTn id="19" dur="500"/>
                                        <p:tgtEl>
                                          <p:spTgt spid="170"/>
                                        </p:tgtEl>
                                      </p:cBhvr>
                                    </p:animEffect>
                                  </p:childTnLst>
                                </p:cTn>
                              </p:par>
                            </p:childTnLst>
                          </p:cTn>
                        </p:par>
                        <p:par>
                          <p:cTn id="20" fill="hold">
                            <p:stCondLst>
                              <p:cond delay="2500"/>
                            </p:stCondLst>
                            <p:childTnLst>
                              <p:par>
                                <p:cTn id="21" presetID="22" presetClass="entr" presetSubtype="8" fill="hold" nodeType="afterEffect">
                                  <p:stCondLst>
                                    <p:cond delay="0"/>
                                  </p:stCondLst>
                                  <p:childTnLst>
                                    <p:set>
                                      <p:cBhvr>
                                        <p:cTn id="22" dur="1" fill="hold">
                                          <p:stCondLst>
                                            <p:cond delay="0"/>
                                          </p:stCondLst>
                                        </p:cTn>
                                        <p:tgtEl>
                                          <p:spTgt spid="185"/>
                                        </p:tgtEl>
                                        <p:attrNameLst>
                                          <p:attrName>style.visibility</p:attrName>
                                        </p:attrNameLst>
                                      </p:cBhvr>
                                      <p:to>
                                        <p:strVal val="visible"/>
                                      </p:to>
                                    </p:set>
                                    <p:animEffect transition="in" filter="wipe(left)">
                                      <p:cBhvr>
                                        <p:cTn id="23" dur="500"/>
                                        <p:tgtEl>
                                          <p:spTgt spid="185"/>
                                        </p:tgtEl>
                                      </p:cBhvr>
                                    </p:animEffect>
                                  </p:childTnLst>
                                </p:cTn>
                              </p:par>
                            </p:childTnLst>
                          </p:cTn>
                        </p:par>
                        <p:par>
                          <p:cTn id="24" fill="hold">
                            <p:stCondLst>
                              <p:cond delay="3000"/>
                            </p:stCondLst>
                            <p:childTnLst>
                              <p:par>
                                <p:cTn id="25" presetID="22" presetClass="entr" presetSubtype="4" fill="hold" nodeType="afterEffect">
                                  <p:stCondLst>
                                    <p:cond delay="0"/>
                                  </p:stCondLst>
                                  <p:childTnLst>
                                    <p:set>
                                      <p:cBhvr>
                                        <p:cTn id="26" dur="1" fill="hold">
                                          <p:stCondLst>
                                            <p:cond delay="0"/>
                                          </p:stCondLst>
                                        </p:cTn>
                                        <p:tgtEl>
                                          <p:spTgt spid="167"/>
                                        </p:tgtEl>
                                        <p:attrNameLst>
                                          <p:attrName>style.visibility</p:attrName>
                                        </p:attrNameLst>
                                      </p:cBhvr>
                                      <p:to>
                                        <p:strVal val="visible"/>
                                      </p:to>
                                    </p:set>
                                    <p:animEffect transition="in" filter="wipe(down)">
                                      <p:cBhvr>
                                        <p:cTn id="27" dur="2000"/>
                                        <p:tgtEl>
                                          <p:spTgt spid="167"/>
                                        </p:tgtEl>
                                      </p:cBhvr>
                                    </p:animEffect>
                                  </p:childTnLst>
                                </p:cTn>
                              </p:par>
                            </p:childTnLst>
                          </p:cTn>
                        </p:par>
                        <p:par>
                          <p:cTn id="28" fill="hold">
                            <p:stCondLst>
                              <p:cond delay="5000"/>
                            </p:stCondLst>
                            <p:childTnLst>
                              <p:par>
                                <p:cTn id="29" presetID="27" presetClass="emph" presetSubtype="0" repeatCount="indefinite" fill="hold" grpId="0" nodeType="afterEffect">
                                  <p:stCondLst>
                                    <p:cond delay="0"/>
                                  </p:stCondLst>
                                  <p:endCondLst>
                                    <p:cond evt="onNext" delay="0">
                                      <p:tgtEl>
                                        <p:sldTgt/>
                                      </p:tgtEl>
                                    </p:cond>
                                  </p:endCondLst>
                                  <p:childTnLst>
                                    <p:animClr clrSpc="rgb" dir="cw">
                                      <p:cBhvr override="childStyle">
                                        <p:cTn id="30" dur="1000" autoRev="1" fill="hold"/>
                                        <p:tgtEl>
                                          <p:spTgt spid="149"/>
                                        </p:tgtEl>
                                        <p:attrNameLst>
                                          <p:attrName>style.color</p:attrName>
                                        </p:attrNameLst>
                                      </p:cBhvr>
                                      <p:to>
                                        <a:schemeClr val="bg1"/>
                                      </p:to>
                                    </p:animClr>
                                    <p:animClr clrSpc="rgb" dir="cw">
                                      <p:cBhvr>
                                        <p:cTn id="31" dur="1000" autoRev="1" fill="hold"/>
                                        <p:tgtEl>
                                          <p:spTgt spid="149"/>
                                        </p:tgtEl>
                                        <p:attrNameLst>
                                          <p:attrName>fillcolor</p:attrName>
                                        </p:attrNameLst>
                                      </p:cBhvr>
                                      <p:to>
                                        <a:schemeClr val="bg1"/>
                                      </p:to>
                                    </p:animClr>
                                    <p:set>
                                      <p:cBhvr>
                                        <p:cTn id="32" dur="1000" autoRev="1" fill="hold"/>
                                        <p:tgtEl>
                                          <p:spTgt spid="149"/>
                                        </p:tgtEl>
                                        <p:attrNameLst>
                                          <p:attrName>fill.type</p:attrName>
                                        </p:attrNameLst>
                                      </p:cBhvr>
                                      <p:to>
                                        <p:strVal val="solid"/>
                                      </p:to>
                                    </p:set>
                                    <p:set>
                                      <p:cBhvr>
                                        <p:cTn id="33" dur="1000" autoRev="1" fill="hold"/>
                                        <p:tgtEl>
                                          <p:spTgt spid="149"/>
                                        </p:tgtEl>
                                        <p:attrNameLst>
                                          <p:attrName>fill.on</p:attrName>
                                        </p:attrNameLst>
                                      </p:cBhvr>
                                      <p:to>
                                        <p:strVal val="true"/>
                                      </p:to>
                                    </p:se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nodeType="clickEffect">
                                  <p:stCondLst>
                                    <p:cond delay="0"/>
                                  </p:stCondLst>
                                  <p:childTnLst>
                                    <p:set>
                                      <p:cBhvr>
                                        <p:cTn id="37" dur="1" fill="hold">
                                          <p:stCondLst>
                                            <p:cond delay="0"/>
                                          </p:stCondLst>
                                        </p:cTn>
                                        <p:tgtEl>
                                          <p:spTgt spid="155"/>
                                        </p:tgtEl>
                                        <p:attrNameLst>
                                          <p:attrName>style.visibility</p:attrName>
                                        </p:attrNameLst>
                                      </p:cBhvr>
                                      <p:to>
                                        <p:strVal val="visible"/>
                                      </p:to>
                                    </p:set>
                                    <p:animEffect transition="in" filter="wipe(down)">
                                      <p:cBhvr>
                                        <p:cTn id="38" dur="2000"/>
                                        <p:tgtEl>
                                          <p:spTgt spid="155"/>
                                        </p:tgtEl>
                                      </p:cBhvr>
                                    </p:animEffect>
                                  </p:childTnLst>
                                </p:cTn>
                              </p:par>
                            </p:childTnLst>
                          </p:cTn>
                        </p:par>
                        <p:par>
                          <p:cTn id="39" fill="hold">
                            <p:stCondLst>
                              <p:cond delay="2000"/>
                            </p:stCondLst>
                            <p:childTnLst>
                              <p:par>
                                <p:cTn id="40" presetID="22" presetClass="entr" presetSubtype="2" fill="hold" nodeType="afterEffect">
                                  <p:stCondLst>
                                    <p:cond delay="0"/>
                                  </p:stCondLst>
                                  <p:childTnLst>
                                    <p:set>
                                      <p:cBhvr>
                                        <p:cTn id="41" dur="1" fill="hold">
                                          <p:stCondLst>
                                            <p:cond delay="0"/>
                                          </p:stCondLst>
                                        </p:cTn>
                                        <p:tgtEl>
                                          <p:spTgt spid="175"/>
                                        </p:tgtEl>
                                        <p:attrNameLst>
                                          <p:attrName>style.visibility</p:attrName>
                                        </p:attrNameLst>
                                      </p:cBhvr>
                                      <p:to>
                                        <p:strVal val="visible"/>
                                      </p:to>
                                    </p:set>
                                    <p:animEffect transition="in" filter="wipe(right)">
                                      <p:cBhvr>
                                        <p:cTn id="42" dur="500"/>
                                        <p:tgtEl>
                                          <p:spTgt spid="175"/>
                                        </p:tgtEl>
                                      </p:cBhvr>
                                    </p:animEffect>
                                  </p:childTnLst>
                                </p:cTn>
                              </p:par>
                            </p:childTnLst>
                          </p:cTn>
                        </p:par>
                      </p:childTnLst>
                    </p:cTn>
                  </p:par>
                  <p:par>
                    <p:cTn id="43" fill="hold">
                      <p:stCondLst>
                        <p:cond delay="indefinite"/>
                      </p:stCondLst>
                      <p:childTnLst>
                        <p:par>
                          <p:cTn id="44" fill="hold">
                            <p:stCondLst>
                              <p:cond delay="0"/>
                            </p:stCondLst>
                            <p:childTnLst>
                              <p:par>
                                <p:cTn id="45" presetID="22" presetClass="entr" presetSubtype="4" fill="hold" nodeType="clickEffect">
                                  <p:stCondLst>
                                    <p:cond delay="0"/>
                                  </p:stCondLst>
                                  <p:childTnLst>
                                    <p:set>
                                      <p:cBhvr>
                                        <p:cTn id="46" dur="1" fill="hold">
                                          <p:stCondLst>
                                            <p:cond delay="0"/>
                                          </p:stCondLst>
                                        </p:cTn>
                                        <p:tgtEl>
                                          <p:spTgt spid="164"/>
                                        </p:tgtEl>
                                        <p:attrNameLst>
                                          <p:attrName>style.visibility</p:attrName>
                                        </p:attrNameLst>
                                      </p:cBhvr>
                                      <p:to>
                                        <p:strVal val="visible"/>
                                      </p:to>
                                    </p:set>
                                    <p:animEffect transition="in" filter="wipe(down)">
                                      <p:cBhvr>
                                        <p:cTn id="47" dur="1000"/>
                                        <p:tgtEl>
                                          <p:spTgt spid="164"/>
                                        </p:tgtEl>
                                      </p:cBhvr>
                                    </p:animEffect>
                                  </p:childTnLst>
                                </p:cTn>
                              </p:par>
                            </p:childTnLst>
                          </p:cTn>
                        </p:par>
                        <p:par>
                          <p:cTn id="48" fill="hold">
                            <p:stCondLst>
                              <p:cond delay="1000"/>
                            </p:stCondLst>
                            <p:childTnLst>
                              <p:par>
                                <p:cTn id="49" presetID="22" presetClass="entr" presetSubtype="8" fill="hold" grpId="0" nodeType="afterEffect">
                                  <p:stCondLst>
                                    <p:cond delay="0"/>
                                  </p:stCondLst>
                                  <p:childTnLst>
                                    <p:set>
                                      <p:cBhvr>
                                        <p:cTn id="50" dur="1" fill="hold">
                                          <p:stCondLst>
                                            <p:cond delay="0"/>
                                          </p:stCondLst>
                                        </p:cTn>
                                        <p:tgtEl>
                                          <p:spTgt spid="154"/>
                                        </p:tgtEl>
                                        <p:attrNameLst>
                                          <p:attrName>style.visibility</p:attrName>
                                        </p:attrNameLst>
                                      </p:cBhvr>
                                      <p:to>
                                        <p:strVal val="visible"/>
                                      </p:to>
                                    </p:set>
                                    <p:animEffect transition="in" filter="wipe(left)">
                                      <p:cBhvr>
                                        <p:cTn id="51" dur="2000"/>
                                        <p:tgtEl>
                                          <p:spTgt spid="154"/>
                                        </p:tgtEl>
                                      </p:cBhvr>
                                    </p:animEffect>
                                  </p:childTnLst>
                                </p:cTn>
                              </p:par>
                              <p:par>
                                <p:cTn id="52" presetID="22" presetClass="entr" presetSubtype="2" fill="hold" nodeType="withEffect">
                                  <p:stCondLst>
                                    <p:cond delay="0"/>
                                  </p:stCondLst>
                                  <p:childTnLst>
                                    <p:set>
                                      <p:cBhvr>
                                        <p:cTn id="53" dur="1" fill="hold">
                                          <p:stCondLst>
                                            <p:cond delay="0"/>
                                          </p:stCondLst>
                                        </p:cTn>
                                        <p:tgtEl>
                                          <p:spTgt spid="180"/>
                                        </p:tgtEl>
                                        <p:attrNameLst>
                                          <p:attrName>style.visibility</p:attrName>
                                        </p:attrNameLst>
                                      </p:cBhvr>
                                      <p:to>
                                        <p:strVal val="visible"/>
                                      </p:to>
                                    </p:set>
                                    <p:animEffect transition="in" filter="wipe(right)">
                                      <p:cBhvr>
                                        <p:cTn id="54" dur="500"/>
                                        <p:tgtEl>
                                          <p:spTgt spid="180"/>
                                        </p:tgtEl>
                                      </p:cBhvr>
                                    </p:animEffect>
                                  </p:childTnLst>
                                </p:cTn>
                              </p:par>
                            </p:childTnLst>
                          </p:cTn>
                        </p:par>
                        <p:par>
                          <p:cTn id="55" fill="hold">
                            <p:stCondLst>
                              <p:cond delay="3000"/>
                            </p:stCondLst>
                            <p:childTnLst>
                              <p:par>
                                <p:cTn id="56" presetID="22" presetClass="entr" presetSubtype="8" fill="hold" grpId="0" nodeType="afterEffect">
                                  <p:stCondLst>
                                    <p:cond delay="0"/>
                                  </p:stCondLst>
                                  <p:childTnLst>
                                    <p:set>
                                      <p:cBhvr>
                                        <p:cTn id="57" dur="1" fill="hold">
                                          <p:stCondLst>
                                            <p:cond delay="0"/>
                                          </p:stCondLst>
                                        </p:cTn>
                                        <p:tgtEl>
                                          <p:spTgt spid="150"/>
                                        </p:tgtEl>
                                        <p:attrNameLst>
                                          <p:attrName>style.visibility</p:attrName>
                                        </p:attrNameLst>
                                      </p:cBhvr>
                                      <p:to>
                                        <p:strVal val="visible"/>
                                      </p:to>
                                    </p:set>
                                    <p:animEffect transition="in" filter="wipe(left)">
                                      <p:cBhvr>
                                        <p:cTn id="58" dur="2000"/>
                                        <p:tgtEl>
                                          <p:spTgt spid="150"/>
                                        </p:tgtEl>
                                      </p:cBhvr>
                                    </p:animEffect>
                                  </p:childTnLst>
                                </p:cTn>
                              </p:par>
                            </p:childTnLst>
                          </p:cTn>
                        </p:par>
                        <p:par>
                          <p:cTn id="59" fill="hold">
                            <p:stCondLst>
                              <p:cond delay="5000"/>
                            </p:stCondLst>
                            <p:childTnLst>
                              <p:par>
                                <p:cTn id="60" presetID="22" presetClass="entr" presetSubtype="1" fill="hold" nodeType="afterEffect">
                                  <p:stCondLst>
                                    <p:cond delay="0"/>
                                  </p:stCondLst>
                                  <p:childTnLst>
                                    <p:set>
                                      <p:cBhvr>
                                        <p:cTn id="61" dur="1" fill="hold">
                                          <p:stCondLst>
                                            <p:cond delay="0"/>
                                          </p:stCondLst>
                                        </p:cTn>
                                        <p:tgtEl>
                                          <p:spTgt spid="161"/>
                                        </p:tgtEl>
                                        <p:attrNameLst>
                                          <p:attrName>style.visibility</p:attrName>
                                        </p:attrNameLst>
                                      </p:cBhvr>
                                      <p:to>
                                        <p:strVal val="visible"/>
                                      </p:to>
                                    </p:set>
                                    <p:animEffect transition="in" filter="wipe(up)">
                                      <p:cBhvr>
                                        <p:cTn id="62" dur="2000"/>
                                        <p:tgtEl>
                                          <p:spTgt spid="1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animBg="1"/>
      <p:bldP spid="150" grpId="0" animBg="1"/>
      <p:bldP spid="154" grpId="0" animBg="1"/>
      <p:bldP spid="169" grpId="0" animBg="1"/>
      <p:bldP spid="169" grpId="1"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7" name="Object 106" hidden="1"/>
          <p:cNvGraphicFramePr>
            <a:graphicFrameLocks noChangeAspect="1"/>
          </p:cNvGraphicFramePr>
          <p:nvPr>
            <p:custDataLst>
              <p:tags r:id="rId2"/>
            </p:custDataLst>
            <p:extLst>
              <p:ext uri="{D42A27DB-BD31-4B8C-83A1-F6EECF244321}">
                <p14:modId xmlns:p14="http://schemas.microsoft.com/office/powerpoint/2010/main" val="3290040516"/>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57375" name="think-cell Slide" r:id="rId57" imgW="270" imgH="270" progId="TCLayout.ActiveDocument.1">
                  <p:embed/>
                </p:oleObj>
              </mc:Choice>
              <mc:Fallback>
                <p:oleObj name="think-cell Slide" r:id="rId57" imgW="270" imgH="270" progId="TCLayout.ActiveDocument.1">
                  <p:embed/>
                  <p:pic>
                    <p:nvPicPr>
                      <p:cNvPr id="0" name=""/>
                      <p:cNvPicPr/>
                      <p:nvPr/>
                    </p:nvPicPr>
                    <p:blipFill>
                      <a:blip r:embed="rId5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a:cs typeface="Segoe UI"/>
              </a:rPr>
              <a:t>Event</a:t>
            </a:r>
          </a:p>
        </p:txBody>
      </p:sp>
      <p:sp>
        <p:nvSpPr>
          <p:cNvPr id="3" name="Content Placeholder 2"/>
          <p:cNvSpPr>
            <a:spLocks noGrp="1"/>
          </p:cNvSpPr>
          <p:nvPr>
            <p:ph type="body" sz="quarter" idx="10"/>
          </p:nvPr>
        </p:nvSpPr>
        <p:spPr>
          <a:xfrm>
            <a:off x="519113" y="1463675"/>
            <a:ext cx="4389120" cy="2788456"/>
          </a:xfrm>
        </p:spPr>
        <p:txBody>
          <a:bodyPr/>
          <a:lstStyle/>
          <a:p>
            <a:pPr marL="3175">
              <a:spcAft>
                <a:spcPts val="900"/>
              </a:spcAft>
            </a:pPr>
            <a:r>
              <a:rPr lang="en-US" sz="2800" spc="-100" dirty="0">
                <a:latin typeface="Segoe UI Light" pitchFamily="34" charset="0"/>
              </a:rPr>
              <a:t>NetEventRelayBinding</a:t>
            </a:r>
          </a:p>
          <a:p>
            <a:pPr marL="3175">
              <a:spcAft>
                <a:spcPts val="900"/>
              </a:spcAft>
            </a:pPr>
            <a:r>
              <a:rPr lang="en-US" sz="2800" spc="-100" dirty="0">
                <a:latin typeface="Segoe UI Light" pitchFamily="34" charset="0"/>
              </a:rPr>
              <a:t>Small-Scale Synchronous Multicast </a:t>
            </a:r>
          </a:p>
          <a:p>
            <a:pPr marL="3175">
              <a:spcAft>
                <a:spcPts val="900"/>
              </a:spcAft>
            </a:pPr>
            <a:r>
              <a:rPr lang="en-US" sz="2800" spc="-100" dirty="0">
                <a:latin typeface="Segoe UI Light" pitchFamily="34" charset="0"/>
              </a:rPr>
              <a:t>60KB message-size limit</a:t>
            </a:r>
          </a:p>
          <a:p>
            <a:pPr marL="3175">
              <a:spcAft>
                <a:spcPts val="900"/>
              </a:spcAft>
            </a:pPr>
            <a:r>
              <a:rPr lang="en-US" sz="2800" spc="-100" dirty="0">
                <a:latin typeface="Segoe UI Light" pitchFamily="34" charset="0"/>
              </a:rPr>
              <a:t>One-way only</a:t>
            </a:r>
          </a:p>
          <a:p>
            <a:pPr marL="3175">
              <a:spcAft>
                <a:spcPts val="900"/>
              </a:spcAft>
            </a:pPr>
            <a:r>
              <a:rPr lang="en-US" sz="2800" spc="-100" dirty="0">
                <a:latin typeface="Segoe UI Light" pitchFamily="34" charset="0"/>
              </a:rPr>
              <a:t>No rendezvous overhead</a:t>
            </a:r>
          </a:p>
        </p:txBody>
      </p:sp>
      <p:sp>
        <p:nvSpPr>
          <p:cNvPr id="73" name="Rectangle 72"/>
          <p:cNvSpPr/>
          <p:nvPr>
            <p:custDataLst>
              <p:tags r:id="rId4"/>
            </p:custDataLst>
          </p:nvPr>
        </p:nvSpPr>
        <p:spPr bwMode="auto">
          <a:xfrm>
            <a:off x="4572000" y="622169"/>
            <a:ext cx="7096124" cy="564528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sp>
        <p:nvSpPr>
          <p:cNvPr id="74" name="Rectangle 73"/>
          <p:cNvSpPr/>
          <p:nvPr>
            <p:custDataLst>
              <p:tags r:id="rId5"/>
            </p:custDataLst>
          </p:nvPr>
        </p:nvSpPr>
        <p:spPr>
          <a:xfrm>
            <a:off x="7716629"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76" name="Rectangle 75"/>
          <p:cNvSpPr/>
          <p:nvPr>
            <p:custDataLst>
              <p:tags r:id="rId6"/>
            </p:custDataLst>
          </p:nvPr>
        </p:nvSpPr>
        <p:spPr bwMode="auto">
          <a:xfrm>
            <a:off x="4767290" y="899658"/>
            <a:ext cx="782521" cy="152179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400">
              <a:defRPr/>
            </a:pPr>
            <a:r>
              <a:rPr lang="en-US" sz="1200" kern="0" dirty="0">
                <a:ln>
                  <a:solidFill>
                    <a:schemeClr val="bg1">
                      <a:alpha val="0"/>
                    </a:schemeClr>
                  </a:solidFill>
                </a:ln>
                <a:solidFill>
                  <a:srgbClr val="595959"/>
                </a:solidFill>
              </a:rPr>
              <a:t>Backend</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Naming</a:t>
            </a:r>
          </a:p>
          <a:p>
            <a:pPr algn="r" defTabSz="914400">
              <a:defRPr/>
            </a:pPr>
            <a:r>
              <a:rPr lang="en-US" sz="1200" kern="0" dirty="0">
                <a:ln>
                  <a:solidFill>
                    <a:schemeClr val="bg1">
                      <a:alpha val="0"/>
                    </a:schemeClr>
                  </a:solidFill>
                </a:ln>
                <a:solidFill>
                  <a:srgbClr val="595959"/>
                </a:solidFill>
              </a:rPr>
              <a:t>Routing</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Fabric</a:t>
            </a:r>
          </a:p>
        </p:txBody>
      </p:sp>
      <p:sp>
        <p:nvSpPr>
          <p:cNvPr id="77" name="Rectangle 76"/>
          <p:cNvSpPr/>
          <p:nvPr>
            <p:custDataLst>
              <p:tags r:id="rId7"/>
            </p:custDataLst>
          </p:nvPr>
        </p:nvSpPr>
        <p:spPr>
          <a:xfrm>
            <a:off x="5588314" y="899658"/>
            <a:ext cx="5898476" cy="1521790"/>
          </a:xfrm>
          <a:prstGeom prst="rect">
            <a:avLst/>
          </a:prstGeom>
          <a:solidFill>
            <a:schemeClr val="accent2"/>
          </a:solidFill>
          <a:ln w="9525" cap="flat" cmpd="sng" algn="ctr">
            <a:noFill/>
            <a:prstDash val="solid"/>
          </a:ln>
          <a:effectLst/>
        </p:spPr>
        <p:txBody>
          <a:bodyPr rtlCol="0" anchor="t"/>
          <a:lstStyle/>
          <a:p>
            <a:pPr lvl="0" algn="ctr" defTabSz="914400">
              <a:defRPr/>
            </a:pPr>
            <a:r>
              <a:rPr lang="en-US" sz="2000" kern="0" dirty="0">
                <a:ln>
                  <a:solidFill>
                    <a:schemeClr val="bg1">
                      <a:alpha val="0"/>
                    </a:schemeClr>
                  </a:solidFill>
                </a:ln>
                <a:solidFill>
                  <a:schemeClr val="bg1"/>
                </a:solidFill>
              </a:rPr>
              <a:t>sb://</a:t>
            </a:r>
            <a:r>
              <a:rPr lang="en-US" sz="2000" i="1" kern="0" dirty="0">
                <a:ln>
                  <a:solidFill>
                    <a:schemeClr val="bg1">
                      <a:alpha val="0"/>
                    </a:schemeClr>
                  </a:solidFill>
                </a:ln>
                <a:solidFill>
                  <a:schemeClr val="accent5">
                    <a:lumMod val="75000"/>
                  </a:schemeClr>
                </a:solidFill>
              </a:rPr>
              <a:t>solution.</a:t>
            </a:r>
            <a:r>
              <a:rPr lang="en-US" sz="2000" kern="0" dirty="0">
                <a:ln>
                  <a:solidFill>
                    <a:schemeClr val="bg1">
                      <a:alpha val="0"/>
                    </a:schemeClr>
                  </a:solidFill>
                </a:ln>
                <a:solidFill>
                  <a:schemeClr val="bg1"/>
                </a:solidFill>
              </a:rPr>
              <a:t>servicebus.windows.net/</a:t>
            </a:r>
            <a:r>
              <a:rPr lang="en-US" sz="2000" kern="0" dirty="0">
                <a:ln>
                  <a:solidFill>
                    <a:schemeClr val="bg1">
                      <a:alpha val="0"/>
                    </a:schemeClr>
                  </a:solidFill>
                </a:ln>
                <a:solidFill>
                  <a:schemeClr val="accent4"/>
                </a:solidFill>
              </a:rPr>
              <a:t>a</a:t>
            </a:r>
            <a:r>
              <a:rPr lang="en-US" sz="2000" kern="0" dirty="0">
                <a:ln>
                  <a:solidFill>
                    <a:schemeClr val="bg1">
                      <a:alpha val="0"/>
                    </a:schemeClr>
                  </a:solidFill>
                </a:ln>
                <a:solidFill>
                  <a:schemeClr val="bg1"/>
                </a:solidFill>
              </a:rPr>
              <a:t>/</a:t>
            </a:r>
            <a:r>
              <a:rPr lang="en-US" sz="2000" kern="0" dirty="0">
                <a:ln>
                  <a:solidFill>
                    <a:schemeClr val="bg1">
                      <a:alpha val="0"/>
                    </a:schemeClr>
                  </a:solidFill>
                </a:ln>
                <a:solidFill>
                  <a:schemeClr val="accent3"/>
                </a:solidFill>
              </a:rPr>
              <a:t>b</a:t>
            </a:r>
            <a:r>
              <a:rPr lang="en-US" sz="2000" kern="0" dirty="0">
                <a:ln>
                  <a:solidFill>
                    <a:schemeClr val="bg1">
                      <a:alpha val="0"/>
                    </a:schemeClr>
                  </a:solidFill>
                </a:ln>
                <a:solidFill>
                  <a:schemeClr val="bg1"/>
                </a:solidFill>
              </a:rPr>
              <a:t>/</a:t>
            </a:r>
          </a:p>
        </p:txBody>
      </p:sp>
      <p:sp>
        <p:nvSpPr>
          <p:cNvPr id="78" name="Rectangle 77"/>
          <p:cNvSpPr/>
          <p:nvPr>
            <p:custDataLst>
              <p:tags r:id="rId8"/>
            </p:custDataLst>
          </p:nvPr>
        </p:nvSpPr>
        <p:spPr>
          <a:xfrm>
            <a:off x="5588314"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79" name="Rectangle 78"/>
          <p:cNvSpPr/>
          <p:nvPr>
            <p:custDataLst>
              <p:tags r:id="rId9"/>
            </p:custDataLst>
          </p:nvPr>
        </p:nvSpPr>
        <p:spPr>
          <a:xfrm>
            <a:off x="6013977"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1" name="Rectangle 80"/>
          <p:cNvSpPr/>
          <p:nvPr>
            <p:custDataLst>
              <p:tags r:id="rId10"/>
            </p:custDataLst>
          </p:nvPr>
        </p:nvSpPr>
        <p:spPr>
          <a:xfrm>
            <a:off x="6439640"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3" name="Rectangle 82"/>
          <p:cNvSpPr/>
          <p:nvPr>
            <p:custDataLst>
              <p:tags r:id="rId11"/>
            </p:custDataLst>
          </p:nvPr>
        </p:nvSpPr>
        <p:spPr>
          <a:xfrm>
            <a:off x="6865303"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4" name="Rectangle 83"/>
          <p:cNvSpPr/>
          <p:nvPr>
            <p:custDataLst>
              <p:tags r:id="rId12"/>
            </p:custDataLst>
          </p:nvPr>
        </p:nvSpPr>
        <p:spPr>
          <a:xfrm>
            <a:off x="7290966"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6" name="Rectangle 85"/>
          <p:cNvSpPr/>
          <p:nvPr>
            <p:custDataLst>
              <p:tags r:id="rId13"/>
            </p:custDataLst>
          </p:nvPr>
        </p:nvSpPr>
        <p:spPr>
          <a:xfrm>
            <a:off x="8142292"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7" name="Rectangle 86"/>
          <p:cNvSpPr/>
          <p:nvPr>
            <p:custDataLst>
              <p:tags r:id="rId14"/>
            </p:custDataLst>
          </p:nvPr>
        </p:nvSpPr>
        <p:spPr>
          <a:xfrm>
            <a:off x="8567955"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9" name="Rectangle 88"/>
          <p:cNvSpPr/>
          <p:nvPr>
            <p:custDataLst>
              <p:tags r:id="rId15"/>
            </p:custDataLst>
          </p:nvPr>
        </p:nvSpPr>
        <p:spPr>
          <a:xfrm>
            <a:off x="8993618"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90" name="Rectangle 89"/>
          <p:cNvSpPr/>
          <p:nvPr>
            <p:custDataLst>
              <p:tags r:id="rId16"/>
            </p:custDataLst>
          </p:nvPr>
        </p:nvSpPr>
        <p:spPr>
          <a:xfrm>
            <a:off x="9419281"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98" name="Rectangle 97"/>
          <p:cNvSpPr/>
          <p:nvPr>
            <p:custDataLst>
              <p:tags r:id="rId17"/>
            </p:custDataLst>
          </p:nvPr>
        </p:nvSpPr>
        <p:spPr>
          <a:xfrm>
            <a:off x="9844944"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0" name="Rectangle 99"/>
          <p:cNvSpPr/>
          <p:nvPr>
            <p:custDataLst>
              <p:tags r:id="rId18"/>
            </p:custDataLst>
          </p:nvPr>
        </p:nvSpPr>
        <p:spPr>
          <a:xfrm>
            <a:off x="10270607"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1" name="Rectangle 100"/>
          <p:cNvSpPr/>
          <p:nvPr>
            <p:custDataLst>
              <p:tags r:id="rId19"/>
            </p:custDataLst>
          </p:nvPr>
        </p:nvSpPr>
        <p:spPr>
          <a:xfrm>
            <a:off x="10696270"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3" name="Rectangle 102"/>
          <p:cNvSpPr/>
          <p:nvPr>
            <p:custDataLst>
              <p:tags r:id="rId20"/>
            </p:custDataLst>
          </p:nvPr>
        </p:nvSpPr>
        <p:spPr>
          <a:xfrm>
            <a:off x="11121936" y="2488230"/>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4" name="Oval 97"/>
          <p:cNvSpPr>
            <a:spLocks noChangeArrowheads="1"/>
          </p:cNvSpPr>
          <p:nvPr>
            <p:custDataLst>
              <p:tags r:id="rId21"/>
            </p:custDataLst>
          </p:nvPr>
        </p:nvSpPr>
        <p:spPr bwMode="auto">
          <a:xfrm>
            <a:off x="8111454" y="1216828"/>
            <a:ext cx="257959" cy="261840"/>
          </a:xfrm>
          <a:prstGeom prst="ellipse">
            <a:avLst/>
          </a:prstGeom>
          <a:solidFill>
            <a:schemeClr val="accent1"/>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05" name="Oval 96"/>
          <p:cNvSpPr>
            <a:spLocks noChangeArrowheads="1"/>
          </p:cNvSpPr>
          <p:nvPr>
            <p:custDataLst>
              <p:tags r:id="rId22"/>
            </p:custDataLst>
          </p:nvPr>
        </p:nvSpPr>
        <p:spPr bwMode="auto">
          <a:xfrm>
            <a:off x="7557214" y="1534283"/>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08" name="Oval 95"/>
          <p:cNvSpPr>
            <a:spLocks noChangeArrowheads="1"/>
          </p:cNvSpPr>
          <p:nvPr>
            <p:custDataLst>
              <p:tags r:id="rId23"/>
            </p:custDataLst>
          </p:nvPr>
        </p:nvSpPr>
        <p:spPr bwMode="auto">
          <a:xfrm>
            <a:off x="8665694" y="1534283"/>
            <a:ext cx="257959" cy="261840"/>
          </a:xfrm>
          <a:prstGeom prst="ellipse">
            <a:avLst/>
          </a:prstGeom>
          <a:solidFill>
            <a:srgbClr val="5BB5F3"/>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rgbClr val="FFFFFF"/>
              </a:solidFill>
              <a:effectLst/>
              <a:uLnTx/>
              <a:uFillTx/>
              <a:latin typeface="Segoe UI"/>
              <a:ea typeface="+mn-ea"/>
              <a:cs typeface="+mn-cs"/>
              <a:sym typeface="Segoe UI"/>
            </a:endParaRPr>
          </a:p>
        </p:txBody>
      </p:sp>
      <p:sp>
        <p:nvSpPr>
          <p:cNvPr id="109" name="Oval 94"/>
          <p:cNvSpPr>
            <a:spLocks noChangeArrowheads="1"/>
          </p:cNvSpPr>
          <p:nvPr>
            <p:custDataLst>
              <p:tags r:id="rId24"/>
            </p:custDataLst>
          </p:nvPr>
        </p:nvSpPr>
        <p:spPr bwMode="auto">
          <a:xfrm>
            <a:off x="8963532"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10" name="Oval 92"/>
          <p:cNvSpPr>
            <a:spLocks noChangeArrowheads="1"/>
          </p:cNvSpPr>
          <p:nvPr>
            <p:custDataLst>
              <p:tags r:id="rId25"/>
            </p:custDataLst>
          </p:nvPr>
        </p:nvSpPr>
        <p:spPr bwMode="auto">
          <a:xfrm>
            <a:off x="7815173"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11" name="Oval 91"/>
          <p:cNvSpPr>
            <a:spLocks noChangeArrowheads="1"/>
          </p:cNvSpPr>
          <p:nvPr>
            <p:custDataLst>
              <p:tags r:id="rId26"/>
            </p:custDataLst>
          </p:nvPr>
        </p:nvSpPr>
        <p:spPr bwMode="auto">
          <a:xfrm>
            <a:off x="7241307" y="1893169"/>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12" name="AutoShape 90"/>
          <p:cNvSpPr>
            <a:spLocks noChangeShapeType="1"/>
          </p:cNvSpPr>
          <p:nvPr>
            <p:custDataLst>
              <p:tags r:id="rId27"/>
            </p:custDataLst>
          </p:nvPr>
        </p:nvSpPr>
        <p:spPr bwMode="auto">
          <a:xfrm flipH="1">
            <a:off x="7786900" y="1347746"/>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3" name="AutoShape 88"/>
          <p:cNvSpPr>
            <a:spLocks noChangeShapeType="1"/>
          </p:cNvSpPr>
          <p:nvPr>
            <p:custDataLst>
              <p:tags r:id="rId28"/>
            </p:custDataLst>
          </p:nvPr>
        </p:nvSpPr>
        <p:spPr bwMode="auto">
          <a:xfrm flipH="1">
            <a:off x="8608992" y="1750200"/>
            <a:ext cx="94710"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4" name="AutoShape 87"/>
          <p:cNvSpPr>
            <a:spLocks noChangeShapeType="1"/>
          </p:cNvSpPr>
          <p:nvPr>
            <p:custDataLst>
              <p:tags r:id="rId29"/>
            </p:custDataLst>
          </p:nvPr>
        </p:nvSpPr>
        <p:spPr bwMode="auto">
          <a:xfrm>
            <a:off x="8885646" y="1750200"/>
            <a:ext cx="11589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5" name="AutoShape 86"/>
          <p:cNvSpPr>
            <a:spLocks noChangeShapeType="1"/>
          </p:cNvSpPr>
          <p:nvPr>
            <p:custDataLst>
              <p:tags r:id="rId30"/>
            </p:custDataLst>
          </p:nvPr>
        </p:nvSpPr>
        <p:spPr bwMode="auto">
          <a:xfrm>
            <a:off x="7777165" y="1750200"/>
            <a:ext cx="76018"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6" name="AutoShape 85"/>
          <p:cNvSpPr>
            <a:spLocks noChangeShapeType="1"/>
          </p:cNvSpPr>
          <p:nvPr>
            <p:custDataLst>
              <p:tags r:id="rId31"/>
            </p:custDataLst>
          </p:nvPr>
        </p:nvSpPr>
        <p:spPr bwMode="auto">
          <a:xfrm flipH="1">
            <a:off x="7461258" y="1750200"/>
            <a:ext cx="13396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7" name="AutoShape 90"/>
          <p:cNvSpPr>
            <a:spLocks noChangeShapeType="1"/>
          </p:cNvSpPr>
          <p:nvPr>
            <p:custDataLst>
              <p:tags r:id="rId32"/>
            </p:custDataLst>
          </p:nvPr>
        </p:nvSpPr>
        <p:spPr bwMode="auto">
          <a:xfrm>
            <a:off x="8372657" y="1347746"/>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118" name="Oval 117"/>
          <p:cNvSpPr>
            <a:spLocks noChangeArrowheads="1"/>
          </p:cNvSpPr>
          <p:nvPr>
            <p:custDataLst>
              <p:tags r:id="rId33"/>
            </p:custDataLst>
          </p:nvPr>
        </p:nvSpPr>
        <p:spPr bwMode="auto">
          <a:xfrm>
            <a:off x="8389042" y="1893169"/>
            <a:ext cx="257959" cy="261840"/>
          </a:xfrm>
          <a:prstGeom prst="ellipse">
            <a:avLst/>
          </a:prstGeom>
          <a:solidFill>
            <a:schemeClr val="accent3"/>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119" name="Freeform 118"/>
          <p:cNvSpPr/>
          <p:nvPr>
            <p:custDataLst>
              <p:tags r:id="rId34"/>
            </p:custDataLst>
          </p:nvPr>
        </p:nvSpPr>
        <p:spPr>
          <a:xfrm rot="21235890">
            <a:off x="8667048" y="1995062"/>
            <a:ext cx="584936" cy="571526"/>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Lst>
            <a:ahLst/>
            <a:cxnLst>
              <a:cxn ang="0">
                <a:pos x="connsiteX0" y="connsiteY0"/>
              </a:cxn>
              <a:cxn ang="0">
                <a:pos x="connsiteX1" y="connsiteY1"/>
              </a:cxn>
            </a:cxnLst>
            <a:rect l="l" t="t" r="r" b="b"/>
            <a:pathLst>
              <a:path w="642937" h="407193">
                <a:moveTo>
                  <a:pt x="0" y="0"/>
                </a:moveTo>
                <a:cubicBezTo>
                  <a:pt x="214312" y="38893"/>
                  <a:pt x="490537" y="146844"/>
                  <a:pt x="642937" y="407193"/>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grpSp>
        <p:nvGrpSpPr>
          <p:cNvPr id="120" name="Group 119"/>
          <p:cNvGrpSpPr/>
          <p:nvPr/>
        </p:nvGrpSpPr>
        <p:grpSpPr>
          <a:xfrm>
            <a:off x="4767290" y="2488230"/>
            <a:ext cx="782521" cy="403773"/>
            <a:chOff x="2712110" y="2722147"/>
            <a:chExt cx="782521" cy="403773"/>
          </a:xfrm>
          <a:solidFill>
            <a:schemeClr val="bg1">
              <a:lumMod val="85000"/>
            </a:schemeClr>
          </a:solidFill>
        </p:grpSpPr>
        <p:sp>
          <p:nvSpPr>
            <p:cNvPr id="121" name="Rectangle 120"/>
            <p:cNvSpPr/>
            <p:nvPr>
              <p:custDataLst>
                <p:tags r:id="rId53"/>
              </p:custDataLst>
            </p:nvPr>
          </p:nvSpPr>
          <p:spPr bwMode="auto">
            <a:xfrm>
              <a:off x="2712110" y="2722147"/>
              <a:ext cx="782521" cy="40377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22" name="TextBox 121"/>
            <p:cNvSpPr txBox="1"/>
            <p:nvPr>
              <p:custDataLst>
                <p:tags r:id="rId54"/>
              </p:custDataLst>
            </p:nvPr>
          </p:nvSpPr>
          <p:spPr>
            <a:xfrm>
              <a:off x="2809229" y="2739367"/>
              <a:ext cx="615553" cy="369332"/>
            </a:xfrm>
            <a:prstGeom prst="rect">
              <a:avLst/>
            </a:prstGeom>
            <a:grpFill/>
          </p:spPr>
          <p:txBody>
            <a:bodyPr wrap="non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solidFill>
                      <a:schemeClr val="bg1">
                        <a:alpha val="0"/>
                      </a:schemeClr>
                    </a:solidFill>
                  </a:ln>
                  <a:solidFill>
                    <a:srgbClr val="595959"/>
                  </a:solidFill>
                  <a:effectLst/>
                  <a:uLnTx/>
                  <a:uFillTx/>
                </a:rPr>
                <a:t>Frontend</a:t>
              </a:r>
              <a:br>
                <a:rPr kumimoji="0" lang="en-US" sz="1200" b="0" i="0" u="none" strike="noStrike" kern="0" cap="none" spc="0" normalizeH="0" baseline="0" noProof="0" dirty="0" smtClean="0">
                  <a:ln>
                    <a:solidFill>
                      <a:schemeClr val="bg1">
                        <a:alpha val="0"/>
                      </a:schemeClr>
                    </a:solidFill>
                  </a:ln>
                  <a:solidFill>
                    <a:srgbClr val="595959"/>
                  </a:solidFill>
                  <a:effectLst/>
                  <a:uLnTx/>
                  <a:uFillTx/>
                </a:rPr>
              </a:br>
              <a:r>
                <a:rPr kumimoji="0" lang="en-US" sz="1200" b="0" i="0" u="none" strike="noStrike" kern="0" cap="none" spc="0" normalizeH="0" baseline="0" noProof="0" dirty="0" smtClean="0">
                  <a:ln>
                    <a:solidFill>
                      <a:schemeClr val="bg1">
                        <a:alpha val="0"/>
                      </a:schemeClr>
                    </a:solidFill>
                  </a:ln>
                  <a:solidFill>
                    <a:srgbClr val="595959"/>
                  </a:solidFill>
                  <a:effectLst/>
                  <a:uLnTx/>
                  <a:uFillTx/>
                </a:rPr>
                <a:t>Nodes</a:t>
              </a:r>
              <a:endParaRPr kumimoji="0" lang="en-US" sz="1200" b="0" i="0" u="none" strike="noStrike" kern="0" cap="none" spc="0" normalizeH="0" baseline="0" noProof="0" dirty="0">
                <a:ln>
                  <a:solidFill>
                    <a:schemeClr val="bg1">
                      <a:alpha val="0"/>
                    </a:schemeClr>
                  </a:solidFill>
                </a:ln>
                <a:solidFill>
                  <a:srgbClr val="595959"/>
                </a:solidFill>
                <a:effectLst/>
                <a:uLnTx/>
                <a:uFillTx/>
              </a:endParaRPr>
            </a:p>
          </p:txBody>
        </p:sp>
      </p:grpSp>
      <p:sp>
        <p:nvSpPr>
          <p:cNvPr id="123" name="Freeform 122"/>
          <p:cNvSpPr/>
          <p:nvPr>
            <p:custDataLst>
              <p:tags r:id="rId35"/>
            </p:custDataLst>
          </p:nvPr>
        </p:nvSpPr>
        <p:spPr bwMode="auto">
          <a:xfrm>
            <a:off x="7050820" y="1993444"/>
            <a:ext cx="1336449" cy="558694"/>
          </a:xfrm>
          <a:custGeom>
            <a:avLst/>
            <a:gdLst>
              <a:gd name="connsiteX0" fmla="*/ 0 w 1407886"/>
              <a:gd name="connsiteY0" fmla="*/ 653142 h 653142"/>
              <a:gd name="connsiteX1" fmla="*/ 478972 w 1407886"/>
              <a:gd name="connsiteY1" fmla="*/ 116114 h 653142"/>
              <a:gd name="connsiteX2" fmla="*/ 1407886 w 1407886"/>
              <a:gd name="connsiteY2" fmla="*/ 0 h 653142"/>
              <a:gd name="connsiteX0" fmla="*/ 0 w 1407886"/>
              <a:gd name="connsiteY0" fmla="*/ 653142 h 653142"/>
              <a:gd name="connsiteX1" fmla="*/ 521834 w 1407886"/>
              <a:gd name="connsiteY1" fmla="*/ 150396 h 653142"/>
              <a:gd name="connsiteX2" fmla="*/ 1407886 w 1407886"/>
              <a:gd name="connsiteY2" fmla="*/ 0 h 653142"/>
              <a:gd name="connsiteX0" fmla="*/ 0 w 1336449"/>
              <a:gd name="connsiteY0" fmla="*/ 670284 h 670284"/>
              <a:gd name="connsiteX1" fmla="*/ 450397 w 1336449"/>
              <a:gd name="connsiteY1" fmla="*/ 150396 h 670284"/>
              <a:gd name="connsiteX2" fmla="*/ 1336449 w 1336449"/>
              <a:gd name="connsiteY2" fmla="*/ 0 h 670284"/>
              <a:gd name="connsiteX0" fmla="*/ 0 w 1336449"/>
              <a:gd name="connsiteY0" fmla="*/ 670284 h 670284"/>
              <a:gd name="connsiteX1" fmla="*/ 450397 w 1336449"/>
              <a:gd name="connsiteY1" fmla="*/ 150396 h 670284"/>
              <a:gd name="connsiteX2" fmla="*/ 1336449 w 1336449"/>
              <a:gd name="connsiteY2" fmla="*/ 0 h 670284"/>
            </a:gdLst>
            <a:ahLst/>
            <a:cxnLst>
              <a:cxn ang="0">
                <a:pos x="connsiteX0" y="connsiteY0"/>
              </a:cxn>
              <a:cxn ang="0">
                <a:pos x="connsiteX1" y="connsiteY1"/>
              </a:cxn>
              <a:cxn ang="0">
                <a:pos x="connsiteX2" y="connsiteY2"/>
              </a:cxn>
            </a:cxnLst>
            <a:rect l="l" t="t" r="r" b="b"/>
            <a:pathLst>
              <a:path w="1336449" h="670284">
                <a:moveTo>
                  <a:pt x="0" y="670284"/>
                </a:moveTo>
                <a:cubicBezTo>
                  <a:pt x="55487" y="456198"/>
                  <a:pt x="227656" y="262110"/>
                  <a:pt x="450397" y="150396"/>
                </a:cubicBezTo>
                <a:cubicBezTo>
                  <a:pt x="673138" y="38682"/>
                  <a:pt x="989316" y="3628"/>
                  <a:pt x="1336449" y="0"/>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grpSp>
        <p:nvGrpSpPr>
          <p:cNvPr id="124" name="Group 123"/>
          <p:cNvGrpSpPr/>
          <p:nvPr/>
        </p:nvGrpSpPr>
        <p:grpSpPr>
          <a:xfrm>
            <a:off x="5441405" y="2892004"/>
            <a:ext cx="1606326" cy="2507459"/>
            <a:chOff x="5632079" y="3133759"/>
            <a:chExt cx="1606326" cy="2507459"/>
          </a:xfrm>
        </p:grpSpPr>
        <p:cxnSp>
          <p:nvCxnSpPr>
            <p:cNvPr id="125" name="Elbow Connector 124"/>
            <p:cNvCxnSpPr>
              <a:stCxn id="162" idx="0"/>
              <a:endCxn id="83" idx="2"/>
            </p:cNvCxnSpPr>
            <p:nvPr>
              <p:custDataLst>
                <p:tags r:id="rId51"/>
              </p:custDataLst>
            </p:nvPr>
          </p:nvCxnSpPr>
          <p:spPr>
            <a:xfrm rot="5400000" flipH="1" flipV="1">
              <a:off x="5586214" y="3989028"/>
              <a:ext cx="2507459" cy="796922"/>
            </a:xfrm>
            <a:prstGeom prst="bentConnector3">
              <a:avLst/>
            </a:prstGeom>
            <a:ln w="28575">
              <a:solidFill>
                <a:schemeClr val="accent1"/>
              </a:solidFill>
              <a:tailEnd type="triangle" w="med" len="med"/>
            </a:ln>
          </p:spPr>
          <p:style>
            <a:lnRef idx="1">
              <a:schemeClr val="accent1"/>
            </a:lnRef>
            <a:fillRef idx="0">
              <a:schemeClr val="accent1"/>
            </a:fillRef>
            <a:effectRef idx="0">
              <a:schemeClr val="accent1"/>
            </a:effectRef>
            <a:fontRef idx="minor">
              <a:schemeClr val="tx1"/>
            </a:fontRef>
          </p:style>
        </p:cxnSp>
        <p:sp>
          <p:nvSpPr>
            <p:cNvPr id="126" name="TextBox 125"/>
            <p:cNvSpPr txBox="1"/>
            <p:nvPr>
              <p:custDataLst>
                <p:tags r:id="rId52"/>
              </p:custDataLst>
            </p:nvPr>
          </p:nvSpPr>
          <p:spPr>
            <a:xfrm flipH="1">
              <a:off x="5632079" y="4611025"/>
              <a:ext cx="716498" cy="738664"/>
            </a:xfrm>
            <a:prstGeom prst="rect">
              <a:avLst/>
            </a:prstGeom>
            <a:noFill/>
            <a:effectLst/>
          </p:spPr>
          <p:txBody>
            <a:bodyPr wrap="square" lIns="0" tIns="0" rIns="0" bIns="0" rtlCol="0">
              <a:spAutoFit/>
            </a:bodyPr>
            <a:lstStyle/>
            <a:p>
              <a:pPr algn="r" defTabSz="914099" fontAlgn="base">
                <a:spcBef>
                  <a:spcPct val="0"/>
                </a:spcBef>
                <a:spcAft>
                  <a:spcPct val="0"/>
                </a:spcAft>
                <a:defRPr/>
              </a:pPr>
              <a:r>
                <a:rPr lang="en-US" sz="1200" dirty="0">
                  <a:ln>
                    <a:solidFill>
                      <a:schemeClr val="bg1">
                        <a:alpha val="0"/>
                      </a:schemeClr>
                    </a:solidFill>
                  </a:ln>
                  <a:solidFill>
                    <a:srgbClr val="595959">
                      <a:alpha val="99000"/>
                    </a:srgbClr>
                  </a:solidFill>
                </a:rPr>
                <a:t>outbound connect one-way </a:t>
              </a:r>
              <a:r>
                <a:rPr lang="en-US" sz="1200" dirty="0" err="1">
                  <a:ln>
                    <a:solidFill>
                      <a:schemeClr val="bg1">
                        <a:alpha val="0"/>
                      </a:schemeClr>
                    </a:solidFill>
                  </a:ln>
                  <a:solidFill>
                    <a:srgbClr val="595959">
                      <a:alpha val="99000"/>
                    </a:srgbClr>
                  </a:solidFill>
                </a:rPr>
                <a:t>net.tcp</a:t>
              </a:r>
              <a:endParaRPr lang="en-US" sz="1200" dirty="0">
                <a:ln>
                  <a:solidFill>
                    <a:schemeClr val="bg1">
                      <a:alpha val="0"/>
                    </a:schemeClr>
                  </a:solidFill>
                </a:ln>
                <a:solidFill>
                  <a:srgbClr val="595959">
                    <a:alpha val="99000"/>
                  </a:srgbClr>
                </a:solidFill>
              </a:endParaRPr>
            </a:p>
          </p:txBody>
        </p:sp>
      </p:grpSp>
      <p:grpSp>
        <p:nvGrpSpPr>
          <p:cNvPr id="127" name="Group 126"/>
          <p:cNvGrpSpPr/>
          <p:nvPr/>
        </p:nvGrpSpPr>
        <p:grpSpPr>
          <a:xfrm>
            <a:off x="9176046" y="2892004"/>
            <a:ext cx="2416178" cy="2507459"/>
            <a:chOff x="9366720" y="3133759"/>
            <a:chExt cx="2416178" cy="2507459"/>
          </a:xfrm>
        </p:grpSpPr>
        <p:cxnSp>
          <p:nvCxnSpPr>
            <p:cNvPr id="128" name="Elbow Connector 127"/>
            <p:cNvCxnSpPr>
              <a:stCxn id="164" idx="0"/>
              <a:endCxn id="89" idx="2"/>
            </p:cNvCxnSpPr>
            <p:nvPr>
              <p:custDataLst>
                <p:tags r:id="rId49"/>
              </p:custDataLst>
            </p:nvPr>
          </p:nvCxnSpPr>
          <p:spPr>
            <a:xfrm rot="16200000" flipV="1">
              <a:off x="8918281" y="3582198"/>
              <a:ext cx="2507459" cy="1610581"/>
            </a:xfrm>
            <a:prstGeom prst="bentConnector3">
              <a:avLst>
                <a:gd name="adj1" fmla="val 50000"/>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sp>
          <p:nvSpPr>
            <p:cNvPr id="129" name="TextBox 128"/>
            <p:cNvSpPr txBox="1"/>
            <p:nvPr>
              <p:custDataLst>
                <p:tags r:id="rId50"/>
              </p:custDataLst>
            </p:nvPr>
          </p:nvSpPr>
          <p:spPr>
            <a:xfrm flipH="1">
              <a:off x="11066400" y="4625861"/>
              <a:ext cx="716498" cy="738664"/>
            </a:xfrm>
            <a:prstGeom prst="rect">
              <a:avLst/>
            </a:prstGeom>
            <a:noFill/>
            <a:effectLst/>
          </p:spPr>
          <p:txBody>
            <a:bodyPr wrap="square" lIns="0" tIns="0" rIns="0" bIns="0" rtlCol="0">
              <a:spAutoFit/>
            </a:bodyPr>
            <a:lstStyle/>
            <a:p>
              <a:pPr marR="0" lvl="0" indent="0"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outbound connect bidi socket</a:t>
              </a:r>
            </a:p>
          </p:txBody>
        </p:sp>
      </p:grpSp>
      <p:grpSp>
        <p:nvGrpSpPr>
          <p:cNvPr id="130" name="Group 129"/>
          <p:cNvGrpSpPr/>
          <p:nvPr/>
        </p:nvGrpSpPr>
        <p:grpSpPr>
          <a:xfrm>
            <a:off x="9280557" y="2887482"/>
            <a:ext cx="1354905" cy="2524681"/>
            <a:chOff x="9471231" y="3116537"/>
            <a:chExt cx="1354905" cy="2524681"/>
          </a:xfrm>
        </p:grpSpPr>
        <p:cxnSp>
          <p:nvCxnSpPr>
            <p:cNvPr id="131" name="Elbow Connector 130"/>
            <p:cNvCxnSpPr/>
            <p:nvPr>
              <p:custDataLst>
                <p:tags r:id="rId47"/>
              </p:custDataLst>
            </p:nvPr>
          </p:nvCxnSpPr>
          <p:spPr>
            <a:xfrm rot="16200000" flipV="1">
              <a:off x="8886343" y="3701425"/>
              <a:ext cx="2524681" cy="1354905"/>
            </a:xfrm>
            <a:prstGeom prst="bentConnector3">
              <a:avLst>
                <a:gd name="adj1" fmla="val 55749"/>
              </a:avLst>
            </a:prstGeom>
            <a:ln w="28575">
              <a:solidFill>
                <a:schemeClr val="accent4">
                  <a:lumMod val="60000"/>
                  <a:lumOff val="4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32" name="TextBox 131"/>
            <p:cNvSpPr txBox="1"/>
            <p:nvPr>
              <p:custDataLst>
                <p:tags r:id="rId48"/>
              </p:custDataLst>
            </p:nvPr>
          </p:nvSpPr>
          <p:spPr>
            <a:xfrm flipH="1">
              <a:off x="10244160" y="4838493"/>
              <a:ext cx="495982" cy="184666"/>
            </a:xfrm>
            <a:prstGeom prst="rect">
              <a:avLst/>
            </a:prstGeom>
            <a:ln w="28575">
              <a:noFill/>
              <a:headEnd type="none"/>
              <a:tailEnd type="triangle" w="med" len="med"/>
            </a:ln>
          </p:spPr>
          <p:style>
            <a:lnRef idx="1">
              <a:schemeClr val="accent1"/>
            </a:lnRef>
            <a:fillRef idx="0">
              <a:schemeClr val="accent1"/>
            </a:fillRef>
            <a:effectRef idx="0">
              <a:schemeClr val="accent1"/>
            </a:effectRef>
            <a:fontRef idx="minor">
              <a:schemeClr val="tx1"/>
            </a:fontRef>
          </p:style>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Msg</a:t>
              </a:r>
            </a:p>
          </p:txBody>
        </p:sp>
      </p:grpSp>
      <p:grpSp>
        <p:nvGrpSpPr>
          <p:cNvPr id="133" name="Group 132"/>
          <p:cNvGrpSpPr/>
          <p:nvPr/>
        </p:nvGrpSpPr>
        <p:grpSpPr>
          <a:xfrm>
            <a:off x="6378830" y="2892006"/>
            <a:ext cx="778755" cy="2507458"/>
            <a:chOff x="6569504" y="3133761"/>
            <a:chExt cx="778755" cy="2507458"/>
          </a:xfrm>
        </p:grpSpPr>
        <p:cxnSp>
          <p:nvCxnSpPr>
            <p:cNvPr id="134" name="Elbow Connector 133"/>
            <p:cNvCxnSpPr/>
            <p:nvPr>
              <p:custDataLst>
                <p:tags r:id="rId45"/>
              </p:custDataLst>
            </p:nvPr>
          </p:nvCxnSpPr>
          <p:spPr>
            <a:xfrm rot="5400000" flipH="1" flipV="1">
              <a:off x="5705153" y="3998112"/>
              <a:ext cx="2507458" cy="778755"/>
            </a:xfrm>
            <a:prstGeom prst="bentConnector3">
              <a:avLst>
                <a:gd name="adj1" fmla="val 56946"/>
              </a:avLst>
            </a:prstGeom>
            <a:ln w="28575">
              <a:solidFill>
                <a:schemeClr val="accent1">
                  <a:lumMod val="60000"/>
                  <a:lumOff val="40000"/>
                </a:schemeClr>
              </a:solidFill>
              <a:tailEnd type="triangle" w="med" len="med"/>
            </a:ln>
          </p:spPr>
          <p:style>
            <a:lnRef idx="1">
              <a:schemeClr val="accent1"/>
            </a:lnRef>
            <a:fillRef idx="0">
              <a:schemeClr val="accent1"/>
            </a:fillRef>
            <a:effectRef idx="0">
              <a:schemeClr val="accent1"/>
            </a:effectRef>
            <a:fontRef idx="minor">
              <a:schemeClr val="tx1"/>
            </a:fontRef>
          </p:style>
        </p:cxnSp>
        <p:sp>
          <p:nvSpPr>
            <p:cNvPr id="135" name="TextBox 134"/>
            <p:cNvSpPr txBox="1"/>
            <p:nvPr>
              <p:custDataLst>
                <p:tags r:id="rId46"/>
              </p:custDataLst>
            </p:nvPr>
          </p:nvSpPr>
          <p:spPr>
            <a:xfrm flipH="1">
              <a:off x="6640077" y="4889091"/>
              <a:ext cx="495982" cy="184666"/>
            </a:xfrm>
            <a:prstGeom prst="rect">
              <a:avLst/>
            </a:prstGeom>
            <a:noFill/>
            <a:effectLst/>
          </p:spPr>
          <p:txBody>
            <a:bodyPr wrap="square" lIns="0" tIns="0" rIns="0" bIns="0" rtlCol="0">
              <a:spAutoFit/>
            </a:bodyPr>
            <a:lstStyle/>
            <a:p>
              <a:pPr defTabSz="914099" fontAlgn="base">
                <a:spcBef>
                  <a:spcPct val="0"/>
                </a:spcBef>
                <a:spcAft>
                  <a:spcPct val="0"/>
                </a:spcAft>
                <a:defRPr/>
              </a:pPr>
              <a:r>
                <a:rPr lang="en-US" sz="1200" dirty="0" smtClean="0">
                  <a:ln>
                    <a:solidFill>
                      <a:schemeClr val="bg1">
                        <a:alpha val="0"/>
                      </a:schemeClr>
                    </a:solidFill>
                  </a:ln>
                  <a:solidFill>
                    <a:srgbClr val="595959">
                      <a:alpha val="99000"/>
                    </a:srgbClr>
                  </a:solidFill>
                </a:rPr>
                <a:t>Msg</a:t>
              </a:r>
              <a:endParaRPr lang="en-US" sz="1200" dirty="0">
                <a:ln>
                  <a:solidFill>
                    <a:schemeClr val="bg1">
                      <a:alpha val="0"/>
                    </a:schemeClr>
                  </a:solidFill>
                </a:ln>
                <a:solidFill>
                  <a:srgbClr val="595959">
                    <a:alpha val="99000"/>
                  </a:srgbClr>
                </a:solidFill>
              </a:endParaRPr>
            </a:p>
          </p:txBody>
        </p:sp>
      </p:grpSp>
      <p:cxnSp>
        <p:nvCxnSpPr>
          <p:cNvPr id="136" name="Curved Connector 135"/>
          <p:cNvCxnSpPr>
            <a:stCxn id="118" idx="4"/>
            <a:endCxn id="89" idx="0"/>
          </p:cNvCxnSpPr>
          <p:nvPr>
            <p:custDataLst>
              <p:tags r:id="rId36"/>
            </p:custDataLst>
          </p:nvPr>
        </p:nvCxnSpPr>
        <p:spPr>
          <a:xfrm rot="16200000" flipH="1">
            <a:off x="8680423" y="1992607"/>
            <a:ext cx="333221" cy="658023"/>
          </a:xfrm>
          <a:prstGeom prst="curvedConnector3">
            <a:avLst/>
          </a:prstGeom>
          <a:ln w="28575">
            <a:solidFill>
              <a:schemeClr val="accent3"/>
            </a:solidFill>
            <a:prstDash val="sysDash"/>
            <a:headEnd type="triangle"/>
            <a:tailEnd type="none" w="lg" len="lg"/>
          </a:ln>
        </p:spPr>
        <p:style>
          <a:lnRef idx="1">
            <a:schemeClr val="accent1"/>
          </a:lnRef>
          <a:fillRef idx="0">
            <a:schemeClr val="accent1"/>
          </a:fillRef>
          <a:effectRef idx="0">
            <a:schemeClr val="accent1"/>
          </a:effectRef>
          <a:fontRef idx="minor">
            <a:schemeClr val="tx1"/>
          </a:fontRef>
        </p:style>
      </p:cxnSp>
      <p:grpSp>
        <p:nvGrpSpPr>
          <p:cNvPr id="139" name="Group 138"/>
          <p:cNvGrpSpPr/>
          <p:nvPr/>
        </p:nvGrpSpPr>
        <p:grpSpPr>
          <a:xfrm>
            <a:off x="9327881" y="2994906"/>
            <a:ext cx="2004775" cy="355235"/>
            <a:chOff x="8381323" y="3152204"/>
            <a:chExt cx="3099557" cy="549224"/>
          </a:xfrm>
          <a:effectLst>
            <a:outerShdw blurRad="76200" dist="127000" dir="6060000" sy="23000" kx="-1200000" algn="bl" rotWithShape="0">
              <a:prstClr val="black">
                <a:alpha val="20000"/>
              </a:prstClr>
            </a:outerShdw>
          </a:effectLst>
        </p:grpSpPr>
        <p:grpSp>
          <p:nvGrpSpPr>
            <p:cNvPr id="140" name="Group 139"/>
            <p:cNvGrpSpPr/>
            <p:nvPr/>
          </p:nvGrpSpPr>
          <p:grpSpPr>
            <a:xfrm>
              <a:off x="8381323" y="3152204"/>
              <a:ext cx="3099557" cy="549224"/>
              <a:chOff x="7732995" y="-247775"/>
              <a:chExt cx="3099557" cy="549224"/>
            </a:xfrm>
          </p:grpSpPr>
          <p:sp>
            <p:nvSpPr>
              <p:cNvPr id="142" name="Rectangle 141"/>
              <p:cNvSpPr/>
              <p:nvPr/>
            </p:nvSpPr>
            <p:spPr bwMode="auto">
              <a:xfrm>
                <a:off x="8072519" y="-247775"/>
                <a:ext cx="2760033" cy="549224"/>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43" name="Isosceles Triangle 142"/>
              <p:cNvSpPr/>
              <p:nvPr/>
            </p:nvSpPr>
            <p:spPr bwMode="auto">
              <a:xfrm rot="10800000">
                <a:off x="7732995" y="-247775"/>
                <a:ext cx="722677" cy="311498"/>
              </a:xfrm>
              <a:prstGeom prst="triangl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41" name="TextBox 140"/>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144" name="Group 143"/>
          <p:cNvGrpSpPr/>
          <p:nvPr/>
        </p:nvGrpSpPr>
        <p:grpSpPr>
          <a:xfrm>
            <a:off x="4965093" y="2994906"/>
            <a:ext cx="2014276" cy="355235"/>
            <a:chOff x="8720847" y="3152204"/>
            <a:chExt cx="3114246" cy="549224"/>
          </a:xfrm>
          <a:effectLst>
            <a:outerShdw blurRad="76200" dist="127000" dir="6180000" sy="23000" kx="-1200000" algn="bl" rotWithShape="0">
              <a:prstClr val="black">
                <a:alpha val="20000"/>
              </a:prstClr>
            </a:outerShdw>
          </a:effectLst>
        </p:grpSpPr>
        <p:grpSp>
          <p:nvGrpSpPr>
            <p:cNvPr id="145" name="Group 144"/>
            <p:cNvGrpSpPr/>
            <p:nvPr/>
          </p:nvGrpSpPr>
          <p:grpSpPr>
            <a:xfrm>
              <a:off x="8720847" y="3152204"/>
              <a:ext cx="3114246" cy="549224"/>
              <a:chOff x="8072519" y="-247775"/>
              <a:chExt cx="3114246" cy="549224"/>
            </a:xfrm>
          </p:grpSpPr>
          <p:sp>
            <p:nvSpPr>
              <p:cNvPr id="147" name="Rectangle 146"/>
              <p:cNvSpPr/>
              <p:nvPr/>
            </p:nvSpPr>
            <p:spPr bwMode="auto">
              <a:xfrm>
                <a:off x="8072519" y="-247775"/>
                <a:ext cx="2760033" cy="5492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48" name="Isosceles Triangle 147"/>
              <p:cNvSpPr/>
              <p:nvPr/>
            </p:nvSpPr>
            <p:spPr bwMode="auto">
              <a:xfrm rot="10800000">
                <a:off x="10464088" y="-247775"/>
                <a:ext cx="722677" cy="311498"/>
              </a:xfrm>
              <a:prstGeom prst="triangl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46" name="TextBox 145"/>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149" name="Group 148"/>
          <p:cNvGrpSpPr/>
          <p:nvPr/>
        </p:nvGrpSpPr>
        <p:grpSpPr>
          <a:xfrm>
            <a:off x="6167011" y="1868563"/>
            <a:ext cx="941008" cy="355235"/>
            <a:chOff x="10363773" y="3152204"/>
            <a:chExt cx="1454881" cy="549224"/>
          </a:xfrm>
          <a:solidFill>
            <a:schemeClr val="accent3"/>
          </a:solidFill>
          <a:effectLst>
            <a:outerShdw blurRad="76200" dist="127000" dir="6180000" sy="23000" kx="-1200000" algn="bl" rotWithShape="0">
              <a:prstClr val="black">
                <a:alpha val="20000"/>
              </a:prstClr>
            </a:outerShdw>
          </a:effectLst>
        </p:grpSpPr>
        <p:grpSp>
          <p:nvGrpSpPr>
            <p:cNvPr id="150" name="Group 149"/>
            <p:cNvGrpSpPr/>
            <p:nvPr/>
          </p:nvGrpSpPr>
          <p:grpSpPr>
            <a:xfrm>
              <a:off x="10363773" y="3152204"/>
              <a:ext cx="1454881" cy="549224"/>
              <a:chOff x="9715445" y="-247775"/>
              <a:chExt cx="1454881" cy="549224"/>
            </a:xfrm>
            <a:grpFill/>
          </p:grpSpPr>
          <p:sp>
            <p:nvSpPr>
              <p:cNvPr id="152" name="Rectangle 151"/>
              <p:cNvSpPr/>
              <p:nvPr/>
            </p:nvSpPr>
            <p:spPr bwMode="auto">
              <a:xfrm>
                <a:off x="9715445" y="-247775"/>
                <a:ext cx="1117107" cy="5492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53" name="Isosceles Triangle 152"/>
              <p:cNvSpPr/>
              <p:nvPr/>
            </p:nvSpPr>
            <p:spPr bwMode="auto">
              <a:xfrm>
                <a:off x="10447649" y="-10049"/>
                <a:ext cx="722677" cy="31149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51" name="TextBox 150"/>
            <p:cNvSpPr txBox="1"/>
            <p:nvPr/>
          </p:nvSpPr>
          <p:spPr>
            <a:xfrm>
              <a:off x="10485025" y="3266410"/>
              <a:ext cx="715955"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alpha val="99000"/>
                    </a:schemeClr>
                  </a:solidFill>
                </a:rPr>
                <a:t>Route</a:t>
              </a:r>
              <a:endParaRPr lang="en-US" sz="1400" dirty="0">
                <a:solidFill>
                  <a:schemeClr val="bg1">
                    <a:alpha val="99000"/>
                  </a:schemeClr>
                </a:solidFill>
              </a:endParaRPr>
            </a:p>
          </p:txBody>
        </p:sp>
      </p:grpSp>
      <p:grpSp>
        <p:nvGrpSpPr>
          <p:cNvPr id="154" name="Group 153"/>
          <p:cNvGrpSpPr/>
          <p:nvPr/>
        </p:nvGrpSpPr>
        <p:grpSpPr>
          <a:xfrm>
            <a:off x="9049789" y="1663844"/>
            <a:ext cx="990604" cy="634220"/>
            <a:chOff x="10074449" y="2926459"/>
            <a:chExt cx="1531560" cy="980559"/>
          </a:xfrm>
          <a:solidFill>
            <a:schemeClr val="accent3"/>
          </a:solidFill>
          <a:effectLst>
            <a:outerShdw blurRad="76200" dist="127000" dir="6180000" sy="23000" kx="-1200000" algn="bl" rotWithShape="0">
              <a:prstClr val="black">
                <a:alpha val="20000"/>
              </a:prstClr>
            </a:outerShdw>
          </a:effectLst>
        </p:grpSpPr>
        <p:grpSp>
          <p:nvGrpSpPr>
            <p:cNvPr id="155" name="Group 154"/>
            <p:cNvGrpSpPr/>
            <p:nvPr/>
          </p:nvGrpSpPr>
          <p:grpSpPr>
            <a:xfrm>
              <a:off x="10074449" y="2926459"/>
              <a:ext cx="1531560" cy="980559"/>
              <a:chOff x="9426121" y="-473520"/>
              <a:chExt cx="1531560" cy="980559"/>
            </a:xfrm>
            <a:grpFill/>
          </p:grpSpPr>
          <p:sp>
            <p:nvSpPr>
              <p:cNvPr id="157" name="Rectangle 156"/>
              <p:cNvSpPr/>
              <p:nvPr/>
            </p:nvSpPr>
            <p:spPr bwMode="auto">
              <a:xfrm>
                <a:off x="9426123" y="-473520"/>
                <a:ext cx="1531558" cy="549224"/>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158" name="Isosceles Triangle 157"/>
              <p:cNvSpPr/>
              <p:nvPr/>
            </p:nvSpPr>
            <p:spPr bwMode="auto">
              <a:xfrm rot="5400000">
                <a:off x="9147168" y="-194567"/>
                <a:ext cx="980559" cy="422654"/>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156" name="TextBox 155"/>
            <p:cNvSpPr txBox="1"/>
            <p:nvPr/>
          </p:nvSpPr>
          <p:spPr>
            <a:xfrm>
              <a:off x="10202276" y="3060239"/>
              <a:ext cx="1189623" cy="299785"/>
            </a:xfrm>
            <a:prstGeom prst="rect">
              <a:avLst/>
            </a:prstGeom>
            <a:noFill/>
          </p:spPr>
          <p:txBody>
            <a:bodyPr wrap="none" lIns="0" tIns="0" rIns="0" bIns="0" rtlCol="0">
              <a:spAutoFit/>
            </a:bodyPr>
            <a:lstStyle/>
            <a:p>
              <a:pPr>
                <a:lnSpc>
                  <a:spcPct val="90000"/>
                </a:lnSpc>
                <a:spcBef>
                  <a:spcPct val="20000"/>
                </a:spcBef>
                <a:buSzPct val="80000"/>
              </a:pPr>
              <a:r>
                <a:rPr lang="en-US" sz="1400" dirty="0" smtClean="0">
                  <a:solidFill>
                    <a:schemeClr val="bg1">
                      <a:alpha val="99000"/>
                    </a:schemeClr>
                  </a:solidFill>
                </a:rPr>
                <a:t>Subscribe</a:t>
              </a:r>
              <a:endParaRPr lang="en-US" sz="1400" dirty="0">
                <a:solidFill>
                  <a:schemeClr val="bg1">
                    <a:alpha val="99000"/>
                  </a:schemeClr>
                </a:solidFill>
              </a:endParaRPr>
            </a:p>
          </p:txBody>
        </p:sp>
      </p:grpSp>
      <p:sp>
        <p:nvSpPr>
          <p:cNvPr id="159" name="Rectangle 158"/>
          <p:cNvSpPr/>
          <p:nvPr>
            <p:custDataLst>
              <p:tags r:id="rId37"/>
            </p:custDataLst>
          </p:nvPr>
        </p:nvSpPr>
        <p:spPr>
          <a:xfrm>
            <a:off x="9821350" y="1975913"/>
            <a:ext cx="1624163" cy="461665"/>
          </a:xfrm>
          <a:prstGeom prst="rect">
            <a:avLst/>
          </a:prstGeom>
        </p:spPr>
        <p:txBody>
          <a:bodyPr wrap="none">
            <a:spAutoFit/>
          </a:bodyPr>
          <a:lstStyle/>
          <a:p>
            <a:pPr lvl="0" algn="r" defTabSz="914400">
              <a:defRPr/>
            </a:pPr>
            <a:r>
              <a:rPr lang="en-US" sz="2400" kern="0" dirty="0">
                <a:ln>
                  <a:solidFill>
                    <a:schemeClr val="bg1">
                      <a:alpha val="0"/>
                    </a:schemeClr>
                  </a:solidFill>
                </a:ln>
                <a:solidFill>
                  <a:srgbClr val="FFFFFF"/>
                </a:solidFill>
                <a:latin typeface="Segoe UI Light" pitchFamily="34" charset="0"/>
              </a:rPr>
              <a:t>Service Bus</a:t>
            </a:r>
          </a:p>
        </p:txBody>
      </p:sp>
      <p:grpSp>
        <p:nvGrpSpPr>
          <p:cNvPr id="160" name="Group 159"/>
          <p:cNvGrpSpPr/>
          <p:nvPr>
            <p:custDataLst>
              <p:tags r:id="rId38"/>
            </p:custDataLst>
          </p:nvPr>
        </p:nvGrpSpPr>
        <p:grpSpPr>
          <a:xfrm>
            <a:off x="5594274" y="5286590"/>
            <a:ext cx="1313068" cy="726755"/>
            <a:chOff x="3947925" y="5276851"/>
            <a:chExt cx="1313068" cy="800941"/>
          </a:xfrm>
        </p:grpSpPr>
        <p:sp>
          <p:nvSpPr>
            <p:cNvPr id="161" name="Round Same Side Corner Rectangle 102"/>
            <p:cNvSpPr/>
            <p:nvPr/>
          </p:nvSpPr>
          <p:spPr bwMode="auto">
            <a:xfrm>
              <a:off x="3947925" y="5276851"/>
              <a:ext cx="1313068" cy="500637"/>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1"/>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sp>
          <p:nvSpPr>
            <p:cNvPr id="162" name="AutoShape 77"/>
            <p:cNvSpPr>
              <a:spLocks noChangeArrowheads="1"/>
            </p:cNvSpPr>
            <p:nvPr/>
          </p:nvSpPr>
          <p:spPr bwMode="auto">
            <a:xfrm>
              <a:off x="4059817" y="5401246"/>
              <a:ext cx="1089284" cy="676546"/>
            </a:xfrm>
            <a:prstGeom prst="rect">
              <a:avLst/>
            </a:prstGeom>
            <a:solidFill>
              <a:schemeClr val="accent1"/>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Sender</a:t>
              </a:r>
              <a:endParaRPr lang="en-US" sz="2000" dirty="0">
                <a:ln>
                  <a:solidFill>
                    <a:schemeClr val="bg1">
                      <a:alpha val="0"/>
                    </a:schemeClr>
                  </a:solidFill>
                </a:ln>
                <a:gradFill>
                  <a:gsLst>
                    <a:gs pos="0">
                      <a:srgbClr val="FFFFFF"/>
                    </a:gs>
                    <a:gs pos="100000">
                      <a:srgbClr val="FFFFFF"/>
                    </a:gs>
                  </a:gsLst>
                  <a:lin ang="5400000" scaled="0"/>
                </a:gradFill>
              </a:endParaRPr>
            </a:p>
          </p:txBody>
        </p:sp>
      </p:grpSp>
      <p:grpSp>
        <p:nvGrpSpPr>
          <p:cNvPr id="163" name="Group 162"/>
          <p:cNvGrpSpPr/>
          <p:nvPr>
            <p:custDataLst>
              <p:tags r:id="rId39"/>
            </p:custDataLst>
          </p:nvPr>
        </p:nvGrpSpPr>
        <p:grpSpPr>
          <a:xfrm>
            <a:off x="10130092" y="5286590"/>
            <a:ext cx="1313068" cy="726755"/>
            <a:chOff x="6076372" y="5276851"/>
            <a:chExt cx="1313068" cy="800941"/>
          </a:xfrm>
        </p:grpSpPr>
        <p:sp>
          <p:nvSpPr>
            <p:cNvPr id="164"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165"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grpSp>
        <p:nvGrpSpPr>
          <p:cNvPr id="166" name="Group 165"/>
          <p:cNvGrpSpPr/>
          <p:nvPr>
            <p:custDataLst>
              <p:tags r:id="rId40"/>
            </p:custDataLst>
          </p:nvPr>
        </p:nvGrpSpPr>
        <p:grpSpPr>
          <a:xfrm>
            <a:off x="8405587" y="5277137"/>
            <a:ext cx="1313068" cy="726755"/>
            <a:chOff x="6076372" y="5276851"/>
            <a:chExt cx="1313068" cy="800941"/>
          </a:xfrm>
        </p:grpSpPr>
        <p:sp>
          <p:nvSpPr>
            <p:cNvPr id="167"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168"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cxnSp>
        <p:nvCxnSpPr>
          <p:cNvPr id="169" name="Elbow Connector 168"/>
          <p:cNvCxnSpPr/>
          <p:nvPr>
            <p:custDataLst>
              <p:tags r:id="rId41"/>
            </p:custDataLst>
          </p:nvPr>
        </p:nvCxnSpPr>
        <p:spPr>
          <a:xfrm rot="16200000" flipV="1">
            <a:off x="6969805" y="3326722"/>
            <a:ext cx="2507459" cy="1619118"/>
          </a:xfrm>
          <a:prstGeom prst="bentConnector3">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170" name="Elbow Connector 169"/>
          <p:cNvCxnSpPr/>
          <p:nvPr>
            <p:custDataLst>
              <p:tags r:id="rId42"/>
            </p:custDataLst>
          </p:nvPr>
        </p:nvCxnSpPr>
        <p:spPr>
          <a:xfrm rot="16200000" flipV="1">
            <a:off x="6937311" y="3472065"/>
            <a:ext cx="2507458" cy="1328432"/>
          </a:xfrm>
          <a:prstGeom prst="bentConnector3">
            <a:avLst>
              <a:gd name="adj1" fmla="val 56367"/>
            </a:avLst>
          </a:prstGeom>
          <a:ln w="28575">
            <a:solidFill>
              <a:schemeClr val="accent4">
                <a:lumMod val="60000"/>
                <a:lumOff val="4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171" name="TextBox 170"/>
          <p:cNvSpPr txBox="1"/>
          <p:nvPr>
            <p:custDataLst>
              <p:tags r:id="rId43"/>
            </p:custDataLst>
          </p:nvPr>
        </p:nvSpPr>
        <p:spPr>
          <a:xfrm flipH="1">
            <a:off x="9132457" y="4406983"/>
            <a:ext cx="716498" cy="738664"/>
          </a:xfrm>
          <a:prstGeom prst="rect">
            <a:avLst/>
          </a:prstGeom>
          <a:noFill/>
          <a:effectLst/>
        </p:spPr>
        <p:txBody>
          <a:bodyPr wrap="square" lIns="0" tIns="0" rIns="0" bIns="0" rtlCol="0">
            <a:spAutoFit/>
          </a:bodyPr>
          <a:lstStyle>
            <a:defPPr>
              <a:defRPr lang="en-US"/>
            </a:defPPr>
            <a:lvl1pPr marR="0" lvl="0" indent="0" defTabSz="914099" fontAlgn="base">
              <a:lnSpc>
                <a:spcPct val="100000"/>
              </a:lnSpc>
              <a:spcBef>
                <a:spcPct val="0"/>
              </a:spcBef>
              <a:spcAft>
                <a:spcPct val="0"/>
              </a:spcAft>
              <a:buClrTx/>
              <a:buSzTx/>
              <a:buFontTx/>
              <a:buNone/>
              <a:tabLst/>
              <a:defRPr sz="1200">
                <a:ln>
                  <a:solidFill>
                    <a:schemeClr val="bg1">
                      <a:alpha val="0"/>
                    </a:schemeClr>
                  </a:solidFill>
                </a:ln>
                <a:solidFill>
                  <a:srgbClr val="595959">
                    <a:alpha val="99000"/>
                  </a:srgbClr>
                </a:solidFill>
              </a:defRPr>
            </a:lvl1pPr>
          </a:lstStyle>
          <a:p>
            <a:r>
              <a:rPr lang="en-US" dirty="0"/>
              <a:t>outbound connect bidi socket</a:t>
            </a:r>
          </a:p>
        </p:txBody>
      </p:sp>
      <p:sp>
        <p:nvSpPr>
          <p:cNvPr id="172" name="TextBox 171"/>
          <p:cNvSpPr txBox="1"/>
          <p:nvPr>
            <p:custDataLst>
              <p:tags r:id="rId44"/>
            </p:custDataLst>
          </p:nvPr>
        </p:nvSpPr>
        <p:spPr>
          <a:xfrm flipH="1">
            <a:off x="8268687" y="4654000"/>
            <a:ext cx="495982" cy="184666"/>
          </a:xfrm>
          <a:prstGeom prst="rect">
            <a:avLst/>
          </a:prstGeom>
          <a:noFill/>
          <a:effectLst/>
        </p:spPr>
        <p:txBody>
          <a:bodyPr wrap="square" lIns="0" tIns="0" rIns="0" bIns="0" rtlCol="0">
            <a:spAutoFit/>
          </a:bodyPr>
          <a:lstStyle>
            <a:defPPr>
              <a:defRPr lang="en-US"/>
            </a:defPPr>
            <a:lvl1pPr marR="0" lvl="0" indent="0" algn="r" defTabSz="914099" fontAlgn="base">
              <a:lnSpc>
                <a:spcPct val="100000"/>
              </a:lnSpc>
              <a:spcBef>
                <a:spcPct val="0"/>
              </a:spcBef>
              <a:spcAft>
                <a:spcPct val="0"/>
              </a:spcAft>
              <a:buClrTx/>
              <a:buSzTx/>
              <a:buFontTx/>
              <a:buNone/>
              <a:tabLst/>
              <a:defRPr sz="1200">
                <a:ln>
                  <a:solidFill>
                    <a:schemeClr val="bg1">
                      <a:alpha val="0"/>
                    </a:schemeClr>
                  </a:solidFill>
                </a:ln>
                <a:solidFill>
                  <a:srgbClr val="595959">
                    <a:alpha val="99000"/>
                  </a:srgbClr>
                </a:solidFill>
              </a:defRPr>
            </a:lvl1pPr>
          </a:lstStyle>
          <a:p>
            <a:r>
              <a:rPr lang="en-US" dirty="0"/>
              <a:t>Msg</a:t>
            </a:r>
          </a:p>
        </p:txBody>
      </p:sp>
    </p:spTree>
    <p:extLst>
      <p:ext uri="{BB962C8B-B14F-4D97-AF65-F5344CB8AC3E}">
        <p14:creationId xmlns:p14="http://schemas.microsoft.com/office/powerpoint/2010/main" val="1920466525"/>
      </p:ext>
    </p:extLst>
  </p:cSld>
  <p:clrMapOvr>
    <a:masterClrMapping/>
  </p:clrMapOvr>
  <p:transition>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85"/>
          <p:cNvSpPr/>
          <p:nvPr>
            <p:custDataLst>
              <p:tags r:id="rId1"/>
            </p:custDataLst>
          </p:nvPr>
        </p:nvSpPr>
        <p:spPr bwMode="auto">
          <a:xfrm>
            <a:off x="4572000" y="622169"/>
            <a:ext cx="7096124" cy="564528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grpSp>
        <p:nvGrpSpPr>
          <p:cNvPr id="173" name="Group 172"/>
          <p:cNvGrpSpPr/>
          <p:nvPr>
            <p:custDataLst>
              <p:tags r:id="rId2"/>
            </p:custDataLst>
          </p:nvPr>
        </p:nvGrpSpPr>
        <p:grpSpPr>
          <a:xfrm>
            <a:off x="5594274" y="5286590"/>
            <a:ext cx="1313068" cy="726755"/>
            <a:chOff x="3947925" y="5276851"/>
            <a:chExt cx="1313068" cy="800941"/>
          </a:xfrm>
        </p:grpSpPr>
        <p:sp>
          <p:nvSpPr>
            <p:cNvPr id="174" name="Round Same Side Corner Rectangle 102"/>
            <p:cNvSpPr/>
            <p:nvPr/>
          </p:nvSpPr>
          <p:spPr bwMode="auto">
            <a:xfrm>
              <a:off x="3947925" y="5276851"/>
              <a:ext cx="1313068" cy="500637"/>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1"/>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sp>
          <p:nvSpPr>
            <p:cNvPr id="175" name="AutoShape 77"/>
            <p:cNvSpPr>
              <a:spLocks noChangeArrowheads="1"/>
            </p:cNvSpPr>
            <p:nvPr/>
          </p:nvSpPr>
          <p:spPr bwMode="auto">
            <a:xfrm>
              <a:off x="4059817" y="5401246"/>
              <a:ext cx="1089284" cy="676546"/>
            </a:xfrm>
            <a:prstGeom prst="rect">
              <a:avLst/>
            </a:prstGeom>
            <a:solidFill>
              <a:schemeClr val="accent1"/>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Sender</a:t>
              </a:r>
              <a:endParaRPr lang="en-US" sz="2000" dirty="0">
                <a:ln>
                  <a:solidFill>
                    <a:schemeClr val="bg1">
                      <a:alpha val="0"/>
                    </a:schemeClr>
                  </a:solidFill>
                </a:ln>
                <a:gradFill>
                  <a:gsLst>
                    <a:gs pos="0">
                      <a:srgbClr val="FFFFFF"/>
                    </a:gs>
                    <a:gs pos="100000">
                      <a:srgbClr val="FFFFFF"/>
                    </a:gs>
                  </a:gsLst>
                  <a:lin ang="5400000" scaled="0"/>
                </a:gradFill>
              </a:endParaRPr>
            </a:p>
          </p:txBody>
        </p:sp>
      </p:grpSp>
      <p:grpSp>
        <p:nvGrpSpPr>
          <p:cNvPr id="176" name="Group 175"/>
          <p:cNvGrpSpPr/>
          <p:nvPr>
            <p:custDataLst>
              <p:tags r:id="rId3"/>
            </p:custDataLst>
          </p:nvPr>
        </p:nvGrpSpPr>
        <p:grpSpPr>
          <a:xfrm>
            <a:off x="10130092" y="5286590"/>
            <a:ext cx="1313068" cy="726755"/>
            <a:chOff x="6076372" y="5276851"/>
            <a:chExt cx="1313068" cy="800941"/>
          </a:xfrm>
        </p:grpSpPr>
        <p:sp>
          <p:nvSpPr>
            <p:cNvPr id="177"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178"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sp>
        <p:nvSpPr>
          <p:cNvPr id="73" name="Isosceles Triangle 72"/>
          <p:cNvSpPr/>
          <p:nvPr>
            <p:custDataLst>
              <p:tags r:id="rId4"/>
            </p:custDataLst>
          </p:nvPr>
        </p:nvSpPr>
        <p:spPr bwMode="auto">
          <a:xfrm rot="19679248">
            <a:off x="7267770" y="2092379"/>
            <a:ext cx="1855538" cy="1983957"/>
          </a:xfrm>
          <a:custGeom>
            <a:avLst/>
            <a:gdLst>
              <a:gd name="connsiteX0" fmla="*/ 0 w 1301769"/>
              <a:gd name="connsiteY0" fmla="*/ 1030953 h 1030953"/>
              <a:gd name="connsiteX1" fmla="*/ 650885 w 1301769"/>
              <a:gd name="connsiteY1" fmla="*/ 0 h 1030953"/>
              <a:gd name="connsiteX2" fmla="*/ 1301769 w 1301769"/>
              <a:gd name="connsiteY2" fmla="*/ 1030953 h 1030953"/>
              <a:gd name="connsiteX3" fmla="*/ 0 w 1301769"/>
              <a:gd name="connsiteY3" fmla="*/ 1030953 h 1030953"/>
              <a:gd name="connsiteX0" fmla="*/ 0 w 1941688"/>
              <a:gd name="connsiteY0" fmla="*/ 1030953 h 1841829"/>
              <a:gd name="connsiteX1" fmla="*/ 650885 w 1941688"/>
              <a:gd name="connsiteY1" fmla="*/ 0 h 1841829"/>
              <a:gd name="connsiteX2" fmla="*/ 1941688 w 1941688"/>
              <a:gd name="connsiteY2" fmla="*/ 1841829 h 1841829"/>
              <a:gd name="connsiteX3" fmla="*/ 0 w 1941688"/>
              <a:gd name="connsiteY3" fmla="*/ 1030953 h 1841829"/>
              <a:gd name="connsiteX0" fmla="*/ 0 w 1855538"/>
              <a:gd name="connsiteY0" fmla="*/ 1084812 h 1841829"/>
              <a:gd name="connsiteX1" fmla="*/ 564735 w 1855538"/>
              <a:gd name="connsiteY1" fmla="*/ 0 h 1841829"/>
              <a:gd name="connsiteX2" fmla="*/ 1855538 w 1855538"/>
              <a:gd name="connsiteY2" fmla="*/ 1841829 h 1841829"/>
              <a:gd name="connsiteX3" fmla="*/ 0 w 1855538"/>
              <a:gd name="connsiteY3" fmla="*/ 1084812 h 1841829"/>
              <a:gd name="connsiteX0" fmla="*/ 0 w 1855538"/>
              <a:gd name="connsiteY0" fmla="*/ 1034069 h 1791086"/>
              <a:gd name="connsiteX1" fmla="*/ 344722 w 1855538"/>
              <a:gd name="connsiteY1" fmla="*/ 0 h 1791086"/>
              <a:gd name="connsiteX2" fmla="*/ 1855538 w 1855538"/>
              <a:gd name="connsiteY2" fmla="*/ 1791086 h 1791086"/>
              <a:gd name="connsiteX3" fmla="*/ 0 w 1855538"/>
              <a:gd name="connsiteY3" fmla="*/ 1034069 h 1791086"/>
              <a:gd name="connsiteX0" fmla="*/ 0 w 1855538"/>
              <a:gd name="connsiteY0" fmla="*/ 1064845 h 1821862"/>
              <a:gd name="connsiteX1" fmla="*/ 295495 w 1855538"/>
              <a:gd name="connsiteY1" fmla="*/ 0 h 1821862"/>
              <a:gd name="connsiteX2" fmla="*/ 1855538 w 1855538"/>
              <a:gd name="connsiteY2" fmla="*/ 1821862 h 1821862"/>
              <a:gd name="connsiteX3" fmla="*/ 0 w 1855538"/>
              <a:gd name="connsiteY3" fmla="*/ 1064845 h 1821862"/>
              <a:gd name="connsiteX0" fmla="*/ 0 w 1855538"/>
              <a:gd name="connsiteY0" fmla="*/ 1041763 h 1798780"/>
              <a:gd name="connsiteX1" fmla="*/ 332417 w 1855538"/>
              <a:gd name="connsiteY1" fmla="*/ 0 h 1798780"/>
              <a:gd name="connsiteX2" fmla="*/ 1855538 w 1855538"/>
              <a:gd name="connsiteY2" fmla="*/ 1798780 h 1798780"/>
              <a:gd name="connsiteX3" fmla="*/ 0 w 1855538"/>
              <a:gd name="connsiteY3" fmla="*/ 1041763 h 1798780"/>
              <a:gd name="connsiteX0" fmla="*/ 0 w 1855538"/>
              <a:gd name="connsiteY0" fmla="*/ 1163284 h 1920301"/>
              <a:gd name="connsiteX1" fmla="*/ 493976 w 1855538"/>
              <a:gd name="connsiteY1" fmla="*/ 0 h 1920301"/>
              <a:gd name="connsiteX2" fmla="*/ 1855538 w 1855538"/>
              <a:gd name="connsiteY2" fmla="*/ 1920301 h 1920301"/>
              <a:gd name="connsiteX3" fmla="*/ 0 w 1855538"/>
              <a:gd name="connsiteY3" fmla="*/ 1163284 h 1920301"/>
              <a:gd name="connsiteX0" fmla="*/ 0 w 1855538"/>
              <a:gd name="connsiteY0" fmla="*/ 1163284 h 1920301"/>
              <a:gd name="connsiteX1" fmla="*/ 493976 w 1855538"/>
              <a:gd name="connsiteY1" fmla="*/ 0 h 1920301"/>
              <a:gd name="connsiteX2" fmla="*/ 508410 w 1855538"/>
              <a:gd name="connsiteY2" fmla="*/ 16350 h 1920301"/>
              <a:gd name="connsiteX3" fmla="*/ 1855538 w 1855538"/>
              <a:gd name="connsiteY3" fmla="*/ 1920301 h 1920301"/>
              <a:gd name="connsiteX4" fmla="*/ 0 w 1855538"/>
              <a:gd name="connsiteY4" fmla="*/ 1163284 h 1920301"/>
              <a:gd name="connsiteX0" fmla="*/ 0 w 1855538"/>
              <a:gd name="connsiteY0" fmla="*/ 1163284 h 1920301"/>
              <a:gd name="connsiteX1" fmla="*/ 493976 w 1855538"/>
              <a:gd name="connsiteY1" fmla="*/ 0 h 1920301"/>
              <a:gd name="connsiteX2" fmla="*/ 679178 w 1855538"/>
              <a:gd name="connsiteY2" fmla="*/ 71758 h 1920301"/>
              <a:gd name="connsiteX3" fmla="*/ 1855538 w 1855538"/>
              <a:gd name="connsiteY3" fmla="*/ 1920301 h 1920301"/>
              <a:gd name="connsiteX4" fmla="*/ 0 w 1855538"/>
              <a:gd name="connsiteY4" fmla="*/ 1163284 h 1920301"/>
              <a:gd name="connsiteX0" fmla="*/ 0 w 1855538"/>
              <a:gd name="connsiteY0" fmla="*/ 1091526 h 1848543"/>
              <a:gd name="connsiteX1" fmla="*/ 232394 w 1855538"/>
              <a:gd name="connsiteY1" fmla="*/ 209757 h 1848543"/>
              <a:gd name="connsiteX2" fmla="*/ 679178 w 1855538"/>
              <a:gd name="connsiteY2" fmla="*/ 0 h 1848543"/>
              <a:gd name="connsiteX3" fmla="*/ 1855538 w 1855538"/>
              <a:gd name="connsiteY3" fmla="*/ 1848543 h 1848543"/>
              <a:gd name="connsiteX4" fmla="*/ 0 w 1855538"/>
              <a:gd name="connsiteY4" fmla="*/ 1091526 h 1848543"/>
              <a:gd name="connsiteX0" fmla="*/ 0 w 1855538"/>
              <a:gd name="connsiteY0" fmla="*/ 1226940 h 1983957"/>
              <a:gd name="connsiteX1" fmla="*/ 232394 w 1855538"/>
              <a:gd name="connsiteY1" fmla="*/ 345171 h 1983957"/>
              <a:gd name="connsiteX2" fmla="*/ 489958 w 1855538"/>
              <a:gd name="connsiteY2" fmla="*/ 0 h 1983957"/>
              <a:gd name="connsiteX3" fmla="*/ 1855538 w 1855538"/>
              <a:gd name="connsiteY3" fmla="*/ 1983957 h 1983957"/>
              <a:gd name="connsiteX4" fmla="*/ 0 w 1855538"/>
              <a:gd name="connsiteY4" fmla="*/ 1226940 h 1983957"/>
              <a:gd name="connsiteX0" fmla="*/ 0 w 1855538"/>
              <a:gd name="connsiteY0" fmla="*/ 1226940 h 1983957"/>
              <a:gd name="connsiteX1" fmla="*/ 252395 w 1855538"/>
              <a:gd name="connsiteY1" fmla="*/ 340558 h 1983957"/>
              <a:gd name="connsiteX2" fmla="*/ 489958 w 1855538"/>
              <a:gd name="connsiteY2" fmla="*/ 0 h 1983957"/>
              <a:gd name="connsiteX3" fmla="*/ 1855538 w 1855538"/>
              <a:gd name="connsiteY3" fmla="*/ 1983957 h 1983957"/>
              <a:gd name="connsiteX4" fmla="*/ 0 w 1855538"/>
              <a:gd name="connsiteY4" fmla="*/ 1226940 h 19839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5538" h="1983957">
                <a:moveTo>
                  <a:pt x="0" y="1226940"/>
                </a:moveTo>
                <a:lnTo>
                  <a:pt x="252395" y="340558"/>
                </a:lnTo>
                <a:lnTo>
                  <a:pt x="489958" y="0"/>
                </a:lnTo>
                <a:lnTo>
                  <a:pt x="1855538" y="1983957"/>
                </a:lnTo>
                <a:lnTo>
                  <a:pt x="0" y="1226940"/>
                </a:lnTo>
                <a:close/>
              </a:path>
            </a:pathLst>
          </a:cu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1" name="Rectangle 10"/>
          <p:cNvSpPr/>
          <p:nvPr>
            <p:custDataLst>
              <p:tags r:id="rId5"/>
            </p:custDataLst>
          </p:nvPr>
        </p:nvSpPr>
        <p:spPr>
          <a:xfrm>
            <a:off x="7290721" y="2491127"/>
            <a:ext cx="364854" cy="403774"/>
          </a:xfrm>
          <a:prstGeom prst="rect">
            <a:avLst/>
          </a:prstGeom>
          <a:solidFill>
            <a:schemeClr val="tx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70" name="Rectangle 69"/>
          <p:cNvSpPr/>
          <p:nvPr>
            <p:custDataLst>
              <p:tags r:id="rId6"/>
            </p:custDataLst>
          </p:nvPr>
        </p:nvSpPr>
        <p:spPr>
          <a:xfrm>
            <a:off x="7281761" y="2486605"/>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2" name="Rectangle 11"/>
          <p:cNvSpPr/>
          <p:nvPr>
            <p:custDataLst>
              <p:tags r:id="rId7"/>
            </p:custDataLst>
          </p:nvPr>
        </p:nvSpPr>
        <p:spPr>
          <a:xfrm>
            <a:off x="7716384"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 name="Title 1"/>
          <p:cNvSpPr>
            <a:spLocks noGrp="1"/>
          </p:cNvSpPr>
          <p:nvPr>
            <p:ph type="title"/>
            <p:custDataLst>
              <p:tags r:id="rId8"/>
            </p:custDataLst>
          </p:nvPr>
        </p:nvSpPr>
        <p:spPr>
          <a:xfrm>
            <a:off x="519112" y="228600"/>
            <a:ext cx="11149013" cy="997196"/>
          </a:xfrm>
        </p:spPr>
        <p:txBody>
          <a:bodyPr/>
          <a:lstStyle/>
          <a:p>
            <a:r>
              <a:rPr lang="en-US" sz="4400" dirty="0" smtClean="0">
                <a:cs typeface="Segoe UI"/>
              </a:rPr>
              <a:t>Rendezvous</a:t>
            </a:r>
            <a:br>
              <a:rPr lang="en-US" sz="4400" dirty="0" smtClean="0">
                <a:cs typeface="Segoe UI"/>
              </a:rPr>
            </a:br>
            <a:r>
              <a:rPr lang="en-US" sz="2800" dirty="0">
                <a:cs typeface="Segoe UI"/>
              </a:rPr>
              <a:t>(TCP &amp; HTTP)</a:t>
            </a:r>
            <a:endParaRPr lang="en-US" sz="4400" dirty="0">
              <a:cs typeface="Segoe UI"/>
            </a:endParaRPr>
          </a:p>
        </p:txBody>
      </p:sp>
      <p:sp>
        <p:nvSpPr>
          <p:cNvPr id="6" name="Content Placeholder 5"/>
          <p:cNvSpPr>
            <a:spLocks noGrp="1"/>
          </p:cNvSpPr>
          <p:nvPr>
            <p:ph type="body" sz="quarter" idx="10"/>
          </p:nvPr>
        </p:nvSpPr>
        <p:spPr>
          <a:xfrm>
            <a:off x="519113" y="1892615"/>
            <a:ext cx="4389120" cy="3910301"/>
          </a:xfrm>
        </p:spPr>
        <p:txBody>
          <a:bodyPr/>
          <a:lstStyle/>
          <a:p>
            <a:pPr marL="3175">
              <a:spcAft>
                <a:spcPts val="900"/>
              </a:spcAft>
            </a:pPr>
            <a:r>
              <a:rPr lang="en-US" sz="2800" spc="-100" dirty="0">
                <a:latin typeface="Segoe UI Light" pitchFamily="34" charset="0"/>
              </a:rPr>
              <a:t>NetTcpRelayBinding</a:t>
            </a:r>
          </a:p>
          <a:p>
            <a:pPr marL="3175">
              <a:spcAft>
                <a:spcPts val="900"/>
              </a:spcAft>
            </a:pPr>
            <a:r>
              <a:rPr lang="en-US" sz="2800" spc="-100" dirty="0">
                <a:latin typeface="Segoe UI Light" pitchFamily="34" charset="0"/>
              </a:rPr>
              <a:t>WebHttpRelayBinding</a:t>
            </a:r>
          </a:p>
          <a:p>
            <a:pPr marL="3175">
              <a:spcAft>
                <a:spcPts val="900"/>
              </a:spcAft>
            </a:pPr>
            <a:r>
              <a:rPr lang="en-US" sz="2800" spc="-100" dirty="0">
                <a:latin typeface="Segoe UI Light" pitchFamily="34" charset="0"/>
              </a:rPr>
              <a:t>BasicHttpRelayBinding</a:t>
            </a:r>
          </a:p>
          <a:p>
            <a:pPr marL="3175">
              <a:spcAft>
                <a:spcPts val="900"/>
              </a:spcAft>
            </a:pPr>
            <a:r>
              <a:rPr lang="en-US" sz="2800" spc="-100" dirty="0">
                <a:latin typeface="Segoe UI Light" pitchFamily="34" charset="0"/>
              </a:rPr>
              <a:t>WS2007RelayBinding</a:t>
            </a:r>
          </a:p>
          <a:p>
            <a:pPr marL="3175">
              <a:spcAft>
                <a:spcPts val="900"/>
              </a:spcAft>
            </a:pPr>
            <a:r>
              <a:rPr lang="en-US" sz="2800" spc="-100" dirty="0">
                <a:latin typeface="Segoe UI Light" pitchFamily="34" charset="0"/>
              </a:rPr>
              <a:t>Rendezvous Handshake</a:t>
            </a:r>
          </a:p>
          <a:p>
            <a:pPr marL="3175">
              <a:spcAft>
                <a:spcPts val="900"/>
              </a:spcAft>
            </a:pPr>
            <a:r>
              <a:rPr lang="en-US" sz="2800" spc="-100" dirty="0">
                <a:latin typeface="Segoe UI Light" pitchFamily="34" charset="0"/>
              </a:rPr>
              <a:t>Bi-Directional </a:t>
            </a:r>
          </a:p>
          <a:p>
            <a:pPr marL="3175">
              <a:spcAft>
                <a:spcPts val="900"/>
              </a:spcAft>
            </a:pPr>
            <a:r>
              <a:rPr lang="en-US" sz="2800" spc="-100" dirty="0">
                <a:latin typeface="Segoe UI Light" pitchFamily="34" charset="0"/>
              </a:rPr>
              <a:t>Net.Tcp Full Duplex</a:t>
            </a:r>
          </a:p>
          <a:p>
            <a:pPr marL="3175">
              <a:spcAft>
                <a:spcPts val="900"/>
              </a:spcAft>
            </a:pPr>
            <a:r>
              <a:rPr lang="en-US" sz="2800" spc="-100" dirty="0">
                <a:latin typeface="Segoe UI Light" pitchFamily="34" charset="0"/>
              </a:rPr>
              <a:t>No message size limit </a:t>
            </a:r>
          </a:p>
        </p:txBody>
      </p:sp>
      <p:sp>
        <p:nvSpPr>
          <p:cNvPr id="5" name="Rectangle 4"/>
          <p:cNvSpPr/>
          <p:nvPr>
            <p:custDataLst>
              <p:tags r:id="rId9"/>
            </p:custDataLst>
          </p:nvPr>
        </p:nvSpPr>
        <p:spPr>
          <a:xfrm>
            <a:off x="5588069" y="902555"/>
            <a:ext cx="5898476" cy="1521790"/>
          </a:xfrm>
          <a:prstGeom prst="rect">
            <a:avLst/>
          </a:prstGeom>
          <a:solidFill>
            <a:schemeClr val="accent2"/>
          </a:solidFill>
          <a:ln w="9525" cap="flat" cmpd="sng" algn="ctr">
            <a:noFill/>
            <a:prstDash val="solid"/>
          </a:ln>
          <a:effectLst/>
        </p:spPr>
        <p:txBody>
          <a:bodyPr rtlCol="0" anchor="t"/>
          <a:lstStyle/>
          <a:p>
            <a:pPr lvl="0" algn="ctr" defTabSz="914400">
              <a:defRPr/>
            </a:pPr>
            <a:r>
              <a:rPr lang="en-US" sz="2000" kern="0" dirty="0">
                <a:ln>
                  <a:solidFill>
                    <a:schemeClr val="bg1">
                      <a:alpha val="0"/>
                    </a:schemeClr>
                  </a:solidFill>
                </a:ln>
                <a:solidFill>
                  <a:schemeClr val="bg1"/>
                </a:solidFill>
              </a:rPr>
              <a:t>sb://</a:t>
            </a:r>
            <a:r>
              <a:rPr lang="en-US" sz="2000" i="1" kern="0" dirty="0">
                <a:ln>
                  <a:solidFill>
                    <a:schemeClr val="bg1">
                      <a:alpha val="0"/>
                    </a:schemeClr>
                  </a:solidFill>
                </a:ln>
                <a:solidFill>
                  <a:schemeClr val="accent5">
                    <a:lumMod val="75000"/>
                  </a:schemeClr>
                </a:solidFill>
              </a:rPr>
              <a:t>solution.</a:t>
            </a:r>
            <a:r>
              <a:rPr lang="en-US" sz="2000" kern="0" dirty="0">
                <a:ln>
                  <a:solidFill>
                    <a:schemeClr val="bg1">
                      <a:alpha val="0"/>
                    </a:schemeClr>
                  </a:solidFill>
                </a:ln>
                <a:solidFill>
                  <a:schemeClr val="bg1"/>
                </a:solidFill>
              </a:rPr>
              <a:t>servicebus.windows.net/</a:t>
            </a:r>
            <a:r>
              <a:rPr lang="en-US" sz="2000" kern="0" dirty="0">
                <a:ln>
                  <a:solidFill>
                    <a:schemeClr val="bg1">
                      <a:alpha val="0"/>
                    </a:schemeClr>
                  </a:solidFill>
                </a:ln>
                <a:solidFill>
                  <a:schemeClr val="accent4"/>
                </a:solidFill>
              </a:rPr>
              <a:t>a</a:t>
            </a:r>
            <a:r>
              <a:rPr lang="en-US" sz="2000" kern="0" dirty="0">
                <a:ln>
                  <a:solidFill>
                    <a:schemeClr val="bg1">
                      <a:alpha val="0"/>
                    </a:schemeClr>
                  </a:solidFill>
                </a:ln>
                <a:solidFill>
                  <a:schemeClr val="bg1"/>
                </a:solidFill>
              </a:rPr>
              <a:t>/</a:t>
            </a:r>
            <a:r>
              <a:rPr lang="en-US" sz="2000" kern="0" dirty="0">
                <a:ln>
                  <a:solidFill>
                    <a:schemeClr val="bg1">
                      <a:alpha val="0"/>
                    </a:schemeClr>
                  </a:solidFill>
                </a:ln>
                <a:solidFill>
                  <a:schemeClr val="accent3"/>
                </a:solidFill>
              </a:rPr>
              <a:t>b</a:t>
            </a:r>
            <a:r>
              <a:rPr lang="en-US" sz="2000" kern="0" dirty="0">
                <a:ln>
                  <a:solidFill>
                    <a:schemeClr val="bg1">
                      <a:alpha val="0"/>
                    </a:schemeClr>
                  </a:solidFill>
                </a:ln>
                <a:solidFill>
                  <a:schemeClr val="bg1"/>
                </a:solidFill>
              </a:rPr>
              <a:t>/</a:t>
            </a:r>
          </a:p>
        </p:txBody>
      </p:sp>
      <p:sp>
        <p:nvSpPr>
          <p:cNvPr id="7" name="Rectangle 6"/>
          <p:cNvSpPr/>
          <p:nvPr>
            <p:custDataLst>
              <p:tags r:id="rId10"/>
            </p:custDataLst>
          </p:nvPr>
        </p:nvSpPr>
        <p:spPr>
          <a:xfrm>
            <a:off x="5588069"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8" name="Rectangle 7"/>
          <p:cNvSpPr/>
          <p:nvPr>
            <p:custDataLst>
              <p:tags r:id="rId11"/>
            </p:custDataLst>
          </p:nvPr>
        </p:nvSpPr>
        <p:spPr>
          <a:xfrm>
            <a:off x="6013732"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9" name="Rectangle 8"/>
          <p:cNvSpPr/>
          <p:nvPr>
            <p:custDataLst>
              <p:tags r:id="rId12"/>
            </p:custDataLst>
          </p:nvPr>
        </p:nvSpPr>
        <p:spPr>
          <a:xfrm>
            <a:off x="6439395"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0" name="Rectangle 9"/>
          <p:cNvSpPr/>
          <p:nvPr>
            <p:custDataLst>
              <p:tags r:id="rId13"/>
            </p:custDataLst>
          </p:nvPr>
        </p:nvSpPr>
        <p:spPr>
          <a:xfrm>
            <a:off x="6865058"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3" name="Rectangle 12"/>
          <p:cNvSpPr/>
          <p:nvPr>
            <p:custDataLst>
              <p:tags r:id="rId14"/>
            </p:custDataLst>
          </p:nvPr>
        </p:nvSpPr>
        <p:spPr>
          <a:xfrm>
            <a:off x="8142047"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4" name="Rectangle 13"/>
          <p:cNvSpPr/>
          <p:nvPr>
            <p:custDataLst>
              <p:tags r:id="rId15"/>
            </p:custDataLst>
          </p:nvPr>
        </p:nvSpPr>
        <p:spPr>
          <a:xfrm>
            <a:off x="8567710"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5" name="Rectangle 14"/>
          <p:cNvSpPr/>
          <p:nvPr>
            <p:custDataLst>
              <p:tags r:id="rId16"/>
            </p:custDataLst>
          </p:nvPr>
        </p:nvSpPr>
        <p:spPr>
          <a:xfrm>
            <a:off x="8993373"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6" name="Rectangle 15"/>
          <p:cNvSpPr/>
          <p:nvPr>
            <p:custDataLst>
              <p:tags r:id="rId17"/>
            </p:custDataLst>
          </p:nvPr>
        </p:nvSpPr>
        <p:spPr>
          <a:xfrm>
            <a:off x="9419036"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7" name="Rectangle 16"/>
          <p:cNvSpPr/>
          <p:nvPr>
            <p:custDataLst>
              <p:tags r:id="rId18"/>
            </p:custDataLst>
          </p:nvPr>
        </p:nvSpPr>
        <p:spPr>
          <a:xfrm>
            <a:off x="9844699"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8" name="Rectangle 17"/>
          <p:cNvSpPr/>
          <p:nvPr>
            <p:custDataLst>
              <p:tags r:id="rId19"/>
            </p:custDataLst>
          </p:nvPr>
        </p:nvSpPr>
        <p:spPr>
          <a:xfrm>
            <a:off x="10270362"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19" name="Rectangle 18"/>
          <p:cNvSpPr/>
          <p:nvPr>
            <p:custDataLst>
              <p:tags r:id="rId20"/>
            </p:custDataLst>
          </p:nvPr>
        </p:nvSpPr>
        <p:spPr>
          <a:xfrm>
            <a:off x="10696025"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0" name="Rectangle 19"/>
          <p:cNvSpPr/>
          <p:nvPr>
            <p:custDataLst>
              <p:tags r:id="rId21"/>
            </p:custDataLst>
          </p:nvPr>
        </p:nvSpPr>
        <p:spPr>
          <a:xfrm>
            <a:off x="11121691"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2" name="Oval 97"/>
          <p:cNvSpPr>
            <a:spLocks noChangeArrowheads="1"/>
          </p:cNvSpPr>
          <p:nvPr>
            <p:custDataLst>
              <p:tags r:id="rId22"/>
            </p:custDataLst>
          </p:nvPr>
        </p:nvSpPr>
        <p:spPr bwMode="auto">
          <a:xfrm>
            <a:off x="8111209" y="1219725"/>
            <a:ext cx="257959" cy="261840"/>
          </a:xfrm>
          <a:prstGeom prst="ellipse">
            <a:avLst/>
          </a:prstGeom>
          <a:solidFill>
            <a:schemeClr val="accent1"/>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3" name="Oval 96"/>
          <p:cNvSpPr>
            <a:spLocks noChangeArrowheads="1"/>
          </p:cNvSpPr>
          <p:nvPr>
            <p:custDataLst>
              <p:tags r:id="rId23"/>
            </p:custDataLst>
          </p:nvPr>
        </p:nvSpPr>
        <p:spPr bwMode="auto">
          <a:xfrm>
            <a:off x="7556969" y="1537180"/>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4" name="Oval 95"/>
          <p:cNvSpPr>
            <a:spLocks noChangeArrowheads="1"/>
          </p:cNvSpPr>
          <p:nvPr>
            <p:custDataLst>
              <p:tags r:id="rId24"/>
            </p:custDataLst>
          </p:nvPr>
        </p:nvSpPr>
        <p:spPr bwMode="auto">
          <a:xfrm>
            <a:off x="8665449" y="1537180"/>
            <a:ext cx="257959" cy="261840"/>
          </a:xfrm>
          <a:prstGeom prst="ellipse">
            <a:avLst/>
          </a:prstGeom>
          <a:solidFill>
            <a:srgbClr val="5BB5F3"/>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rgbClr val="FFFFFF"/>
              </a:solidFill>
              <a:effectLst/>
              <a:uLnTx/>
              <a:uFillTx/>
              <a:latin typeface="Segoe UI"/>
              <a:ea typeface="+mn-ea"/>
              <a:cs typeface="+mn-cs"/>
              <a:sym typeface="Segoe UI"/>
            </a:endParaRPr>
          </a:p>
        </p:txBody>
      </p:sp>
      <p:sp>
        <p:nvSpPr>
          <p:cNvPr id="25" name="Oval 94"/>
          <p:cNvSpPr>
            <a:spLocks noChangeArrowheads="1"/>
          </p:cNvSpPr>
          <p:nvPr>
            <p:custDataLst>
              <p:tags r:id="rId25"/>
            </p:custDataLst>
          </p:nvPr>
        </p:nvSpPr>
        <p:spPr bwMode="auto">
          <a:xfrm>
            <a:off x="8963287"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6" name="Oval 92"/>
          <p:cNvSpPr>
            <a:spLocks noChangeArrowheads="1"/>
          </p:cNvSpPr>
          <p:nvPr>
            <p:custDataLst>
              <p:tags r:id="rId26"/>
            </p:custDataLst>
          </p:nvPr>
        </p:nvSpPr>
        <p:spPr bwMode="auto">
          <a:xfrm>
            <a:off x="7814928"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7" name="Oval 91"/>
          <p:cNvSpPr>
            <a:spLocks noChangeArrowheads="1"/>
          </p:cNvSpPr>
          <p:nvPr>
            <p:custDataLst>
              <p:tags r:id="rId27"/>
            </p:custDataLst>
          </p:nvPr>
        </p:nvSpPr>
        <p:spPr bwMode="auto">
          <a:xfrm>
            <a:off x="7241062"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8" name="AutoShape 90"/>
          <p:cNvSpPr>
            <a:spLocks noChangeShapeType="1"/>
          </p:cNvSpPr>
          <p:nvPr>
            <p:custDataLst>
              <p:tags r:id="rId28"/>
            </p:custDataLst>
          </p:nvPr>
        </p:nvSpPr>
        <p:spPr bwMode="auto">
          <a:xfrm flipH="1">
            <a:off x="7786655" y="1350643"/>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29" name="AutoShape 88"/>
          <p:cNvSpPr>
            <a:spLocks noChangeShapeType="1"/>
          </p:cNvSpPr>
          <p:nvPr>
            <p:custDataLst>
              <p:tags r:id="rId29"/>
            </p:custDataLst>
          </p:nvPr>
        </p:nvSpPr>
        <p:spPr bwMode="auto">
          <a:xfrm flipH="1">
            <a:off x="8608747" y="1753097"/>
            <a:ext cx="94710"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 name="AutoShape 87"/>
          <p:cNvSpPr>
            <a:spLocks noChangeShapeType="1"/>
          </p:cNvSpPr>
          <p:nvPr>
            <p:custDataLst>
              <p:tags r:id="rId30"/>
            </p:custDataLst>
          </p:nvPr>
        </p:nvSpPr>
        <p:spPr bwMode="auto">
          <a:xfrm>
            <a:off x="8885401" y="1753097"/>
            <a:ext cx="11589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1" name="AutoShape 86"/>
          <p:cNvSpPr>
            <a:spLocks noChangeShapeType="1"/>
          </p:cNvSpPr>
          <p:nvPr>
            <p:custDataLst>
              <p:tags r:id="rId31"/>
            </p:custDataLst>
          </p:nvPr>
        </p:nvSpPr>
        <p:spPr bwMode="auto">
          <a:xfrm>
            <a:off x="7776920" y="1753097"/>
            <a:ext cx="76018"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2" name="AutoShape 85"/>
          <p:cNvSpPr>
            <a:spLocks noChangeShapeType="1"/>
          </p:cNvSpPr>
          <p:nvPr>
            <p:custDataLst>
              <p:tags r:id="rId32"/>
            </p:custDataLst>
          </p:nvPr>
        </p:nvSpPr>
        <p:spPr bwMode="auto">
          <a:xfrm flipH="1">
            <a:off x="7461013" y="1753097"/>
            <a:ext cx="13396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3" name="AutoShape 90"/>
          <p:cNvSpPr>
            <a:spLocks noChangeShapeType="1"/>
          </p:cNvSpPr>
          <p:nvPr>
            <p:custDataLst>
              <p:tags r:id="rId33"/>
            </p:custDataLst>
          </p:nvPr>
        </p:nvSpPr>
        <p:spPr bwMode="auto">
          <a:xfrm>
            <a:off x="8372412" y="1350643"/>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4" name="Oval 93"/>
          <p:cNvSpPr>
            <a:spLocks noChangeArrowheads="1"/>
          </p:cNvSpPr>
          <p:nvPr>
            <p:custDataLst>
              <p:tags r:id="rId34"/>
            </p:custDataLst>
          </p:nvPr>
        </p:nvSpPr>
        <p:spPr bwMode="auto">
          <a:xfrm>
            <a:off x="8388797" y="1896066"/>
            <a:ext cx="257959" cy="261840"/>
          </a:xfrm>
          <a:prstGeom prst="ellipse">
            <a:avLst/>
          </a:prstGeom>
          <a:solidFill>
            <a:schemeClr val="accent3"/>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5" name="Freeform 34"/>
          <p:cNvSpPr/>
          <p:nvPr>
            <p:custDataLst>
              <p:tags r:id="rId35"/>
            </p:custDataLst>
          </p:nvPr>
        </p:nvSpPr>
        <p:spPr>
          <a:xfrm rot="21235890">
            <a:off x="8666803" y="1939903"/>
            <a:ext cx="584936" cy="571526"/>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Lst>
            <a:ahLst/>
            <a:cxnLst>
              <a:cxn ang="0">
                <a:pos x="connsiteX0" y="connsiteY0"/>
              </a:cxn>
              <a:cxn ang="0">
                <a:pos x="connsiteX1" y="connsiteY1"/>
              </a:cxn>
            </a:cxnLst>
            <a:rect l="l" t="t" r="r" b="b"/>
            <a:pathLst>
              <a:path w="642937" h="407193">
                <a:moveTo>
                  <a:pt x="0" y="0"/>
                </a:moveTo>
                <a:cubicBezTo>
                  <a:pt x="214312" y="38893"/>
                  <a:pt x="490537" y="146844"/>
                  <a:pt x="642937" y="407193"/>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8" name="Left-Right Arrow 37"/>
          <p:cNvSpPr/>
          <p:nvPr>
            <p:custDataLst>
              <p:tags r:id="rId36"/>
            </p:custDataLst>
          </p:nvPr>
        </p:nvSpPr>
        <p:spPr bwMode="auto">
          <a:xfrm>
            <a:off x="5841989" y="3006897"/>
            <a:ext cx="813110" cy="421914"/>
          </a:xfrm>
          <a:prstGeom prst="leftRightArrow">
            <a:avLst>
              <a:gd name="adj1" fmla="val 61421"/>
              <a:gd name="adj2" fmla="val 30607"/>
            </a:avLst>
          </a:prstGeom>
          <a:solidFill>
            <a:schemeClr val="accent6">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defRPr/>
            </a:pPr>
            <a:r>
              <a:rPr lang="en-US" sz="1400" dirty="0">
                <a:ln>
                  <a:solidFill>
                    <a:schemeClr val="bg1">
                      <a:alpha val="0"/>
                    </a:schemeClr>
                  </a:solidFill>
                </a:ln>
                <a:solidFill>
                  <a:srgbClr val="595959"/>
                </a:solidFill>
              </a:rPr>
              <a:t>NLB</a:t>
            </a:r>
          </a:p>
        </p:txBody>
      </p:sp>
      <p:sp>
        <p:nvSpPr>
          <p:cNvPr id="39" name="Freeform 38"/>
          <p:cNvSpPr/>
          <p:nvPr>
            <p:custDataLst>
              <p:tags r:id="rId37"/>
            </p:custDataLst>
          </p:nvPr>
        </p:nvSpPr>
        <p:spPr>
          <a:xfrm rot="15391403">
            <a:off x="7486718" y="2453125"/>
            <a:ext cx="1381719" cy="680809"/>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95884"/>
              <a:gd name="connsiteY0" fmla="*/ 0 h 203101"/>
              <a:gd name="connsiteX1" fmla="*/ 695884 w 695884"/>
              <a:gd name="connsiteY1" fmla="*/ 203101 h 203101"/>
              <a:gd name="connsiteX0" fmla="*/ 0 w 695884"/>
              <a:gd name="connsiteY0" fmla="*/ 78976 h 282077"/>
              <a:gd name="connsiteX1" fmla="*/ 695884 w 695884"/>
              <a:gd name="connsiteY1" fmla="*/ 282077 h 282077"/>
              <a:gd name="connsiteX0" fmla="*/ 0 w 695884"/>
              <a:gd name="connsiteY0" fmla="*/ 57168 h 260269"/>
              <a:gd name="connsiteX1" fmla="*/ 695884 w 695884"/>
              <a:gd name="connsiteY1" fmla="*/ 260269 h 260269"/>
              <a:gd name="connsiteX0" fmla="*/ 0 w 695884"/>
              <a:gd name="connsiteY0" fmla="*/ 48314 h 251415"/>
              <a:gd name="connsiteX1" fmla="*/ 695884 w 695884"/>
              <a:gd name="connsiteY1" fmla="*/ 251415 h 251415"/>
              <a:gd name="connsiteX0" fmla="*/ 0 w 695884"/>
              <a:gd name="connsiteY0" fmla="*/ 72713 h 275814"/>
              <a:gd name="connsiteX1" fmla="*/ 695884 w 695884"/>
              <a:gd name="connsiteY1" fmla="*/ 275814 h 275814"/>
              <a:gd name="connsiteX0" fmla="*/ 0 w 695884"/>
              <a:gd name="connsiteY0" fmla="*/ 90755 h 293856"/>
              <a:gd name="connsiteX1" fmla="*/ 695884 w 695884"/>
              <a:gd name="connsiteY1" fmla="*/ 293856 h 293856"/>
              <a:gd name="connsiteX0" fmla="*/ 0 w 695884"/>
              <a:gd name="connsiteY0" fmla="*/ 120440 h 323541"/>
              <a:gd name="connsiteX1" fmla="*/ 695884 w 695884"/>
              <a:gd name="connsiteY1" fmla="*/ 323541 h 323541"/>
            </a:gdLst>
            <a:ahLst/>
            <a:cxnLst>
              <a:cxn ang="0">
                <a:pos x="connsiteX0" y="connsiteY0"/>
              </a:cxn>
              <a:cxn ang="0">
                <a:pos x="connsiteX1" y="connsiteY1"/>
              </a:cxn>
            </a:cxnLst>
            <a:rect l="l" t="t" r="r" b="b"/>
            <a:pathLst>
              <a:path w="695884" h="323541">
                <a:moveTo>
                  <a:pt x="0" y="120440"/>
                </a:moveTo>
                <a:cubicBezTo>
                  <a:pt x="266287" y="-104179"/>
                  <a:pt x="620061" y="-2261"/>
                  <a:pt x="695884" y="323541"/>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3" name="TextBox 42"/>
          <p:cNvSpPr txBox="1"/>
          <p:nvPr>
            <p:custDataLst>
              <p:tags r:id="rId38"/>
            </p:custDataLst>
          </p:nvPr>
        </p:nvSpPr>
        <p:spPr>
          <a:xfrm flipH="1">
            <a:off x="9915632" y="4421699"/>
            <a:ext cx="785966" cy="553998"/>
          </a:xfrm>
          <a:prstGeom prst="rect">
            <a:avLst/>
          </a:prstGeom>
          <a:noFill/>
          <a:effectLst/>
        </p:spPr>
        <p:txBody>
          <a:bodyPr wrap="square" lIns="0" tIns="0" rIns="0" bIns="0" rtlCol="0">
            <a:spAutoFit/>
          </a:bodyPr>
          <a:lstStyle/>
          <a:p>
            <a:pPr marR="0" lvl="0" indent="0"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outbound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socket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rendezvous</a:t>
            </a:r>
          </a:p>
        </p:txBody>
      </p:sp>
      <p:grpSp>
        <p:nvGrpSpPr>
          <p:cNvPr id="3" name="Group 2"/>
          <p:cNvGrpSpPr/>
          <p:nvPr>
            <p:custDataLst>
              <p:tags r:id="rId39"/>
            </p:custDataLst>
          </p:nvPr>
        </p:nvGrpSpPr>
        <p:grpSpPr>
          <a:xfrm>
            <a:off x="7531467" y="3420545"/>
            <a:ext cx="2011680" cy="1448608"/>
            <a:chOff x="7722386" y="3659403"/>
            <a:chExt cx="2011680" cy="1448608"/>
          </a:xfrm>
        </p:grpSpPr>
        <p:sp>
          <p:nvSpPr>
            <p:cNvPr id="53" name="Rectangle 52"/>
            <p:cNvSpPr/>
            <p:nvPr>
              <p:custDataLst>
                <p:tags r:id="rId57"/>
              </p:custDataLst>
            </p:nvPr>
          </p:nvSpPr>
          <p:spPr>
            <a:xfrm>
              <a:off x="7722386" y="3659403"/>
              <a:ext cx="2011680" cy="1448608"/>
            </a:xfrm>
            <a:prstGeom prst="rect">
              <a:avLst/>
            </a:prstGeom>
            <a:solidFill>
              <a:schemeClr val="accent4">
                <a:lumMod val="20000"/>
                <a:lumOff val="80000"/>
              </a:schemeClr>
            </a:solidFill>
            <a:ln w="6350" cap="flat" cmpd="sng" algn="ctr">
              <a:noFill/>
              <a:prstDash val="solid"/>
            </a:ln>
            <a:effectLst/>
          </p:spPr>
          <p:txBody>
            <a:bodyPr rtlCol="0" anchor="b"/>
            <a:lstStyle/>
            <a:p>
              <a:pPr algn="ctr" defTabSz="914400">
                <a:defRPr/>
              </a:pPr>
              <a:r>
                <a:rPr lang="en-US" sz="1400" kern="0" dirty="0">
                  <a:ln>
                    <a:solidFill>
                      <a:schemeClr val="bg1">
                        <a:alpha val="0"/>
                      </a:schemeClr>
                    </a:solidFill>
                  </a:ln>
                </a:rPr>
                <a:t>HTTP/Socket</a:t>
              </a:r>
              <a:br>
                <a:rPr lang="en-US" sz="1400" kern="0" dirty="0">
                  <a:ln>
                    <a:solidFill>
                      <a:schemeClr val="bg1">
                        <a:alpha val="0"/>
                      </a:schemeClr>
                    </a:solidFill>
                  </a:ln>
                </a:rPr>
              </a:br>
              <a:r>
                <a:rPr lang="en-US" sz="1400" kern="0" dirty="0">
                  <a:ln>
                    <a:solidFill>
                      <a:schemeClr val="bg1">
                        <a:alpha val="0"/>
                      </a:schemeClr>
                    </a:solidFill>
                  </a:ln>
                </a:rPr>
                <a:t>Forwarder</a:t>
              </a:r>
            </a:p>
          </p:txBody>
        </p:sp>
        <p:sp>
          <p:nvSpPr>
            <p:cNvPr id="54" name="Rectangle 53"/>
            <p:cNvSpPr/>
            <p:nvPr>
              <p:custDataLst>
                <p:tags r:id="rId58"/>
              </p:custDataLst>
            </p:nvPr>
          </p:nvSpPr>
          <p:spPr bwMode="auto">
            <a:xfrm>
              <a:off x="8209051" y="3832226"/>
              <a:ext cx="1038351" cy="689398"/>
            </a:xfrm>
            <a:prstGeom prst="rect">
              <a:avLst/>
            </a:prstGeom>
            <a:solidFill>
              <a:schemeClr val="accent6">
                <a:lumMod val="60000"/>
                <a:lumOff val="4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endParaRPr lang="en-US" kern="0" dirty="0" smtClean="0">
                <a:ln>
                  <a:solidFill>
                    <a:schemeClr val="bg1">
                      <a:alpha val="0"/>
                    </a:schemeClr>
                  </a:solidFill>
                </a:ln>
                <a:solidFill>
                  <a:srgbClr val="FFFFFF"/>
                </a:solidFill>
                <a:latin typeface="Segoe UI Light" pitchFamily="34" charset="0"/>
              </a:endParaRPr>
            </a:p>
          </p:txBody>
        </p:sp>
        <p:grpSp>
          <p:nvGrpSpPr>
            <p:cNvPr id="55" name="Group 103"/>
            <p:cNvGrpSpPr/>
            <p:nvPr>
              <p:custDataLst>
                <p:tags r:id="rId59"/>
              </p:custDataLst>
            </p:nvPr>
          </p:nvGrpSpPr>
          <p:grpSpPr>
            <a:xfrm>
              <a:off x="8528049" y="3957563"/>
              <a:ext cx="458422" cy="460453"/>
              <a:chOff x="4287750" y="3965358"/>
              <a:chExt cx="720889" cy="837562"/>
            </a:xfrm>
          </p:grpSpPr>
          <p:sp>
            <p:nvSpPr>
              <p:cNvPr id="56" name="Circular Arrow 55"/>
              <p:cNvSpPr/>
              <p:nvPr/>
            </p:nvSpPr>
            <p:spPr bwMode="auto">
              <a:xfrm>
                <a:off x="4287750" y="3965358"/>
                <a:ext cx="720883" cy="761999"/>
              </a:xfrm>
              <a:prstGeom prst="circularArrow">
                <a:avLst/>
              </a:prstGeom>
              <a:solidFill>
                <a:schemeClr val="accent4"/>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endParaRPr lang="en-US" kern="0" dirty="0" smtClean="0">
                  <a:ln>
                    <a:solidFill>
                      <a:schemeClr val="bg1">
                        <a:alpha val="0"/>
                      </a:schemeClr>
                    </a:solidFill>
                  </a:ln>
                  <a:solidFill>
                    <a:srgbClr val="FFFFFF"/>
                  </a:solidFill>
                  <a:latin typeface="Segoe UI Light" pitchFamily="34" charset="0"/>
                </a:endParaRPr>
              </a:p>
            </p:txBody>
          </p:sp>
          <p:sp>
            <p:nvSpPr>
              <p:cNvPr id="57" name="Circular Arrow 56"/>
              <p:cNvSpPr/>
              <p:nvPr/>
            </p:nvSpPr>
            <p:spPr bwMode="auto">
              <a:xfrm rot="10800000">
                <a:off x="4287753" y="4040919"/>
                <a:ext cx="720886" cy="762001"/>
              </a:xfrm>
              <a:prstGeom prst="circularArrow">
                <a:avLst/>
              </a:prstGeom>
              <a:solidFill>
                <a:schemeClr val="accent4"/>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kern="0" dirty="0">
                  <a:ln>
                    <a:solidFill>
                      <a:schemeClr val="bg1">
                        <a:alpha val="0"/>
                      </a:schemeClr>
                    </a:solidFill>
                  </a:ln>
                  <a:solidFill>
                    <a:srgbClr val="FFFFFF"/>
                  </a:solidFill>
                  <a:latin typeface="Segoe UI Light" pitchFamily="34" charset="0"/>
                </a:endParaRPr>
              </a:p>
            </p:txBody>
          </p:sp>
        </p:grpSp>
      </p:grpSp>
      <p:sp>
        <p:nvSpPr>
          <p:cNvPr id="45" name="Oval 44"/>
          <p:cNvSpPr/>
          <p:nvPr>
            <p:custDataLst>
              <p:tags r:id="rId40"/>
            </p:custDataLst>
          </p:nvPr>
        </p:nvSpPr>
        <p:spPr bwMode="auto">
          <a:xfrm>
            <a:off x="9437774" y="5567204"/>
            <a:ext cx="310896" cy="313362"/>
          </a:xfrm>
          <a:prstGeom prst="ellipse">
            <a:avLst/>
          </a:prstGeom>
          <a:solidFill>
            <a:schemeClr val="accent4"/>
          </a:solidFill>
          <a:ln w="1587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800" dirty="0">
                <a:ln>
                  <a:solidFill>
                    <a:schemeClr val="bg1">
                      <a:alpha val="0"/>
                    </a:schemeClr>
                  </a:solidFill>
                </a:ln>
                <a:solidFill>
                  <a:schemeClr val="bg1">
                    <a:alpha val="99000"/>
                  </a:schemeClr>
                </a:solidFill>
              </a:rPr>
              <a:t>4</a:t>
            </a:r>
          </a:p>
        </p:txBody>
      </p:sp>
      <p:sp>
        <p:nvSpPr>
          <p:cNvPr id="46" name="Freeform 45"/>
          <p:cNvSpPr/>
          <p:nvPr>
            <p:custDataLst>
              <p:tags r:id="rId41"/>
            </p:custDataLst>
          </p:nvPr>
        </p:nvSpPr>
        <p:spPr bwMode="auto">
          <a:xfrm>
            <a:off x="8859514" y="3969704"/>
            <a:ext cx="1350866" cy="1740843"/>
          </a:xfrm>
          <a:custGeom>
            <a:avLst/>
            <a:gdLst>
              <a:gd name="connsiteX0" fmla="*/ 1511300 w 1511300"/>
              <a:gd name="connsiteY0" fmla="*/ 2197100 h 2197100"/>
              <a:gd name="connsiteX1" fmla="*/ 1143000 w 1511300"/>
              <a:gd name="connsiteY1" fmla="*/ 2197100 h 2197100"/>
              <a:gd name="connsiteX2" fmla="*/ 1143000 w 1511300"/>
              <a:gd name="connsiteY2" fmla="*/ 0 h 2197100"/>
              <a:gd name="connsiteX3" fmla="*/ 0 w 1511300"/>
              <a:gd name="connsiteY3" fmla="*/ 0 h 2197100"/>
            </a:gdLst>
            <a:ahLst/>
            <a:cxnLst>
              <a:cxn ang="0">
                <a:pos x="connsiteX0" y="connsiteY0"/>
              </a:cxn>
              <a:cxn ang="0">
                <a:pos x="connsiteX1" y="connsiteY1"/>
              </a:cxn>
              <a:cxn ang="0">
                <a:pos x="connsiteX2" y="connsiteY2"/>
              </a:cxn>
              <a:cxn ang="0">
                <a:pos x="connsiteX3" y="connsiteY3"/>
              </a:cxn>
            </a:cxnLst>
            <a:rect l="l" t="t" r="r" b="b"/>
            <a:pathLst>
              <a:path w="1511300" h="2197100">
                <a:moveTo>
                  <a:pt x="1511300" y="2197100"/>
                </a:moveTo>
                <a:lnTo>
                  <a:pt x="1143000" y="2197100"/>
                </a:lnTo>
                <a:lnTo>
                  <a:pt x="1143000" y="0"/>
                </a:lnTo>
                <a:lnTo>
                  <a:pt x="0" y="0"/>
                </a:lnTo>
              </a:path>
            </a:pathLst>
          </a:custGeom>
          <a:ln w="28575">
            <a:solidFill>
              <a:srgbClr val="ADF200"/>
            </a:solidFill>
            <a:headEnd type="oval"/>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47" name="Freeform 46"/>
          <p:cNvSpPr/>
          <p:nvPr>
            <p:custDataLst>
              <p:tags r:id="rId42"/>
            </p:custDataLst>
          </p:nvPr>
        </p:nvSpPr>
        <p:spPr bwMode="auto">
          <a:xfrm flipH="1">
            <a:off x="6804248" y="3969704"/>
            <a:ext cx="1463259" cy="1740843"/>
          </a:xfrm>
          <a:custGeom>
            <a:avLst/>
            <a:gdLst>
              <a:gd name="connsiteX0" fmla="*/ 1511300 w 1511300"/>
              <a:gd name="connsiteY0" fmla="*/ 2197100 h 2197100"/>
              <a:gd name="connsiteX1" fmla="*/ 1143000 w 1511300"/>
              <a:gd name="connsiteY1" fmla="*/ 2197100 h 2197100"/>
              <a:gd name="connsiteX2" fmla="*/ 1143000 w 1511300"/>
              <a:gd name="connsiteY2" fmla="*/ 0 h 2197100"/>
              <a:gd name="connsiteX3" fmla="*/ 0 w 1511300"/>
              <a:gd name="connsiteY3" fmla="*/ 0 h 2197100"/>
            </a:gdLst>
            <a:ahLst/>
            <a:cxnLst>
              <a:cxn ang="0">
                <a:pos x="connsiteX0" y="connsiteY0"/>
              </a:cxn>
              <a:cxn ang="0">
                <a:pos x="connsiteX1" y="connsiteY1"/>
              </a:cxn>
              <a:cxn ang="0">
                <a:pos x="connsiteX2" y="connsiteY2"/>
              </a:cxn>
              <a:cxn ang="0">
                <a:pos x="connsiteX3" y="connsiteY3"/>
              </a:cxn>
            </a:cxnLst>
            <a:rect l="l" t="t" r="r" b="b"/>
            <a:pathLst>
              <a:path w="1511300" h="2197100">
                <a:moveTo>
                  <a:pt x="1511300" y="2197100"/>
                </a:moveTo>
                <a:lnTo>
                  <a:pt x="1143000" y="2197100"/>
                </a:lnTo>
                <a:lnTo>
                  <a:pt x="1143000" y="0"/>
                </a:lnTo>
                <a:lnTo>
                  <a:pt x="0" y="0"/>
                </a:lnTo>
              </a:path>
            </a:pathLst>
          </a:custGeom>
          <a:ln w="28575">
            <a:solidFill>
              <a:schemeClr val="accent1">
                <a:lumMod val="40000"/>
                <a:lumOff val="60000"/>
              </a:schemeClr>
            </a:solidFill>
            <a:headEnd type="oval"/>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48" name="TextBox 47"/>
          <p:cNvSpPr txBox="1"/>
          <p:nvPr>
            <p:custDataLst>
              <p:tags r:id="rId43"/>
            </p:custDataLst>
          </p:nvPr>
        </p:nvSpPr>
        <p:spPr>
          <a:xfrm flipH="1">
            <a:off x="6378586" y="4421699"/>
            <a:ext cx="716498" cy="738664"/>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outbound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socket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connect</a:t>
            </a:r>
            <a:br>
              <a:rPr lang="en-US" sz="1200" dirty="0">
                <a:ln>
                  <a:solidFill>
                    <a:schemeClr val="bg1">
                      <a:alpha val="0"/>
                    </a:schemeClr>
                  </a:solidFill>
                </a:ln>
                <a:solidFill>
                  <a:srgbClr val="595959">
                    <a:alpha val="99000"/>
                  </a:srgbClr>
                </a:solidFill>
              </a:rPr>
            </a:br>
            <a:endParaRPr lang="en-US" sz="1200" dirty="0">
              <a:ln>
                <a:solidFill>
                  <a:schemeClr val="bg1">
                    <a:alpha val="0"/>
                  </a:schemeClr>
                </a:solidFill>
              </a:ln>
              <a:solidFill>
                <a:srgbClr val="595959">
                  <a:alpha val="99000"/>
                </a:srgbClr>
              </a:solidFill>
            </a:endParaRPr>
          </a:p>
        </p:txBody>
      </p:sp>
      <p:cxnSp>
        <p:nvCxnSpPr>
          <p:cNvPr id="49" name="Straight Arrow Connector 48"/>
          <p:cNvCxnSpPr>
            <a:stCxn id="61" idx="0"/>
          </p:cNvCxnSpPr>
          <p:nvPr>
            <p:custDataLst>
              <p:tags r:id="rId44"/>
            </p:custDataLst>
          </p:nvPr>
        </p:nvCxnSpPr>
        <p:spPr>
          <a:xfrm flipV="1">
            <a:off x="6250563" y="3482242"/>
            <a:ext cx="0" cy="1920118"/>
          </a:xfrm>
          <a:prstGeom prst="straightConnector1">
            <a:avLst/>
          </a:prstGeom>
          <a:ln w="28575">
            <a:solidFill>
              <a:schemeClr val="accent1"/>
            </a:solidFill>
            <a:tailEnd type="triangle" w="med" len="med"/>
          </a:ln>
        </p:spPr>
        <p:style>
          <a:lnRef idx="1">
            <a:schemeClr val="accent1"/>
          </a:lnRef>
          <a:fillRef idx="0">
            <a:schemeClr val="accent1"/>
          </a:fillRef>
          <a:effectRef idx="0">
            <a:schemeClr val="accent1"/>
          </a:effectRef>
          <a:fontRef idx="minor">
            <a:schemeClr val="tx1"/>
          </a:fontRef>
        </p:style>
      </p:cxnSp>
      <p:sp>
        <p:nvSpPr>
          <p:cNvPr id="50" name="Freeform 49"/>
          <p:cNvSpPr/>
          <p:nvPr>
            <p:custDataLst>
              <p:tags r:id="rId45"/>
            </p:custDataLst>
          </p:nvPr>
        </p:nvSpPr>
        <p:spPr bwMode="auto">
          <a:xfrm>
            <a:off x="9206173" y="2877679"/>
            <a:ext cx="1495425" cy="2518848"/>
          </a:xfrm>
          <a:custGeom>
            <a:avLst/>
            <a:gdLst>
              <a:gd name="connsiteX0" fmla="*/ 1495425 w 1495425"/>
              <a:gd name="connsiteY0" fmla="*/ 2876550 h 2876550"/>
              <a:gd name="connsiteX1" fmla="*/ 1495425 w 1495425"/>
              <a:gd name="connsiteY1" fmla="*/ 504825 h 2876550"/>
              <a:gd name="connsiteX2" fmla="*/ 0 w 1495425"/>
              <a:gd name="connsiteY2" fmla="*/ 504825 h 2876550"/>
              <a:gd name="connsiteX3" fmla="*/ 0 w 1495425"/>
              <a:gd name="connsiteY3" fmla="*/ 0 h 2876550"/>
            </a:gdLst>
            <a:ahLst/>
            <a:cxnLst>
              <a:cxn ang="0">
                <a:pos x="connsiteX0" y="connsiteY0"/>
              </a:cxn>
              <a:cxn ang="0">
                <a:pos x="connsiteX1" y="connsiteY1"/>
              </a:cxn>
              <a:cxn ang="0">
                <a:pos x="connsiteX2" y="connsiteY2"/>
              </a:cxn>
              <a:cxn ang="0">
                <a:pos x="connsiteX3" y="connsiteY3"/>
              </a:cxn>
            </a:cxnLst>
            <a:rect l="l" t="t" r="r" b="b"/>
            <a:pathLst>
              <a:path w="1495425" h="2876550">
                <a:moveTo>
                  <a:pt x="1495425" y="2876550"/>
                </a:moveTo>
                <a:lnTo>
                  <a:pt x="1495425" y="504825"/>
                </a:lnTo>
                <a:lnTo>
                  <a:pt x="0" y="504825"/>
                </a:lnTo>
                <a:lnTo>
                  <a:pt x="0" y="0"/>
                </a:lnTo>
              </a:path>
            </a:pathLst>
          </a:cu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51" name="Freeform 50"/>
          <p:cNvSpPr/>
          <p:nvPr>
            <p:custDataLst>
              <p:tags r:id="rId46"/>
            </p:custDataLst>
          </p:nvPr>
        </p:nvSpPr>
        <p:spPr bwMode="auto">
          <a:xfrm>
            <a:off x="9581731" y="2894901"/>
            <a:ext cx="1257300" cy="2337413"/>
          </a:xfrm>
          <a:custGeom>
            <a:avLst/>
            <a:gdLst>
              <a:gd name="connsiteX0" fmla="*/ 0 w 1257300"/>
              <a:gd name="connsiteY0" fmla="*/ 0 h 2714625"/>
              <a:gd name="connsiteX1" fmla="*/ 0 w 1257300"/>
              <a:gd name="connsiteY1" fmla="*/ 400050 h 2714625"/>
              <a:gd name="connsiteX2" fmla="*/ 1257300 w 1257300"/>
              <a:gd name="connsiteY2" fmla="*/ 400050 h 2714625"/>
              <a:gd name="connsiteX3" fmla="*/ 1257300 w 1257300"/>
              <a:gd name="connsiteY3" fmla="*/ 2714625 h 2714625"/>
            </a:gdLst>
            <a:ahLst/>
            <a:cxnLst>
              <a:cxn ang="0">
                <a:pos x="connsiteX0" y="connsiteY0"/>
              </a:cxn>
              <a:cxn ang="0">
                <a:pos x="connsiteX1" y="connsiteY1"/>
              </a:cxn>
              <a:cxn ang="0">
                <a:pos x="connsiteX2" y="connsiteY2"/>
              </a:cxn>
              <a:cxn ang="0">
                <a:pos x="connsiteX3" y="connsiteY3"/>
              </a:cxn>
            </a:cxnLst>
            <a:rect l="l" t="t" r="r" b="b"/>
            <a:pathLst>
              <a:path w="1257300" h="2714625">
                <a:moveTo>
                  <a:pt x="0" y="0"/>
                </a:moveTo>
                <a:lnTo>
                  <a:pt x="0" y="400050"/>
                </a:lnTo>
                <a:lnTo>
                  <a:pt x="1257300" y="400050"/>
                </a:lnTo>
                <a:lnTo>
                  <a:pt x="1257300" y="2714625"/>
                </a:lnTo>
              </a:path>
            </a:pathLst>
          </a:custGeom>
          <a:ln w="28575">
            <a:solidFill>
              <a:schemeClr val="accent4">
                <a:lumMod val="75000"/>
              </a:schemeClr>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52" name="Rectangle 51"/>
          <p:cNvSpPr/>
          <p:nvPr>
            <p:custDataLst>
              <p:tags r:id="rId47"/>
            </p:custDataLst>
          </p:nvPr>
        </p:nvSpPr>
        <p:spPr bwMode="auto">
          <a:xfrm>
            <a:off x="10735793" y="4058805"/>
            <a:ext cx="553787" cy="313362"/>
          </a:xfrm>
          <a:prstGeom prst="rect">
            <a:avLst/>
          </a:prstGeom>
          <a:solidFill>
            <a:schemeClr val="accent5">
              <a:lumMod val="20000"/>
              <a:lumOff val="8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400" dirty="0">
                <a:ln w="3175">
                  <a:solidFill>
                    <a:schemeClr val="bg1">
                      <a:alpha val="0"/>
                    </a:schemeClr>
                  </a:solidFill>
                </a:ln>
                <a:solidFill>
                  <a:srgbClr val="595959"/>
                </a:solidFill>
              </a:rPr>
              <a:t>Ctrl</a:t>
            </a:r>
          </a:p>
        </p:txBody>
      </p:sp>
      <p:sp>
        <p:nvSpPr>
          <p:cNvPr id="62" name="Rectangle 61"/>
          <p:cNvSpPr/>
          <p:nvPr>
            <p:custDataLst>
              <p:tags r:id="rId48"/>
            </p:custDataLst>
          </p:nvPr>
        </p:nvSpPr>
        <p:spPr bwMode="auto">
          <a:xfrm>
            <a:off x="8081239" y="2491627"/>
            <a:ext cx="479008" cy="395973"/>
          </a:xfrm>
          <a:prstGeom prst="rect">
            <a:avLst/>
          </a:prstGeom>
          <a:solidFill>
            <a:schemeClr val="accent5">
              <a:lumMod val="20000"/>
              <a:lumOff val="8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3175">
                  <a:solidFill>
                    <a:schemeClr val="bg1">
                      <a:alpha val="0"/>
                    </a:schemeClr>
                  </a:solidFill>
                </a:ln>
                <a:solidFill>
                  <a:srgbClr val="595959"/>
                </a:solidFill>
              </a:rPr>
              <a:t>Ctrl</a:t>
            </a:r>
          </a:p>
        </p:txBody>
      </p:sp>
      <p:cxnSp>
        <p:nvCxnSpPr>
          <p:cNvPr id="63" name="Straight Arrow Connector 62"/>
          <p:cNvCxnSpPr/>
          <p:nvPr>
            <p:custDataLst>
              <p:tags r:id="rId49"/>
            </p:custDataLst>
          </p:nvPr>
        </p:nvCxnSpPr>
        <p:spPr>
          <a:xfrm flipV="1">
            <a:off x="8516458" y="2196638"/>
            <a:ext cx="0" cy="1188720"/>
          </a:xfrm>
          <a:prstGeom prst="straightConnector1">
            <a:avLst/>
          </a:prstGeom>
          <a:noFill/>
          <a:ln w="28575" cap="rnd" cmpd="sng" algn="ctr">
            <a:solidFill>
              <a:schemeClr val="accent6">
                <a:lumMod val="75000"/>
              </a:schemeClr>
            </a:solidFill>
            <a:prstDash val="sysDot"/>
            <a:headEnd type="none" w="med" len="med"/>
            <a:tailEnd type="triangle" w="med" len="med"/>
          </a:ln>
          <a:effectLst/>
        </p:spPr>
      </p:cxnSp>
      <p:sp>
        <p:nvSpPr>
          <p:cNvPr id="67" name="Oval 66"/>
          <p:cNvSpPr/>
          <p:nvPr>
            <p:custDataLst>
              <p:tags r:id="rId50"/>
            </p:custDataLst>
          </p:nvPr>
        </p:nvSpPr>
        <p:spPr bwMode="auto">
          <a:xfrm>
            <a:off x="10919044" y="3325561"/>
            <a:ext cx="310896" cy="313362"/>
          </a:xfrm>
          <a:prstGeom prst="ellipse">
            <a:avLst/>
          </a:prstGeom>
          <a:solidFill>
            <a:schemeClr val="accent4"/>
          </a:solidFill>
          <a:ln w="1587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dirty="0">
                <a:ln>
                  <a:solidFill>
                    <a:schemeClr val="bg1">
                      <a:alpha val="0"/>
                    </a:schemeClr>
                  </a:solidFill>
                </a:ln>
                <a:solidFill>
                  <a:schemeClr val="bg1">
                    <a:alpha val="99000"/>
                  </a:schemeClr>
                </a:solidFill>
              </a:rPr>
              <a:t>3</a:t>
            </a:r>
          </a:p>
        </p:txBody>
      </p:sp>
      <p:sp>
        <p:nvSpPr>
          <p:cNvPr id="68" name="Oval 67"/>
          <p:cNvSpPr/>
          <p:nvPr>
            <p:custDataLst>
              <p:tags r:id="rId51"/>
            </p:custDataLst>
          </p:nvPr>
        </p:nvSpPr>
        <p:spPr bwMode="auto">
          <a:xfrm>
            <a:off x="8597053" y="2919095"/>
            <a:ext cx="310896" cy="313362"/>
          </a:xfrm>
          <a:prstGeom prst="ellipse">
            <a:avLst/>
          </a:prstGeom>
          <a:solidFill>
            <a:schemeClr val="accent3">
              <a:lumMod val="40000"/>
              <a:lumOff val="60000"/>
            </a:schemeClr>
          </a:solidFill>
          <a:ln w="1587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800" dirty="0" smtClean="0">
                <a:ln>
                  <a:solidFill>
                    <a:schemeClr val="bg1">
                      <a:alpha val="0"/>
                    </a:schemeClr>
                  </a:solidFill>
                </a:ln>
                <a:solidFill>
                  <a:schemeClr val="bg1">
                    <a:alpha val="99000"/>
                  </a:schemeClr>
                </a:solidFill>
              </a:rPr>
              <a:t>2</a:t>
            </a:r>
            <a:endParaRPr lang="en-US" sz="1800" dirty="0">
              <a:ln>
                <a:solidFill>
                  <a:schemeClr val="bg1">
                    <a:alpha val="0"/>
                  </a:schemeClr>
                </a:solidFill>
              </a:ln>
              <a:solidFill>
                <a:schemeClr val="bg1">
                  <a:alpha val="99000"/>
                </a:schemeClr>
              </a:solidFill>
            </a:endParaRPr>
          </a:p>
        </p:txBody>
      </p:sp>
      <p:sp>
        <p:nvSpPr>
          <p:cNvPr id="69" name="Oval 68"/>
          <p:cNvSpPr/>
          <p:nvPr>
            <p:custDataLst>
              <p:tags r:id="rId52"/>
            </p:custDataLst>
          </p:nvPr>
        </p:nvSpPr>
        <p:spPr bwMode="auto">
          <a:xfrm>
            <a:off x="6560337" y="4041142"/>
            <a:ext cx="310896" cy="313362"/>
          </a:xfrm>
          <a:prstGeom prst="ellipse">
            <a:avLst/>
          </a:prstGeom>
          <a:solidFill>
            <a:schemeClr val="accent1"/>
          </a:solidFill>
          <a:ln w="1587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defRPr/>
            </a:pPr>
            <a:r>
              <a:rPr lang="en-US" sz="1800" dirty="0" smtClean="0">
                <a:ln>
                  <a:solidFill>
                    <a:schemeClr val="bg1">
                      <a:alpha val="0"/>
                    </a:schemeClr>
                  </a:solidFill>
                </a:ln>
                <a:solidFill>
                  <a:schemeClr val="bg1">
                    <a:alpha val="99000"/>
                  </a:schemeClr>
                </a:solidFill>
              </a:rPr>
              <a:t>1</a:t>
            </a:r>
            <a:endParaRPr lang="en-US" sz="1800" dirty="0">
              <a:ln>
                <a:solidFill>
                  <a:schemeClr val="bg1">
                    <a:alpha val="0"/>
                  </a:schemeClr>
                </a:solidFill>
              </a:ln>
              <a:solidFill>
                <a:schemeClr val="bg1">
                  <a:alpha val="99000"/>
                </a:schemeClr>
              </a:solidFill>
            </a:endParaRPr>
          </a:p>
        </p:txBody>
      </p:sp>
      <p:grpSp>
        <p:nvGrpSpPr>
          <p:cNvPr id="75" name="Group 74"/>
          <p:cNvGrpSpPr/>
          <p:nvPr/>
        </p:nvGrpSpPr>
        <p:grpSpPr>
          <a:xfrm>
            <a:off x="6317037" y="3509675"/>
            <a:ext cx="1697312" cy="355235"/>
            <a:chOff x="9210901" y="3152204"/>
            <a:chExt cx="2624192" cy="549224"/>
          </a:xfrm>
          <a:effectLst>
            <a:outerShdw blurRad="76200" dist="127000" dir="6180000" sy="23000" kx="-1200000" algn="bl" rotWithShape="0">
              <a:prstClr val="black">
                <a:alpha val="20000"/>
              </a:prstClr>
            </a:outerShdw>
          </a:effectLst>
        </p:grpSpPr>
        <p:grpSp>
          <p:nvGrpSpPr>
            <p:cNvPr id="76" name="Group 75"/>
            <p:cNvGrpSpPr/>
            <p:nvPr/>
          </p:nvGrpSpPr>
          <p:grpSpPr>
            <a:xfrm>
              <a:off x="9210901" y="3152204"/>
              <a:ext cx="2624192" cy="549224"/>
              <a:chOff x="8562573" y="-247775"/>
              <a:chExt cx="2624192" cy="549224"/>
            </a:xfrm>
          </p:grpSpPr>
          <p:sp>
            <p:nvSpPr>
              <p:cNvPr id="79" name="Rectangle 78"/>
              <p:cNvSpPr/>
              <p:nvPr/>
            </p:nvSpPr>
            <p:spPr bwMode="auto">
              <a:xfrm>
                <a:off x="8562573" y="-247775"/>
                <a:ext cx="2269979" cy="5492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80" name="Isosceles Triangle 79"/>
              <p:cNvSpPr/>
              <p:nvPr/>
            </p:nvSpPr>
            <p:spPr bwMode="auto">
              <a:xfrm rot="10800000" flipV="1">
                <a:off x="10464088" y="-10049"/>
                <a:ext cx="722677" cy="311498"/>
              </a:xfrm>
              <a:prstGeom prst="triangle">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78" name="TextBox 77"/>
            <p:cNvSpPr txBox="1"/>
            <p:nvPr/>
          </p:nvSpPr>
          <p:spPr>
            <a:xfrm>
              <a:off x="9293722"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or HTTP</a:t>
              </a:r>
            </a:p>
          </p:txBody>
        </p:sp>
      </p:grpSp>
      <p:grpSp>
        <p:nvGrpSpPr>
          <p:cNvPr id="81" name="Group 80" hidden="1"/>
          <p:cNvGrpSpPr/>
          <p:nvPr/>
        </p:nvGrpSpPr>
        <p:grpSpPr>
          <a:xfrm>
            <a:off x="5838091" y="2283277"/>
            <a:ext cx="2174279" cy="505529"/>
            <a:chOff x="8457027" y="2966441"/>
            <a:chExt cx="3361627" cy="781592"/>
          </a:xfrm>
          <a:solidFill>
            <a:schemeClr val="accent3"/>
          </a:solidFill>
          <a:effectLst>
            <a:outerShdw blurRad="76200" dist="127000" dir="6180000" sy="23000" kx="-1200000" algn="bl" rotWithShape="0">
              <a:prstClr val="black">
                <a:alpha val="20000"/>
              </a:prstClr>
            </a:outerShdw>
          </a:effectLst>
        </p:grpSpPr>
        <p:grpSp>
          <p:nvGrpSpPr>
            <p:cNvPr id="82" name="Group 81"/>
            <p:cNvGrpSpPr/>
            <p:nvPr/>
          </p:nvGrpSpPr>
          <p:grpSpPr>
            <a:xfrm>
              <a:off x="8457027" y="2966441"/>
              <a:ext cx="3361627" cy="781592"/>
              <a:chOff x="7808699" y="-433538"/>
              <a:chExt cx="3361627" cy="781592"/>
            </a:xfrm>
            <a:grpFill/>
          </p:grpSpPr>
          <p:sp>
            <p:nvSpPr>
              <p:cNvPr id="84" name="Rectangle 83"/>
              <p:cNvSpPr/>
              <p:nvPr/>
            </p:nvSpPr>
            <p:spPr bwMode="auto">
              <a:xfrm>
                <a:off x="7808699" y="-433538"/>
                <a:ext cx="3023853" cy="78159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85" name="Isosceles Triangle 84"/>
              <p:cNvSpPr/>
              <p:nvPr/>
            </p:nvSpPr>
            <p:spPr bwMode="auto">
              <a:xfrm>
                <a:off x="10447649" y="36556"/>
                <a:ext cx="722677" cy="31149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83" name="TextBox 82"/>
            <p:cNvSpPr txBox="1"/>
            <p:nvPr/>
          </p:nvSpPr>
          <p:spPr>
            <a:xfrm>
              <a:off x="8636285" y="3064449"/>
              <a:ext cx="2710377" cy="599570"/>
            </a:xfrm>
            <a:prstGeom prst="rect">
              <a:avLst/>
            </a:prstGeom>
            <a:noFill/>
          </p:spPr>
          <p:txBody>
            <a:bodyPr wrap="square" lIns="0" tIns="0" rIns="0" bIns="0" rtlCol="0">
              <a:spAutoFit/>
            </a:bodyPr>
            <a:lstStyle/>
            <a:p>
              <a:pPr>
                <a:lnSpc>
                  <a:spcPct val="90000"/>
                </a:lnSpc>
                <a:spcBef>
                  <a:spcPct val="20000"/>
                </a:spcBef>
                <a:buSzPct val="80000"/>
              </a:pPr>
              <a:r>
                <a:rPr lang="en-US" sz="1400" dirty="0" smtClean="0">
                  <a:solidFill>
                    <a:schemeClr val="bg1">
                      <a:alpha val="99000"/>
                    </a:schemeClr>
                  </a:solidFill>
                </a:rPr>
                <a:t>Oneway Rendezvous</a:t>
              </a:r>
              <a:r>
                <a:rPr lang="en-US" sz="1400" dirty="0">
                  <a:solidFill>
                    <a:schemeClr val="bg1">
                      <a:alpha val="99000"/>
                    </a:schemeClr>
                  </a:solidFill>
                </a:rPr>
                <a:t/>
              </a:r>
              <a:br>
                <a:rPr lang="en-US" sz="1400" dirty="0">
                  <a:solidFill>
                    <a:schemeClr val="bg1">
                      <a:alpha val="99000"/>
                    </a:schemeClr>
                  </a:solidFill>
                </a:rPr>
              </a:br>
              <a:r>
                <a:rPr lang="en-US" sz="1400" dirty="0">
                  <a:solidFill>
                    <a:schemeClr val="bg1">
                      <a:alpha val="99000"/>
                    </a:schemeClr>
                  </a:solidFill>
                </a:rPr>
                <a:t>Ctrl Msg</a:t>
              </a:r>
            </a:p>
          </p:txBody>
        </p:sp>
      </p:grpSp>
      <p:sp>
        <p:nvSpPr>
          <p:cNvPr id="168" name="Rectangle 167"/>
          <p:cNvSpPr/>
          <p:nvPr>
            <p:custDataLst>
              <p:tags r:id="rId53"/>
            </p:custDataLst>
          </p:nvPr>
        </p:nvSpPr>
        <p:spPr bwMode="auto">
          <a:xfrm>
            <a:off x="4767290" y="899658"/>
            <a:ext cx="782521" cy="152179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400">
              <a:defRPr/>
            </a:pPr>
            <a:r>
              <a:rPr lang="en-US" sz="1200" kern="0" dirty="0">
                <a:ln>
                  <a:solidFill>
                    <a:schemeClr val="bg1">
                      <a:alpha val="0"/>
                    </a:schemeClr>
                  </a:solidFill>
                </a:ln>
                <a:solidFill>
                  <a:srgbClr val="595959"/>
                </a:solidFill>
              </a:rPr>
              <a:t>Backend</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Naming</a:t>
            </a:r>
          </a:p>
          <a:p>
            <a:pPr algn="r" defTabSz="914400">
              <a:defRPr/>
            </a:pPr>
            <a:r>
              <a:rPr lang="en-US" sz="1200" kern="0" dirty="0">
                <a:ln>
                  <a:solidFill>
                    <a:schemeClr val="bg1">
                      <a:alpha val="0"/>
                    </a:schemeClr>
                  </a:solidFill>
                </a:ln>
                <a:solidFill>
                  <a:srgbClr val="595959"/>
                </a:solidFill>
              </a:rPr>
              <a:t>Routing</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Fabric</a:t>
            </a:r>
          </a:p>
        </p:txBody>
      </p:sp>
      <p:grpSp>
        <p:nvGrpSpPr>
          <p:cNvPr id="169" name="Group 168"/>
          <p:cNvGrpSpPr/>
          <p:nvPr/>
        </p:nvGrpSpPr>
        <p:grpSpPr>
          <a:xfrm>
            <a:off x="4767290" y="2488230"/>
            <a:ext cx="782521" cy="403773"/>
            <a:chOff x="2712110" y="2722147"/>
            <a:chExt cx="782521" cy="403773"/>
          </a:xfrm>
          <a:solidFill>
            <a:schemeClr val="bg1">
              <a:lumMod val="85000"/>
            </a:schemeClr>
          </a:solidFill>
        </p:grpSpPr>
        <p:sp>
          <p:nvSpPr>
            <p:cNvPr id="170" name="Rectangle 169"/>
            <p:cNvSpPr/>
            <p:nvPr>
              <p:custDataLst>
                <p:tags r:id="rId55"/>
              </p:custDataLst>
            </p:nvPr>
          </p:nvSpPr>
          <p:spPr bwMode="auto">
            <a:xfrm>
              <a:off x="2712110" y="2722147"/>
              <a:ext cx="782521" cy="40377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171" name="TextBox 170"/>
            <p:cNvSpPr txBox="1"/>
            <p:nvPr>
              <p:custDataLst>
                <p:tags r:id="rId56"/>
              </p:custDataLst>
            </p:nvPr>
          </p:nvSpPr>
          <p:spPr>
            <a:xfrm>
              <a:off x="2809229" y="2739367"/>
              <a:ext cx="615553" cy="369332"/>
            </a:xfrm>
            <a:prstGeom prst="rect">
              <a:avLst/>
            </a:prstGeom>
            <a:grpFill/>
          </p:spPr>
          <p:txBody>
            <a:bodyPr wrap="non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solidFill>
                      <a:schemeClr val="bg1">
                        <a:alpha val="0"/>
                      </a:schemeClr>
                    </a:solidFill>
                  </a:ln>
                  <a:solidFill>
                    <a:srgbClr val="595959"/>
                  </a:solidFill>
                  <a:effectLst/>
                  <a:uLnTx/>
                  <a:uFillTx/>
                </a:rPr>
                <a:t>Frontend</a:t>
              </a:r>
              <a:br>
                <a:rPr kumimoji="0" lang="en-US" sz="1200" b="0" i="0" u="none" strike="noStrike" kern="0" cap="none" spc="0" normalizeH="0" baseline="0" noProof="0" dirty="0" smtClean="0">
                  <a:ln>
                    <a:solidFill>
                      <a:schemeClr val="bg1">
                        <a:alpha val="0"/>
                      </a:schemeClr>
                    </a:solidFill>
                  </a:ln>
                  <a:solidFill>
                    <a:srgbClr val="595959"/>
                  </a:solidFill>
                  <a:effectLst/>
                  <a:uLnTx/>
                  <a:uFillTx/>
                </a:rPr>
              </a:br>
              <a:r>
                <a:rPr kumimoji="0" lang="en-US" sz="1200" b="0" i="0" u="none" strike="noStrike" kern="0" cap="none" spc="0" normalizeH="0" baseline="0" noProof="0" dirty="0" smtClean="0">
                  <a:ln>
                    <a:solidFill>
                      <a:schemeClr val="bg1">
                        <a:alpha val="0"/>
                      </a:schemeClr>
                    </a:solidFill>
                  </a:ln>
                  <a:solidFill>
                    <a:srgbClr val="595959"/>
                  </a:solidFill>
                  <a:effectLst/>
                  <a:uLnTx/>
                  <a:uFillTx/>
                </a:rPr>
                <a:t>Nodes</a:t>
              </a:r>
              <a:endParaRPr kumimoji="0" lang="en-US" sz="1200" b="0" i="0" u="none" strike="noStrike" kern="0" cap="none" spc="0" normalizeH="0" baseline="0" noProof="0" dirty="0">
                <a:ln>
                  <a:solidFill>
                    <a:schemeClr val="bg1">
                      <a:alpha val="0"/>
                    </a:schemeClr>
                  </a:solidFill>
                </a:ln>
                <a:solidFill>
                  <a:srgbClr val="595959"/>
                </a:solidFill>
                <a:effectLst/>
                <a:uLnTx/>
                <a:uFillTx/>
              </a:endParaRPr>
            </a:p>
          </p:txBody>
        </p:sp>
      </p:grpSp>
      <p:sp>
        <p:nvSpPr>
          <p:cNvPr id="172" name="Rectangle 171"/>
          <p:cNvSpPr/>
          <p:nvPr>
            <p:custDataLst>
              <p:tags r:id="rId54"/>
            </p:custDataLst>
          </p:nvPr>
        </p:nvSpPr>
        <p:spPr>
          <a:xfrm>
            <a:off x="9821350" y="1975913"/>
            <a:ext cx="1624163" cy="461665"/>
          </a:xfrm>
          <a:prstGeom prst="rect">
            <a:avLst/>
          </a:prstGeom>
        </p:spPr>
        <p:txBody>
          <a:bodyPr wrap="none">
            <a:spAutoFit/>
          </a:bodyPr>
          <a:lstStyle/>
          <a:p>
            <a:pPr lvl="0" algn="r" defTabSz="914400">
              <a:defRPr/>
            </a:pPr>
            <a:r>
              <a:rPr lang="en-US" sz="2400" kern="0" dirty="0">
                <a:ln>
                  <a:solidFill>
                    <a:schemeClr val="bg1">
                      <a:alpha val="0"/>
                    </a:schemeClr>
                  </a:solidFill>
                </a:ln>
                <a:solidFill>
                  <a:srgbClr val="FFFFFF"/>
                </a:solidFill>
                <a:latin typeface="Segoe UI Light" pitchFamily="34" charset="0"/>
              </a:rPr>
              <a:t>Service Bus</a:t>
            </a:r>
          </a:p>
        </p:txBody>
      </p:sp>
    </p:spTree>
    <p:extLst>
      <p:ext uri="{BB962C8B-B14F-4D97-AF65-F5344CB8AC3E}">
        <p14:creationId xmlns:p14="http://schemas.microsoft.com/office/powerpoint/2010/main" val="16403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wipe(down)">
                                      <p:cBhvr>
                                        <p:cTn id="7" dur="2000"/>
                                        <p:tgtEl>
                                          <p:spTgt spid="50"/>
                                        </p:tgtEl>
                                      </p:cBhvr>
                                    </p:animEffect>
                                  </p:childTnLst>
                                </p:cTn>
                              </p:par>
                            </p:childTnLst>
                          </p:cTn>
                        </p:par>
                        <p:par>
                          <p:cTn id="8" fill="hold">
                            <p:stCondLst>
                              <p:cond delay="2000"/>
                            </p:stCondLst>
                            <p:childTnLst>
                              <p:par>
                                <p:cTn id="9" presetID="27" presetClass="emph" presetSubtype="0" repeatCount="indefinite" fill="remove" grpId="0" nodeType="afterEffect">
                                  <p:stCondLst>
                                    <p:cond delay="0"/>
                                  </p:stCondLst>
                                  <p:endCondLst>
                                    <p:cond evt="onNext" delay="0">
                                      <p:tgtEl>
                                        <p:sldTgt/>
                                      </p:tgtEl>
                                    </p:cond>
                                  </p:endCondLst>
                                  <p:childTnLst>
                                    <p:animClr clrSpc="rgb" dir="cw">
                                      <p:cBhvr override="childStyle">
                                        <p:cTn id="10" dur="250" autoRev="1" fill="remove"/>
                                        <p:tgtEl>
                                          <p:spTgt spid="34"/>
                                        </p:tgtEl>
                                        <p:attrNameLst>
                                          <p:attrName>style.color</p:attrName>
                                        </p:attrNameLst>
                                      </p:cBhvr>
                                      <p:to>
                                        <a:schemeClr val="bg1"/>
                                      </p:to>
                                    </p:animClr>
                                    <p:animClr clrSpc="rgb" dir="cw">
                                      <p:cBhvr>
                                        <p:cTn id="11" dur="250" autoRev="1" fill="remove"/>
                                        <p:tgtEl>
                                          <p:spTgt spid="34"/>
                                        </p:tgtEl>
                                        <p:attrNameLst>
                                          <p:attrName>fillcolor</p:attrName>
                                        </p:attrNameLst>
                                      </p:cBhvr>
                                      <p:to>
                                        <a:schemeClr val="bg1"/>
                                      </p:to>
                                    </p:animClr>
                                    <p:set>
                                      <p:cBhvr>
                                        <p:cTn id="12" dur="250" autoRev="1" fill="remove"/>
                                        <p:tgtEl>
                                          <p:spTgt spid="34"/>
                                        </p:tgtEl>
                                        <p:attrNameLst>
                                          <p:attrName>fill.type</p:attrName>
                                        </p:attrNameLst>
                                      </p:cBhvr>
                                      <p:to>
                                        <p:strVal val="solid"/>
                                      </p:to>
                                    </p:set>
                                    <p:set>
                                      <p:cBhvr>
                                        <p:cTn id="13" dur="250" autoRev="1" fill="remove"/>
                                        <p:tgtEl>
                                          <p:spTgt spid="34"/>
                                        </p:tgtEl>
                                        <p:attrNameLst>
                                          <p:attrName>fill.on</p:attrName>
                                        </p:attrNameLst>
                                      </p:cBhvr>
                                      <p:to>
                                        <p:strVal val="true"/>
                                      </p:to>
                                    </p:set>
                                  </p:childTnLst>
                                </p:cTn>
                              </p:par>
                            </p:childTnLst>
                          </p:cTn>
                        </p:par>
                      </p:childTnLst>
                    </p:cTn>
                  </p:par>
                  <p:par>
                    <p:cTn id="14" fill="hold">
                      <p:stCondLst>
                        <p:cond delay="indefinite"/>
                      </p:stCondLst>
                      <p:childTnLst>
                        <p:par>
                          <p:cTn id="15" fill="hold">
                            <p:stCondLst>
                              <p:cond delay="0"/>
                            </p:stCondLst>
                            <p:childTnLst>
                              <p:par>
                                <p:cTn id="16" presetID="27" presetClass="emph" presetSubtype="0" repeatCount="indefinite" fill="remove" grpId="0" nodeType="clickEffect">
                                  <p:stCondLst>
                                    <p:cond delay="0"/>
                                  </p:stCondLst>
                                  <p:childTnLst>
                                    <p:animClr clrSpc="rgb" dir="cw">
                                      <p:cBhvr override="childStyle">
                                        <p:cTn id="17" dur="2500" autoRev="1" fill="remove"/>
                                        <p:tgtEl>
                                          <p:spTgt spid="70"/>
                                        </p:tgtEl>
                                        <p:attrNameLst>
                                          <p:attrName>style.color</p:attrName>
                                        </p:attrNameLst>
                                      </p:cBhvr>
                                      <p:to>
                                        <a:schemeClr val="bg1"/>
                                      </p:to>
                                    </p:animClr>
                                    <p:animClr clrSpc="rgb" dir="cw">
                                      <p:cBhvr>
                                        <p:cTn id="18" dur="2500" autoRev="1" fill="remove"/>
                                        <p:tgtEl>
                                          <p:spTgt spid="70"/>
                                        </p:tgtEl>
                                        <p:attrNameLst>
                                          <p:attrName>fillcolor</p:attrName>
                                        </p:attrNameLst>
                                      </p:cBhvr>
                                      <p:to>
                                        <a:schemeClr val="bg1"/>
                                      </p:to>
                                    </p:animClr>
                                    <p:set>
                                      <p:cBhvr>
                                        <p:cTn id="19" dur="2500" autoRev="1" fill="remove"/>
                                        <p:tgtEl>
                                          <p:spTgt spid="70"/>
                                        </p:tgtEl>
                                        <p:attrNameLst>
                                          <p:attrName>fill.type</p:attrName>
                                        </p:attrNameLst>
                                      </p:cBhvr>
                                      <p:to>
                                        <p:strVal val="solid"/>
                                      </p:to>
                                    </p:set>
                                    <p:set>
                                      <p:cBhvr>
                                        <p:cTn id="20" dur="2500" autoRev="1" fill="remove"/>
                                        <p:tgtEl>
                                          <p:spTgt spid="70"/>
                                        </p:tgtEl>
                                        <p:attrNameLst>
                                          <p:attrName>fill.on</p:attrName>
                                        </p:attrNameLst>
                                      </p:cBhvr>
                                      <p:to>
                                        <p:strVal val="true"/>
                                      </p:to>
                                    </p:set>
                                  </p:childTnLst>
                                </p:cTn>
                              </p:par>
                              <p:par>
                                <p:cTn id="21" presetID="10"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22" presetClass="entr" presetSubtype="4" fill="hold" nodeType="withEffect">
                                  <p:stCondLst>
                                    <p:cond delay="0"/>
                                  </p:stCondLst>
                                  <p:childTnLst>
                                    <p:set>
                                      <p:cBhvr>
                                        <p:cTn id="25" dur="1" fill="hold">
                                          <p:stCondLst>
                                            <p:cond delay="0"/>
                                          </p:stCondLst>
                                        </p:cTn>
                                        <p:tgtEl>
                                          <p:spTgt spid="49"/>
                                        </p:tgtEl>
                                        <p:attrNameLst>
                                          <p:attrName>style.visibility</p:attrName>
                                        </p:attrNameLst>
                                      </p:cBhvr>
                                      <p:to>
                                        <p:strVal val="visible"/>
                                      </p:to>
                                    </p:set>
                                    <p:animEffect transition="in" filter="wipe(down)">
                                      <p:cBhvr>
                                        <p:cTn id="26" dur="1000"/>
                                        <p:tgtEl>
                                          <p:spTgt spid="49"/>
                                        </p:tgtEl>
                                      </p:cBhvr>
                                    </p:animEffect>
                                  </p:childTnLst>
                                </p:cTn>
                              </p:par>
                            </p:childTnLst>
                          </p:cTn>
                        </p:par>
                      </p:childTnLst>
                    </p:cTn>
                  </p:par>
                  <p:par>
                    <p:cTn id="27" fill="hold">
                      <p:stCondLst>
                        <p:cond delay="indefinite"/>
                      </p:stCondLst>
                      <p:childTnLst>
                        <p:par>
                          <p:cTn id="28" fill="hold">
                            <p:stCondLst>
                              <p:cond delay="0"/>
                            </p:stCondLst>
                            <p:childTnLst>
                              <p:par>
                                <p:cTn id="29" presetID="23" presetClass="entr" presetSubtype="16"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anim calcmode="lin" valueType="num">
                                      <p:cBhvr>
                                        <p:cTn id="31" dur="2000" fill="hold"/>
                                        <p:tgtEl>
                                          <p:spTgt spid="3"/>
                                        </p:tgtEl>
                                        <p:attrNameLst>
                                          <p:attrName>ppt_w</p:attrName>
                                        </p:attrNameLst>
                                      </p:cBhvr>
                                      <p:tavLst>
                                        <p:tav tm="0">
                                          <p:val>
                                            <p:fltVal val="0"/>
                                          </p:val>
                                        </p:tav>
                                        <p:tav tm="100000">
                                          <p:val>
                                            <p:strVal val="#ppt_w"/>
                                          </p:val>
                                        </p:tav>
                                      </p:tavLst>
                                    </p:anim>
                                    <p:anim calcmode="lin" valueType="num">
                                      <p:cBhvr>
                                        <p:cTn id="32" dur="2000" fill="hold"/>
                                        <p:tgtEl>
                                          <p:spTgt spid="3"/>
                                        </p:tgtEl>
                                        <p:attrNameLst>
                                          <p:attrName>ppt_h</p:attrName>
                                        </p:attrNameLst>
                                      </p:cBhvr>
                                      <p:tavLst>
                                        <p:tav tm="0">
                                          <p:val>
                                            <p:fltVal val="0"/>
                                          </p:val>
                                        </p:tav>
                                        <p:tav tm="100000">
                                          <p:val>
                                            <p:strVal val="#ppt_h"/>
                                          </p:val>
                                        </p:tav>
                                      </p:tavLst>
                                    </p:anim>
                                  </p:childTnLst>
                                </p:cTn>
                              </p:par>
                              <p:par>
                                <p:cTn id="33" presetID="49" presetClass="path" presetSubtype="0" accel="50000" decel="50000" fill="hold" nodeType="withEffect">
                                  <p:stCondLst>
                                    <p:cond delay="0"/>
                                  </p:stCondLst>
                                  <p:childTnLst>
                                    <p:animMotion origin="layout" path="M -0.15243 -0.28869 L -3.88889E-6 -8.25815E-7 " pathEditMode="relative" rAng="0" ptsTypes="AA">
                                      <p:cBhvr>
                                        <p:cTn id="34" dur="2000" fill="hold"/>
                                        <p:tgtEl>
                                          <p:spTgt spid="3"/>
                                        </p:tgtEl>
                                        <p:attrNameLst>
                                          <p:attrName>ppt_x</p:attrName>
                                          <p:attrName>ppt_y</p:attrName>
                                        </p:attrNameLst>
                                      </p:cBhvr>
                                      <p:rCtr x="7600" y="14400"/>
                                    </p:animMotion>
                                  </p:childTnLst>
                                </p:cTn>
                              </p:par>
                              <p:par>
                                <p:cTn id="35" presetID="10" presetClass="exit" presetSubtype="0" fill="hold" grpId="1" nodeType="withEffect">
                                  <p:stCondLst>
                                    <p:cond delay="0"/>
                                  </p:stCondLst>
                                  <p:childTnLst>
                                    <p:animEffect transition="out" filter="fade">
                                      <p:cBhvr>
                                        <p:cTn id="36" dur="500"/>
                                        <p:tgtEl>
                                          <p:spTgt spid="70"/>
                                        </p:tgtEl>
                                      </p:cBhvr>
                                    </p:animEffect>
                                    <p:set>
                                      <p:cBhvr>
                                        <p:cTn id="37" dur="1" fill="hold">
                                          <p:stCondLst>
                                            <p:cond delay="499"/>
                                          </p:stCondLst>
                                        </p:cTn>
                                        <p:tgtEl>
                                          <p:spTgt spid="70"/>
                                        </p:tgtEl>
                                        <p:attrNameLst>
                                          <p:attrName>style.visibility</p:attrName>
                                        </p:attrNameLst>
                                      </p:cBhvr>
                                      <p:to>
                                        <p:strVal val="hidden"/>
                                      </p:to>
                                    </p:set>
                                  </p:childTnLst>
                                </p:cTn>
                              </p:par>
                              <p:par>
                                <p:cTn id="38" presetID="10" presetClass="exit" presetSubtype="0" fill="hold" grpId="1" nodeType="withEffect">
                                  <p:stCondLst>
                                    <p:cond delay="0"/>
                                  </p:stCondLst>
                                  <p:childTnLst>
                                    <p:animEffect transition="out" filter="fade">
                                      <p:cBhvr>
                                        <p:cTn id="39" dur="500"/>
                                        <p:tgtEl>
                                          <p:spTgt spid="38"/>
                                        </p:tgtEl>
                                      </p:cBhvr>
                                    </p:animEffect>
                                    <p:set>
                                      <p:cBhvr>
                                        <p:cTn id="40" dur="1" fill="hold">
                                          <p:stCondLst>
                                            <p:cond delay="499"/>
                                          </p:stCondLst>
                                        </p:cTn>
                                        <p:tgtEl>
                                          <p:spTgt spid="38"/>
                                        </p:tgtEl>
                                        <p:attrNameLst>
                                          <p:attrName>style.visibility</p:attrName>
                                        </p:attrNameLst>
                                      </p:cBhvr>
                                      <p:to>
                                        <p:strVal val="hidden"/>
                                      </p:to>
                                    </p:set>
                                  </p:childTnLst>
                                </p:cTn>
                              </p:par>
                              <p:par>
                                <p:cTn id="41" presetID="10" presetClass="exit" presetSubtype="0" fill="hold" nodeType="withEffect">
                                  <p:stCondLst>
                                    <p:cond delay="0"/>
                                  </p:stCondLst>
                                  <p:childTnLst>
                                    <p:animEffect transition="out" filter="fade">
                                      <p:cBhvr>
                                        <p:cTn id="42" dur="500"/>
                                        <p:tgtEl>
                                          <p:spTgt spid="49"/>
                                        </p:tgtEl>
                                      </p:cBhvr>
                                    </p:animEffect>
                                    <p:set>
                                      <p:cBhvr>
                                        <p:cTn id="43" dur="1" fill="hold">
                                          <p:stCondLst>
                                            <p:cond delay="499"/>
                                          </p:stCondLst>
                                        </p:cTn>
                                        <p:tgtEl>
                                          <p:spTgt spid="49"/>
                                        </p:tgtEl>
                                        <p:attrNameLst>
                                          <p:attrName>style.visibility</p:attrName>
                                        </p:attrNameLst>
                                      </p:cBhvr>
                                      <p:to>
                                        <p:strVal val="hidden"/>
                                      </p:to>
                                    </p:set>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73"/>
                                        </p:tgtEl>
                                        <p:attrNameLst>
                                          <p:attrName>style.visibility</p:attrName>
                                        </p:attrNameLst>
                                      </p:cBhvr>
                                      <p:to>
                                        <p:strVal val="visible"/>
                                      </p:to>
                                    </p:set>
                                    <p:animEffect transition="in" filter="fade">
                                      <p:cBhvr>
                                        <p:cTn id="47" dur="500"/>
                                        <p:tgtEl>
                                          <p:spTgt spid="73"/>
                                        </p:tgtEl>
                                      </p:cBhvr>
                                    </p:animEffect>
                                  </p:childTnLst>
                                </p:cTn>
                              </p:par>
                            </p:childTnLst>
                          </p:cTn>
                        </p:par>
                        <p:par>
                          <p:cTn id="48" fill="hold">
                            <p:stCondLst>
                              <p:cond delay="2500"/>
                            </p:stCondLst>
                            <p:childTnLst>
                              <p:par>
                                <p:cTn id="49" presetID="10" presetClass="entr" presetSubtype="0" fill="hold" nodeType="afterEffect">
                                  <p:stCondLst>
                                    <p:cond delay="0"/>
                                  </p:stCondLst>
                                  <p:childTnLst>
                                    <p:set>
                                      <p:cBhvr>
                                        <p:cTn id="50" dur="1" fill="hold">
                                          <p:stCondLst>
                                            <p:cond delay="0"/>
                                          </p:stCondLst>
                                        </p:cTn>
                                        <p:tgtEl>
                                          <p:spTgt spid="75"/>
                                        </p:tgtEl>
                                        <p:attrNameLst>
                                          <p:attrName>style.visibility</p:attrName>
                                        </p:attrNameLst>
                                      </p:cBhvr>
                                      <p:to>
                                        <p:strVal val="visible"/>
                                      </p:to>
                                    </p:set>
                                    <p:animEffect transition="in" filter="fade">
                                      <p:cBhvr>
                                        <p:cTn id="51" dur="500"/>
                                        <p:tgtEl>
                                          <p:spTgt spid="75"/>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4" fill="hold" grpId="0" nodeType="clickEffect">
                                  <p:stCondLst>
                                    <p:cond delay="0"/>
                                  </p:stCondLst>
                                  <p:childTnLst>
                                    <p:set>
                                      <p:cBhvr>
                                        <p:cTn id="55" dur="1" fill="hold">
                                          <p:stCondLst>
                                            <p:cond delay="0"/>
                                          </p:stCondLst>
                                        </p:cTn>
                                        <p:tgtEl>
                                          <p:spTgt spid="47"/>
                                        </p:tgtEl>
                                        <p:attrNameLst>
                                          <p:attrName>style.visibility</p:attrName>
                                        </p:attrNameLst>
                                      </p:cBhvr>
                                      <p:to>
                                        <p:strVal val="visible"/>
                                      </p:to>
                                    </p:set>
                                    <p:animEffect transition="in" filter="wipe(down)">
                                      <p:cBhvr>
                                        <p:cTn id="56" dur="2000"/>
                                        <p:tgtEl>
                                          <p:spTgt spid="4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8"/>
                                        </p:tgtEl>
                                        <p:attrNameLst>
                                          <p:attrName>style.visibility</p:attrName>
                                        </p:attrNameLst>
                                      </p:cBhvr>
                                      <p:to>
                                        <p:strVal val="visible"/>
                                      </p:to>
                                    </p:set>
                                    <p:animEffect transition="in" filter="fade">
                                      <p:cBhvr>
                                        <p:cTn id="59" dur="500"/>
                                        <p:tgtEl>
                                          <p:spTgt spid="48"/>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childTnLst>
                          </p:cTn>
                        </p:par>
                      </p:childTnLst>
                    </p:cTn>
                  </p:par>
                  <p:par>
                    <p:cTn id="63" fill="hold">
                      <p:stCondLst>
                        <p:cond delay="indefinite"/>
                      </p:stCondLst>
                      <p:childTnLst>
                        <p:par>
                          <p:cTn id="64" fill="hold">
                            <p:stCondLst>
                              <p:cond delay="0"/>
                            </p:stCondLst>
                            <p:childTnLst>
                              <p:par>
                                <p:cTn id="65" presetID="22" presetClass="entr" presetSubtype="4" fill="hold" grpId="0" nodeType="clickEffect">
                                  <p:stCondLst>
                                    <p:cond delay="0"/>
                                  </p:stCondLst>
                                  <p:childTnLst>
                                    <p:set>
                                      <p:cBhvr>
                                        <p:cTn id="66" dur="1" fill="hold">
                                          <p:stCondLst>
                                            <p:cond delay="0"/>
                                          </p:stCondLst>
                                        </p:cTn>
                                        <p:tgtEl>
                                          <p:spTgt spid="39"/>
                                        </p:tgtEl>
                                        <p:attrNameLst>
                                          <p:attrName>style.visibility</p:attrName>
                                        </p:attrNameLst>
                                      </p:cBhvr>
                                      <p:to>
                                        <p:strVal val="visible"/>
                                      </p:to>
                                    </p:set>
                                    <p:animEffect transition="in" filter="wipe(down)">
                                      <p:cBhvr>
                                        <p:cTn id="67" dur="2000"/>
                                        <p:tgtEl>
                                          <p:spTgt spid="39"/>
                                        </p:tgtEl>
                                      </p:cBhvr>
                                    </p:animEffect>
                                  </p:childTnLst>
                                </p:cTn>
                              </p:par>
                              <p:par>
                                <p:cTn id="68" presetID="22" presetClass="entr" presetSubtype="4" fill="hold" nodeType="withEffect">
                                  <p:stCondLst>
                                    <p:cond delay="0"/>
                                  </p:stCondLst>
                                  <p:childTnLst>
                                    <p:set>
                                      <p:cBhvr>
                                        <p:cTn id="69" dur="1" fill="hold">
                                          <p:stCondLst>
                                            <p:cond delay="0"/>
                                          </p:stCondLst>
                                        </p:cTn>
                                        <p:tgtEl>
                                          <p:spTgt spid="63"/>
                                        </p:tgtEl>
                                        <p:attrNameLst>
                                          <p:attrName>style.visibility</p:attrName>
                                        </p:attrNameLst>
                                      </p:cBhvr>
                                      <p:to>
                                        <p:strVal val="visible"/>
                                      </p:to>
                                    </p:set>
                                    <p:animEffect transition="in" filter="wipe(down)">
                                      <p:cBhvr>
                                        <p:cTn id="70" dur="2000"/>
                                        <p:tgtEl>
                                          <p:spTgt spid="63"/>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2"/>
                                        </p:tgtEl>
                                        <p:attrNameLst>
                                          <p:attrName>style.visibility</p:attrName>
                                        </p:attrNameLst>
                                      </p:cBhvr>
                                      <p:to>
                                        <p:strVal val="visible"/>
                                      </p:to>
                                    </p:set>
                                    <p:animEffect transition="in" filter="fade">
                                      <p:cBhvr>
                                        <p:cTn id="73" dur="500"/>
                                        <p:tgtEl>
                                          <p:spTgt spid="62"/>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68"/>
                                        </p:tgtEl>
                                        <p:attrNameLst>
                                          <p:attrName>style.visibility</p:attrName>
                                        </p:attrNameLst>
                                      </p:cBhvr>
                                      <p:to>
                                        <p:strVal val="visible"/>
                                      </p:to>
                                    </p:set>
                                    <p:animEffect transition="in" filter="fade">
                                      <p:cBhvr>
                                        <p:cTn id="76" dur="500"/>
                                        <p:tgtEl>
                                          <p:spTgt spid="68"/>
                                        </p:tgtEl>
                                      </p:cBhvr>
                                    </p:animEffect>
                                  </p:childTnLst>
                                </p:cTn>
                              </p:par>
                            </p:childTnLst>
                          </p:cTn>
                        </p:par>
                        <p:par>
                          <p:cTn id="77" fill="hold">
                            <p:stCondLst>
                              <p:cond delay="2000"/>
                            </p:stCondLst>
                            <p:childTnLst>
                              <p:par>
                                <p:cTn id="78" presetID="10" presetClass="entr" presetSubtype="0" fill="hold" nodeType="afterEffect">
                                  <p:stCondLst>
                                    <p:cond delay="0"/>
                                  </p:stCondLst>
                                  <p:childTnLst>
                                    <p:set>
                                      <p:cBhvr>
                                        <p:cTn id="79" dur="1" fill="hold">
                                          <p:stCondLst>
                                            <p:cond delay="0"/>
                                          </p:stCondLst>
                                        </p:cTn>
                                        <p:tgtEl>
                                          <p:spTgt spid="81"/>
                                        </p:tgtEl>
                                        <p:attrNameLst>
                                          <p:attrName>style.visibility</p:attrName>
                                        </p:attrNameLst>
                                      </p:cBhvr>
                                      <p:to>
                                        <p:strVal val="visible"/>
                                      </p:to>
                                    </p:set>
                                    <p:animEffect transition="in" filter="fade">
                                      <p:cBhvr>
                                        <p:cTn id="80" dur="500"/>
                                        <p:tgtEl>
                                          <p:spTgt spid="81"/>
                                        </p:tgtEl>
                                      </p:cBhvr>
                                    </p:animEffect>
                                  </p:childTnLst>
                                </p:cTn>
                              </p:par>
                            </p:childTnLst>
                          </p:cTn>
                        </p:par>
                      </p:childTnLst>
                    </p:cTn>
                  </p:par>
                  <p:par>
                    <p:cTn id="81" fill="hold">
                      <p:stCondLst>
                        <p:cond delay="indefinite"/>
                      </p:stCondLst>
                      <p:childTnLst>
                        <p:par>
                          <p:cTn id="82" fill="hold">
                            <p:stCondLst>
                              <p:cond delay="0"/>
                            </p:stCondLst>
                            <p:childTnLst>
                              <p:par>
                                <p:cTn id="83" presetID="22" presetClass="entr" presetSubtype="8" fill="hold" grpId="0" nodeType="clickEffect">
                                  <p:stCondLst>
                                    <p:cond delay="0"/>
                                  </p:stCondLst>
                                  <p:childTnLst>
                                    <p:set>
                                      <p:cBhvr>
                                        <p:cTn id="84" dur="1" fill="hold">
                                          <p:stCondLst>
                                            <p:cond delay="0"/>
                                          </p:stCondLst>
                                        </p:cTn>
                                        <p:tgtEl>
                                          <p:spTgt spid="35"/>
                                        </p:tgtEl>
                                        <p:attrNameLst>
                                          <p:attrName>style.visibility</p:attrName>
                                        </p:attrNameLst>
                                      </p:cBhvr>
                                      <p:to>
                                        <p:strVal val="visible"/>
                                      </p:to>
                                    </p:set>
                                    <p:animEffect transition="in" filter="wipe(left)">
                                      <p:cBhvr>
                                        <p:cTn id="85" dur="500"/>
                                        <p:tgtEl>
                                          <p:spTgt spid="35"/>
                                        </p:tgtEl>
                                      </p:cBhvr>
                                    </p:animEffect>
                                  </p:childTnLst>
                                </p:cTn>
                              </p:par>
                            </p:childTnLst>
                          </p:cTn>
                        </p:par>
                      </p:childTnLst>
                    </p:cTn>
                  </p:par>
                  <p:par>
                    <p:cTn id="86" fill="hold">
                      <p:stCondLst>
                        <p:cond delay="indefinite"/>
                      </p:stCondLst>
                      <p:childTnLst>
                        <p:par>
                          <p:cTn id="87" fill="hold">
                            <p:stCondLst>
                              <p:cond delay="0"/>
                            </p:stCondLst>
                            <p:childTnLst>
                              <p:par>
                                <p:cTn id="88" presetID="22" presetClass="entr" presetSubtype="1" fill="hold" grpId="0" nodeType="clickEffect">
                                  <p:stCondLst>
                                    <p:cond delay="0"/>
                                  </p:stCondLst>
                                  <p:childTnLst>
                                    <p:set>
                                      <p:cBhvr>
                                        <p:cTn id="89" dur="1" fill="hold">
                                          <p:stCondLst>
                                            <p:cond delay="0"/>
                                          </p:stCondLst>
                                        </p:cTn>
                                        <p:tgtEl>
                                          <p:spTgt spid="51"/>
                                        </p:tgtEl>
                                        <p:attrNameLst>
                                          <p:attrName>style.visibility</p:attrName>
                                        </p:attrNameLst>
                                      </p:cBhvr>
                                      <p:to>
                                        <p:strVal val="visible"/>
                                      </p:to>
                                    </p:set>
                                    <p:animEffect transition="in" filter="wipe(up)">
                                      <p:cBhvr>
                                        <p:cTn id="90" dur="2000"/>
                                        <p:tgtEl>
                                          <p:spTgt spid="51"/>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52"/>
                                        </p:tgtEl>
                                        <p:attrNameLst>
                                          <p:attrName>style.visibility</p:attrName>
                                        </p:attrNameLst>
                                      </p:cBhvr>
                                      <p:to>
                                        <p:strVal val="visible"/>
                                      </p:to>
                                    </p:set>
                                    <p:animEffect transition="in" filter="fade">
                                      <p:cBhvr>
                                        <p:cTn id="93" dur="500"/>
                                        <p:tgtEl>
                                          <p:spTgt spid="52"/>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67"/>
                                        </p:tgtEl>
                                        <p:attrNameLst>
                                          <p:attrName>style.visibility</p:attrName>
                                        </p:attrNameLst>
                                      </p:cBhvr>
                                      <p:to>
                                        <p:strVal val="visible"/>
                                      </p:to>
                                    </p:set>
                                    <p:animEffect transition="in" filter="fade">
                                      <p:cBhvr>
                                        <p:cTn id="96" dur="500"/>
                                        <p:tgtEl>
                                          <p:spTgt spid="67"/>
                                        </p:tgtEl>
                                      </p:cBhvr>
                                    </p:animEffect>
                                  </p:childTnLst>
                                </p:cTn>
                              </p:par>
                            </p:childTnLst>
                          </p:cTn>
                        </p:par>
                      </p:childTnLst>
                    </p:cTn>
                  </p:par>
                  <p:par>
                    <p:cTn id="97" fill="hold">
                      <p:stCondLst>
                        <p:cond delay="indefinite"/>
                      </p:stCondLst>
                      <p:childTnLst>
                        <p:par>
                          <p:cTn id="98" fill="hold">
                            <p:stCondLst>
                              <p:cond delay="0"/>
                            </p:stCondLst>
                            <p:childTnLst>
                              <p:par>
                                <p:cTn id="99" presetID="22" presetClass="entr" presetSubtype="2" fill="hold" grpId="0" nodeType="clickEffect">
                                  <p:stCondLst>
                                    <p:cond delay="0"/>
                                  </p:stCondLst>
                                  <p:childTnLst>
                                    <p:set>
                                      <p:cBhvr>
                                        <p:cTn id="100" dur="1" fill="hold">
                                          <p:stCondLst>
                                            <p:cond delay="0"/>
                                          </p:stCondLst>
                                        </p:cTn>
                                        <p:tgtEl>
                                          <p:spTgt spid="46"/>
                                        </p:tgtEl>
                                        <p:attrNameLst>
                                          <p:attrName>style.visibility</p:attrName>
                                        </p:attrNameLst>
                                      </p:cBhvr>
                                      <p:to>
                                        <p:strVal val="visible"/>
                                      </p:to>
                                    </p:set>
                                    <p:animEffect transition="in" filter="wipe(right)">
                                      <p:cBhvr>
                                        <p:cTn id="101" dur="2000"/>
                                        <p:tgtEl>
                                          <p:spTgt spid="46"/>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43"/>
                                        </p:tgtEl>
                                        <p:attrNameLst>
                                          <p:attrName>style.visibility</p:attrName>
                                        </p:attrNameLst>
                                      </p:cBhvr>
                                      <p:to>
                                        <p:strVal val="visible"/>
                                      </p:to>
                                    </p:set>
                                    <p:animEffect transition="in" filter="fade">
                                      <p:cBhvr>
                                        <p:cTn id="104" dur="500"/>
                                        <p:tgtEl>
                                          <p:spTgt spid="43"/>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5"/>
                                        </p:tgtEl>
                                        <p:attrNameLst>
                                          <p:attrName>style.visibility</p:attrName>
                                        </p:attrNameLst>
                                      </p:cBhvr>
                                      <p:to>
                                        <p:strVal val="visible"/>
                                      </p:to>
                                    </p:set>
                                    <p:animEffect transition="in" filter="fade">
                                      <p:cBhvr>
                                        <p:cTn id="10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animBg="1"/>
      <p:bldP spid="70" grpId="0" animBg="1"/>
      <p:bldP spid="70" grpId="1" animBg="1"/>
      <p:bldP spid="34" grpId="0" animBg="1"/>
      <p:bldP spid="35" grpId="0" animBg="1"/>
      <p:bldP spid="38" grpId="0" animBg="1"/>
      <p:bldP spid="38" grpId="1" animBg="1"/>
      <p:bldP spid="39" grpId="0" animBg="1"/>
      <p:bldP spid="43" grpId="0"/>
      <p:bldP spid="45" grpId="0" animBg="1"/>
      <p:bldP spid="46" grpId="0" animBg="1"/>
      <p:bldP spid="47" grpId="0" animBg="1"/>
      <p:bldP spid="48" grpId="0"/>
      <p:bldP spid="50" grpId="0" animBg="1"/>
      <p:bldP spid="51" grpId="0" animBg="1"/>
      <p:bldP spid="52" grpId="0" animBg="1"/>
      <p:bldP spid="62" grpId="0" animBg="1"/>
      <p:bldP spid="67" grpId="0" animBg="1"/>
      <p:bldP spid="68" grpId="0" animBg="1"/>
      <p:bldP spid="6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9" name="Rectangle 238"/>
          <p:cNvSpPr/>
          <p:nvPr>
            <p:custDataLst>
              <p:tags r:id="rId2"/>
            </p:custDataLst>
          </p:nvPr>
        </p:nvSpPr>
        <p:spPr bwMode="auto">
          <a:xfrm>
            <a:off x="4572000" y="622169"/>
            <a:ext cx="7096124" cy="5645281"/>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sp>
        <p:nvSpPr>
          <p:cNvPr id="283" name="Rectangle 282"/>
          <p:cNvSpPr/>
          <p:nvPr>
            <p:custDataLst>
              <p:tags r:id="rId3"/>
            </p:custDataLst>
          </p:nvPr>
        </p:nvSpPr>
        <p:spPr>
          <a:xfrm>
            <a:off x="7281761" y="2486605"/>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4" name="Rectangle 283"/>
          <p:cNvSpPr/>
          <p:nvPr>
            <p:custDataLst>
              <p:tags r:id="rId4"/>
            </p:custDataLst>
          </p:nvPr>
        </p:nvSpPr>
        <p:spPr>
          <a:xfrm>
            <a:off x="7716384"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5" name="Rectangle 284"/>
          <p:cNvSpPr/>
          <p:nvPr>
            <p:custDataLst>
              <p:tags r:id="rId5"/>
            </p:custDataLst>
          </p:nvPr>
        </p:nvSpPr>
        <p:spPr>
          <a:xfrm>
            <a:off x="5588069" y="902555"/>
            <a:ext cx="5898476" cy="1521790"/>
          </a:xfrm>
          <a:prstGeom prst="rect">
            <a:avLst/>
          </a:prstGeom>
          <a:solidFill>
            <a:schemeClr val="accent2"/>
          </a:solidFill>
          <a:ln w="9525" cap="flat" cmpd="sng" algn="ctr">
            <a:noFill/>
            <a:prstDash val="solid"/>
          </a:ln>
          <a:effectLst/>
        </p:spPr>
        <p:txBody>
          <a:bodyPr rtlCol="0" anchor="t"/>
          <a:lstStyle/>
          <a:p>
            <a:pPr lvl="0" algn="ctr" defTabSz="914400">
              <a:defRPr/>
            </a:pPr>
            <a:r>
              <a:rPr lang="en-US" sz="2000" kern="0" dirty="0">
                <a:ln>
                  <a:solidFill>
                    <a:schemeClr val="bg1">
                      <a:alpha val="0"/>
                    </a:schemeClr>
                  </a:solidFill>
                </a:ln>
                <a:solidFill>
                  <a:schemeClr val="bg1"/>
                </a:solidFill>
              </a:rPr>
              <a:t>sb://</a:t>
            </a:r>
            <a:r>
              <a:rPr lang="en-US" sz="2000" i="1" kern="0" dirty="0">
                <a:ln>
                  <a:solidFill>
                    <a:schemeClr val="bg1">
                      <a:alpha val="0"/>
                    </a:schemeClr>
                  </a:solidFill>
                </a:ln>
                <a:solidFill>
                  <a:schemeClr val="accent5">
                    <a:lumMod val="75000"/>
                  </a:schemeClr>
                </a:solidFill>
              </a:rPr>
              <a:t>solution.</a:t>
            </a:r>
            <a:r>
              <a:rPr lang="en-US" sz="2000" kern="0" dirty="0">
                <a:ln>
                  <a:solidFill>
                    <a:schemeClr val="bg1">
                      <a:alpha val="0"/>
                    </a:schemeClr>
                  </a:solidFill>
                </a:ln>
                <a:solidFill>
                  <a:schemeClr val="bg1"/>
                </a:solidFill>
              </a:rPr>
              <a:t>servicebus.windows.net/</a:t>
            </a:r>
            <a:r>
              <a:rPr lang="en-US" sz="2000" kern="0" dirty="0">
                <a:ln>
                  <a:solidFill>
                    <a:schemeClr val="bg1">
                      <a:alpha val="0"/>
                    </a:schemeClr>
                  </a:solidFill>
                </a:ln>
                <a:solidFill>
                  <a:schemeClr val="accent4"/>
                </a:solidFill>
              </a:rPr>
              <a:t>a</a:t>
            </a:r>
            <a:r>
              <a:rPr lang="en-US" sz="2000" kern="0" dirty="0">
                <a:ln>
                  <a:solidFill>
                    <a:schemeClr val="bg1">
                      <a:alpha val="0"/>
                    </a:schemeClr>
                  </a:solidFill>
                </a:ln>
                <a:solidFill>
                  <a:schemeClr val="bg1"/>
                </a:solidFill>
              </a:rPr>
              <a:t>/</a:t>
            </a:r>
            <a:r>
              <a:rPr lang="en-US" sz="2000" kern="0" dirty="0">
                <a:ln>
                  <a:solidFill>
                    <a:schemeClr val="bg1">
                      <a:alpha val="0"/>
                    </a:schemeClr>
                  </a:solidFill>
                </a:ln>
                <a:solidFill>
                  <a:schemeClr val="accent3"/>
                </a:solidFill>
              </a:rPr>
              <a:t>b</a:t>
            </a:r>
            <a:r>
              <a:rPr lang="en-US" sz="2000" kern="0" dirty="0">
                <a:ln>
                  <a:solidFill>
                    <a:schemeClr val="bg1">
                      <a:alpha val="0"/>
                    </a:schemeClr>
                  </a:solidFill>
                </a:ln>
                <a:solidFill>
                  <a:schemeClr val="bg1"/>
                </a:solidFill>
              </a:rPr>
              <a:t>/</a:t>
            </a:r>
          </a:p>
        </p:txBody>
      </p:sp>
      <p:sp>
        <p:nvSpPr>
          <p:cNvPr id="286" name="Rectangle 285"/>
          <p:cNvSpPr/>
          <p:nvPr>
            <p:custDataLst>
              <p:tags r:id="rId6"/>
            </p:custDataLst>
          </p:nvPr>
        </p:nvSpPr>
        <p:spPr>
          <a:xfrm>
            <a:off x="5588069"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7" name="Rectangle 286"/>
          <p:cNvSpPr/>
          <p:nvPr>
            <p:custDataLst>
              <p:tags r:id="rId7"/>
            </p:custDataLst>
          </p:nvPr>
        </p:nvSpPr>
        <p:spPr>
          <a:xfrm>
            <a:off x="6013732"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8" name="Rectangle 287"/>
          <p:cNvSpPr/>
          <p:nvPr>
            <p:custDataLst>
              <p:tags r:id="rId8"/>
            </p:custDataLst>
          </p:nvPr>
        </p:nvSpPr>
        <p:spPr>
          <a:xfrm>
            <a:off x="6439395"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89" name="Rectangle 288"/>
          <p:cNvSpPr/>
          <p:nvPr>
            <p:custDataLst>
              <p:tags r:id="rId9"/>
            </p:custDataLst>
          </p:nvPr>
        </p:nvSpPr>
        <p:spPr>
          <a:xfrm>
            <a:off x="6865058"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0" name="Rectangle 289"/>
          <p:cNvSpPr/>
          <p:nvPr>
            <p:custDataLst>
              <p:tags r:id="rId10"/>
            </p:custDataLst>
          </p:nvPr>
        </p:nvSpPr>
        <p:spPr>
          <a:xfrm>
            <a:off x="8142047"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1" name="Rectangle 290"/>
          <p:cNvSpPr/>
          <p:nvPr>
            <p:custDataLst>
              <p:tags r:id="rId11"/>
            </p:custDataLst>
          </p:nvPr>
        </p:nvSpPr>
        <p:spPr>
          <a:xfrm>
            <a:off x="8567710"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2" name="Rectangle 291"/>
          <p:cNvSpPr/>
          <p:nvPr>
            <p:custDataLst>
              <p:tags r:id="rId12"/>
            </p:custDataLst>
          </p:nvPr>
        </p:nvSpPr>
        <p:spPr>
          <a:xfrm>
            <a:off x="8993373"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3" name="Rectangle 292"/>
          <p:cNvSpPr/>
          <p:nvPr>
            <p:custDataLst>
              <p:tags r:id="rId13"/>
            </p:custDataLst>
          </p:nvPr>
        </p:nvSpPr>
        <p:spPr>
          <a:xfrm>
            <a:off x="9419036"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4" name="Rectangle 293"/>
          <p:cNvSpPr/>
          <p:nvPr>
            <p:custDataLst>
              <p:tags r:id="rId14"/>
            </p:custDataLst>
          </p:nvPr>
        </p:nvSpPr>
        <p:spPr>
          <a:xfrm>
            <a:off x="9844699"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5" name="Rectangle 294"/>
          <p:cNvSpPr/>
          <p:nvPr>
            <p:custDataLst>
              <p:tags r:id="rId15"/>
            </p:custDataLst>
          </p:nvPr>
        </p:nvSpPr>
        <p:spPr>
          <a:xfrm>
            <a:off x="10270362"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6" name="Rectangle 295"/>
          <p:cNvSpPr/>
          <p:nvPr>
            <p:custDataLst>
              <p:tags r:id="rId16"/>
            </p:custDataLst>
          </p:nvPr>
        </p:nvSpPr>
        <p:spPr>
          <a:xfrm>
            <a:off x="10696025"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7" name="Rectangle 296"/>
          <p:cNvSpPr/>
          <p:nvPr>
            <p:custDataLst>
              <p:tags r:id="rId17"/>
            </p:custDataLst>
          </p:nvPr>
        </p:nvSpPr>
        <p:spPr>
          <a:xfrm>
            <a:off x="11121691" y="2491127"/>
            <a:ext cx="364854" cy="403774"/>
          </a:xfrm>
          <a:prstGeom prst="rect">
            <a:avLst/>
          </a:prstGeom>
          <a:solidFill>
            <a:schemeClr val="accent2"/>
          </a:solidFill>
          <a:ln w="9525" cap="flat" cmpd="sng" algn="ctr">
            <a:noFill/>
            <a:prstDash val="solid"/>
          </a:ln>
          <a:effectLst/>
        </p:spPr>
        <p:txBody>
          <a:bodyPr rtlCol="0" anchor="b"/>
          <a:lstStyle/>
          <a:p>
            <a:pPr marL="0" marR="0" lvl="0" indent="0" algn="r" defTabSz="914400" eaLnBrk="1" fontAlgn="auto" latinLnBrk="0" hangingPunct="1">
              <a:lnSpc>
                <a:spcPct val="100000"/>
              </a:lnSpc>
              <a:spcBef>
                <a:spcPts val="0"/>
              </a:spcBef>
              <a:spcAft>
                <a:spcPts val="0"/>
              </a:spcAft>
              <a:buClrTx/>
              <a:buSzTx/>
              <a:buFontTx/>
              <a:buNone/>
              <a:tabLst/>
              <a:defRPr/>
            </a:pPr>
            <a:endParaRPr kumimoji="0" lang="en-US" sz="2000" b="1" i="0" u="none" strike="noStrike" kern="0" cap="none" spc="0" normalizeH="0" baseline="0" noProof="0" dirty="0">
              <a:ln>
                <a:solidFill>
                  <a:schemeClr val="bg1">
                    <a:alpha val="0"/>
                  </a:schemeClr>
                </a:solidFill>
              </a:ln>
              <a:solidFill>
                <a:srgbClr val="000000"/>
              </a:solidFill>
              <a:effectLst/>
              <a:uLnTx/>
              <a:uFillTx/>
              <a:latin typeface="Segoe UI"/>
              <a:ea typeface="+mn-ea"/>
              <a:cs typeface="+mn-cs"/>
              <a:sym typeface="Segoe UI"/>
            </a:endParaRPr>
          </a:p>
        </p:txBody>
      </p:sp>
      <p:sp>
        <p:nvSpPr>
          <p:cNvPr id="298" name="Oval 97"/>
          <p:cNvSpPr>
            <a:spLocks noChangeArrowheads="1"/>
          </p:cNvSpPr>
          <p:nvPr>
            <p:custDataLst>
              <p:tags r:id="rId18"/>
            </p:custDataLst>
          </p:nvPr>
        </p:nvSpPr>
        <p:spPr bwMode="auto">
          <a:xfrm>
            <a:off x="8111209" y="1219725"/>
            <a:ext cx="257959" cy="261840"/>
          </a:xfrm>
          <a:prstGeom prst="ellipse">
            <a:avLst/>
          </a:prstGeom>
          <a:solidFill>
            <a:schemeClr val="accent1"/>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299" name="Oval 96"/>
          <p:cNvSpPr>
            <a:spLocks noChangeArrowheads="1"/>
          </p:cNvSpPr>
          <p:nvPr>
            <p:custDataLst>
              <p:tags r:id="rId19"/>
            </p:custDataLst>
          </p:nvPr>
        </p:nvSpPr>
        <p:spPr bwMode="auto">
          <a:xfrm>
            <a:off x="7556969" y="1537180"/>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00" name="Oval 95"/>
          <p:cNvSpPr>
            <a:spLocks noChangeArrowheads="1"/>
          </p:cNvSpPr>
          <p:nvPr>
            <p:custDataLst>
              <p:tags r:id="rId20"/>
            </p:custDataLst>
          </p:nvPr>
        </p:nvSpPr>
        <p:spPr bwMode="auto">
          <a:xfrm>
            <a:off x="8665449" y="1537180"/>
            <a:ext cx="257959" cy="261840"/>
          </a:xfrm>
          <a:prstGeom prst="ellipse">
            <a:avLst/>
          </a:prstGeom>
          <a:solidFill>
            <a:srgbClr val="5BB5F3"/>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rgbClr val="FFFFFF"/>
              </a:solidFill>
              <a:effectLst/>
              <a:uLnTx/>
              <a:uFillTx/>
              <a:latin typeface="Segoe UI"/>
              <a:ea typeface="+mn-ea"/>
              <a:cs typeface="+mn-cs"/>
              <a:sym typeface="Segoe UI"/>
            </a:endParaRPr>
          </a:p>
        </p:txBody>
      </p:sp>
      <p:sp>
        <p:nvSpPr>
          <p:cNvPr id="301" name="Oval 94"/>
          <p:cNvSpPr>
            <a:spLocks noChangeArrowheads="1"/>
          </p:cNvSpPr>
          <p:nvPr>
            <p:custDataLst>
              <p:tags r:id="rId21"/>
            </p:custDataLst>
          </p:nvPr>
        </p:nvSpPr>
        <p:spPr bwMode="auto">
          <a:xfrm>
            <a:off x="8963287"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02" name="Oval 92"/>
          <p:cNvSpPr>
            <a:spLocks noChangeArrowheads="1"/>
          </p:cNvSpPr>
          <p:nvPr>
            <p:custDataLst>
              <p:tags r:id="rId22"/>
            </p:custDataLst>
          </p:nvPr>
        </p:nvSpPr>
        <p:spPr bwMode="auto">
          <a:xfrm>
            <a:off x="7814928"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03" name="Oval 91"/>
          <p:cNvSpPr>
            <a:spLocks noChangeArrowheads="1"/>
          </p:cNvSpPr>
          <p:nvPr>
            <p:custDataLst>
              <p:tags r:id="rId23"/>
            </p:custDataLst>
          </p:nvPr>
        </p:nvSpPr>
        <p:spPr bwMode="auto">
          <a:xfrm>
            <a:off x="7241062" y="1896066"/>
            <a:ext cx="257959" cy="261840"/>
          </a:xfrm>
          <a:prstGeom prst="ellipse">
            <a:avLst/>
          </a:prstGeom>
          <a:solidFill>
            <a:schemeClr val="accent4"/>
          </a:solidFill>
          <a:ln w="12700" cap="flat" cmpd="sng" algn="ctr">
            <a:solidFill>
              <a:schemeClr val="bg1"/>
            </a:solidFill>
            <a:prstDash val="solid"/>
            <a:headEnd/>
            <a:tailEnd/>
          </a:ln>
          <a:effectLst/>
        </p:spPr>
        <p:txBody>
          <a:bodyPr vert="horz" wrap="square" lIns="91440" tIns="45720" rIns="91440" bIns="4572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04" name="AutoShape 90"/>
          <p:cNvSpPr>
            <a:spLocks noChangeShapeType="1"/>
          </p:cNvSpPr>
          <p:nvPr>
            <p:custDataLst>
              <p:tags r:id="rId24"/>
            </p:custDataLst>
          </p:nvPr>
        </p:nvSpPr>
        <p:spPr bwMode="auto">
          <a:xfrm flipH="1">
            <a:off x="7786655" y="1350643"/>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5" name="AutoShape 88"/>
          <p:cNvSpPr>
            <a:spLocks noChangeShapeType="1"/>
          </p:cNvSpPr>
          <p:nvPr>
            <p:custDataLst>
              <p:tags r:id="rId25"/>
            </p:custDataLst>
          </p:nvPr>
        </p:nvSpPr>
        <p:spPr bwMode="auto">
          <a:xfrm flipH="1">
            <a:off x="8608747" y="1753097"/>
            <a:ext cx="94710"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6" name="AutoShape 87"/>
          <p:cNvSpPr>
            <a:spLocks noChangeShapeType="1"/>
          </p:cNvSpPr>
          <p:nvPr>
            <p:custDataLst>
              <p:tags r:id="rId26"/>
            </p:custDataLst>
          </p:nvPr>
        </p:nvSpPr>
        <p:spPr bwMode="auto">
          <a:xfrm>
            <a:off x="8885401" y="1753097"/>
            <a:ext cx="11589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7" name="AutoShape 86"/>
          <p:cNvSpPr>
            <a:spLocks noChangeShapeType="1"/>
          </p:cNvSpPr>
          <p:nvPr>
            <p:custDataLst>
              <p:tags r:id="rId27"/>
            </p:custDataLst>
          </p:nvPr>
        </p:nvSpPr>
        <p:spPr bwMode="auto">
          <a:xfrm>
            <a:off x="7776920" y="1753097"/>
            <a:ext cx="76018"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8" name="AutoShape 85"/>
          <p:cNvSpPr>
            <a:spLocks noChangeShapeType="1"/>
          </p:cNvSpPr>
          <p:nvPr>
            <p:custDataLst>
              <p:tags r:id="rId28"/>
            </p:custDataLst>
          </p:nvPr>
        </p:nvSpPr>
        <p:spPr bwMode="auto">
          <a:xfrm flipH="1">
            <a:off x="7461013" y="1753097"/>
            <a:ext cx="133965" cy="162811"/>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09" name="AutoShape 90"/>
          <p:cNvSpPr>
            <a:spLocks noChangeShapeType="1"/>
          </p:cNvSpPr>
          <p:nvPr>
            <p:custDataLst>
              <p:tags r:id="rId29"/>
            </p:custDataLst>
          </p:nvPr>
        </p:nvSpPr>
        <p:spPr bwMode="auto">
          <a:xfrm>
            <a:off x="8372412" y="1350643"/>
            <a:ext cx="324552" cy="227173"/>
          </a:xfrm>
          <a:prstGeom prst="straightConnector1">
            <a:avLst/>
          </a:prstGeom>
          <a:noFill/>
          <a:ln w="12700">
            <a:solidFill>
              <a:schemeClr val="bg1"/>
            </a:solidFill>
            <a:round/>
            <a:headEnd/>
            <a:tailEnd/>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400" b="0" i="0" u="none" strike="noStrike" kern="0" cap="none" spc="0" normalizeH="0" baseline="0" noProof="0" dirty="0">
              <a:ln>
                <a:solidFill>
                  <a:schemeClr val="bg1">
                    <a:alpha val="0"/>
                  </a:schemeClr>
                </a:solidFill>
              </a:ln>
              <a:solidFill>
                <a:sysClr val="windowText" lastClr="000000"/>
              </a:solidFill>
              <a:effectLst/>
              <a:uLnTx/>
              <a:uFillTx/>
            </a:endParaRPr>
          </a:p>
        </p:txBody>
      </p:sp>
      <p:sp>
        <p:nvSpPr>
          <p:cNvPr id="310" name="Oval 93"/>
          <p:cNvSpPr>
            <a:spLocks noChangeArrowheads="1"/>
          </p:cNvSpPr>
          <p:nvPr>
            <p:custDataLst>
              <p:tags r:id="rId30"/>
            </p:custDataLst>
          </p:nvPr>
        </p:nvSpPr>
        <p:spPr bwMode="auto">
          <a:xfrm>
            <a:off x="8388797" y="1896066"/>
            <a:ext cx="257959" cy="261840"/>
          </a:xfrm>
          <a:prstGeom prst="ellipse">
            <a:avLst/>
          </a:prstGeom>
          <a:solidFill>
            <a:schemeClr val="accent3"/>
          </a:solidFill>
          <a:ln w="12700" cap="flat" cmpd="sng" algn="ctr">
            <a:solidFill>
              <a:schemeClr val="bg1"/>
            </a:solidFill>
            <a:prstDash val="solid"/>
            <a:headEnd/>
            <a:tailEnd/>
          </a:ln>
          <a:effectLst/>
        </p:spPr>
        <p:txBody>
          <a:bodyPr vert="horz" wrap="square" lIns="0" tIns="0" rIns="0" bIns="0" numCol="1" anchor="t" anchorCtr="0" compatLnSpc="1">
            <a:prstTxWarp prst="textNoShape">
              <a:avLst/>
            </a:prstTxWarp>
          </a:bodyPr>
          <a:lstStyle/>
          <a:p>
            <a:pPr defTabSz="914400"/>
            <a:endParaRPr lang="en-US" sz="1400" kern="0" dirty="0">
              <a:ln>
                <a:solidFill>
                  <a:schemeClr val="bg1">
                    <a:alpha val="0"/>
                  </a:schemeClr>
                </a:solidFill>
              </a:ln>
              <a:solidFill>
                <a:srgbClr val="FFFFFF"/>
              </a:solidFill>
              <a:latin typeface="Segoe UI"/>
              <a:sym typeface="Segoe UI"/>
            </a:endParaRPr>
          </a:p>
        </p:txBody>
      </p:sp>
      <p:sp>
        <p:nvSpPr>
          <p:cNvPr id="311" name="Freeform 310"/>
          <p:cNvSpPr/>
          <p:nvPr>
            <p:custDataLst>
              <p:tags r:id="rId31"/>
            </p:custDataLst>
          </p:nvPr>
        </p:nvSpPr>
        <p:spPr>
          <a:xfrm rot="21235890">
            <a:off x="8666803" y="1939903"/>
            <a:ext cx="584936" cy="571526"/>
          </a:xfrm>
          <a:custGeom>
            <a:avLst/>
            <a:gdLst>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64368"/>
              <a:gd name="connsiteY0" fmla="*/ 0 h 395287"/>
              <a:gd name="connsiteX1" fmla="*/ 664368 w 664368"/>
              <a:gd name="connsiteY1" fmla="*/ 395287 h 395287"/>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 name="connsiteX0" fmla="*/ 0 w 642937"/>
              <a:gd name="connsiteY0" fmla="*/ 0 h 407193"/>
              <a:gd name="connsiteX1" fmla="*/ 642937 w 642937"/>
              <a:gd name="connsiteY1" fmla="*/ 407193 h 407193"/>
            </a:gdLst>
            <a:ahLst/>
            <a:cxnLst>
              <a:cxn ang="0">
                <a:pos x="connsiteX0" y="connsiteY0"/>
              </a:cxn>
              <a:cxn ang="0">
                <a:pos x="connsiteX1" y="connsiteY1"/>
              </a:cxn>
            </a:cxnLst>
            <a:rect l="l" t="t" r="r" b="b"/>
            <a:pathLst>
              <a:path w="642937" h="407193">
                <a:moveTo>
                  <a:pt x="0" y="0"/>
                </a:moveTo>
                <a:cubicBezTo>
                  <a:pt x="214312" y="38893"/>
                  <a:pt x="490537" y="146844"/>
                  <a:pt x="642937" y="407193"/>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18" name="Rectangle 317"/>
          <p:cNvSpPr/>
          <p:nvPr>
            <p:custDataLst>
              <p:tags r:id="rId32"/>
            </p:custDataLst>
          </p:nvPr>
        </p:nvSpPr>
        <p:spPr bwMode="auto">
          <a:xfrm>
            <a:off x="4767290" y="899658"/>
            <a:ext cx="782521" cy="1521790"/>
          </a:xfrm>
          <a:prstGeom prst="rect">
            <a:avLst/>
          </a:prstGeom>
          <a:solidFill>
            <a:schemeClr val="bg1">
              <a:lumMod val="8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400">
              <a:defRPr/>
            </a:pPr>
            <a:r>
              <a:rPr lang="en-US" sz="1200" kern="0" dirty="0">
                <a:ln>
                  <a:solidFill>
                    <a:schemeClr val="bg1">
                      <a:alpha val="0"/>
                    </a:schemeClr>
                  </a:solidFill>
                </a:ln>
                <a:solidFill>
                  <a:srgbClr val="595959"/>
                </a:solidFill>
              </a:rPr>
              <a:t>Backend</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Naming</a:t>
            </a:r>
          </a:p>
          <a:p>
            <a:pPr algn="r" defTabSz="914400">
              <a:defRPr/>
            </a:pPr>
            <a:r>
              <a:rPr lang="en-US" sz="1200" kern="0" dirty="0">
                <a:ln>
                  <a:solidFill>
                    <a:schemeClr val="bg1">
                      <a:alpha val="0"/>
                    </a:schemeClr>
                  </a:solidFill>
                </a:ln>
                <a:solidFill>
                  <a:srgbClr val="595959"/>
                </a:solidFill>
              </a:rPr>
              <a:t>Routing</a:t>
            </a:r>
            <a:br>
              <a:rPr lang="en-US" sz="1200" kern="0" dirty="0">
                <a:ln>
                  <a:solidFill>
                    <a:schemeClr val="bg1">
                      <a:alpha val="0"/>
                    </a:schemeClr>
                  </a:solidFill>
                </a:ln>
                <a:solidFill>
                  <a:srgbClr val="595959"/>
                </a:solidFill>
              </a:rPr>
            </a:br>
            <a:r>
              <a:rPr lang="en-US" sz="1200" kern="0" dirty="0">
                <a:ln>
                  <a:solidFill>
                    <a:schemeClr val="bg1">
                      <a:alpha val="0"/>
                    </a:schemeClr>
                  </a:solidFill>
                </a:ln>
                <a:solidFill>
                  <a:srgbClr val="595959"/>
                </a:solidFill>
              </a:rPr>
              <a:t>Fabric</a:t>
            </a:r>
          </a:p>
        </p:txBody>
      </p:sp>
      <p:grpSp>
        <p:nvGrpSpPr>
          <p:cNvPr id="319" name="Group 318"/>
          <p:cNvGrpSpPr/>
          <p:nvPr/>
        </p:nvGrpSpPr>
        <p:grpSpPr>
          <a:xfrm>
            <a:off x="4767290" y="2488230"/>
            <a:ext cx="782521" cy="403773"/>
            <a:chOff x="2712110" y="2722147"/>
            <a:chExt cx="782521" cy="403773"/>
          </a:xfrm>
          <a:solidFill>
            <a:schemeClr val="bg1">
              <a:lumMod val="85000"/>
            </a:schemeClr>
          </a:solidFill>
        </p:grpSpPr>
        <p:sp>
          <p:nvSpPr>
            <p:cNvPr id="320" name="Rectangle 319"/>
            <p:cNvSpPr/>
            <p:nvPr>
              <p:custDataLst>
                <p:tags r:id="rId57"/>
              </p:custDataLst>
            </p:nvPr>
          </p:nvSpPr>
          <p:spPr bwMode="auto">
            <a:xfrm>
              <a:off x="2712110" y="2722147"/>
              <a:ext cx="782521" cy="403773"/>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ln>
                  <a:solidFill>
                    <a:schemeClr val="bg1">
                      <a:alpha val="0"/>
                    </a:schemeClr>
                  </a:solidFill>
                </a:ln>
                <a:gradFill>
                  <a:gsLst>
                    <a:gs pos="0">
                      <a:srgbClr val="FFFFFF"/>
                    </a:gs>
                    <a:gs pos="100000">
                      <a:srgbClr val="FFFFFF"/>
                    </a:gs>
                  </a:gsLst>
                  <a:lin ang="5400000" scaled="0"/>
                </a:gradFill>
              </a:endParaRPr>
            </a:p>
          </p:txBody>
        </p:sp>
        <p:sp>
          <p:nvSpPr>
            <p:cNvPr id="321" name="TextBox 320"/>
            <p:cNvSpPr txBox="1"/>
            <p:nvPr>
              <p:custDataLst>
                <p:tags r:id="rId58"/>
              </p:custDataLst>
            </p:nvPr>
          </p:nvSpPr>
          <p:spPr>
            <a:xfrm>
              <a:off x="2809229" y="2739367"/>
              <a:ext cx="615553" cy="369332"/>
            </a:xfrm>
            <a:prstGeom prst="rect">
              <a:avLst/>
            </a:prstGeom>
            <a:grpFill/>
          </p:spPr>
          <p:txBody>
            <a:bodyPr wrap="none" lIns="0" tIns="0" rIns="0" bIns="0" rtlCol="0">
              <a:spAutoFit/>
            </a:bodyPr>
            <a:lstStyle/>
            <a:p>
              <a:pPr marL="0" marR="0" lvl="0" indent="0" algn="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smtClean="0">
                  <a:ln>
                    <a:solidFill>
                      <a:schemeClr val="bg1">
                        <a:alpha val="0"/>
                      </a:schemeClr>
                    </a:solidFill>
                  </a:ln>
                  <a:solidFill>
                    <a:srgbClr val="595959"/>
                  </a:solidFill>
                  <a:effectLst/>
                  <a:uLnTx/>
                  <a:uFillTx/>
                </a:rPr>
                <a:t>Frontend</a:t>
              </a:r>
              <a:br>
                <a:rPr kumimoji="0" lang="en-US" sz="1200" b="0" i="0" u="none" strike="noStrike" kern="0" cap="none" spc="0" normalizeH="0" baseline="0" noProof="0" dirty="0" smtClean="0">
                  <a:ln>
                    <a:solidFill>
                      <a:schemeClr val="bg1">
                        <a:alpha val="0"/>
                      </a:schemeClr>
                    </a:solidFill>
                  </a:ln>
                  <a:solidFill>
                    <a:srgbClr val="595959"/>
                  </a:solidFill>
                  <a:effectLst/>
                  <a:uLnTx/>
                  <a:uFillTx/>
                </a:rPr>
              </a:br>
              <a:r>
                <a:rPr kumimoji="0" lang="en-US" sz="1200" b="0" i="0" u="none" strike="noStrike" kern="0" cap="none" spc="0" normalizeH="0" baseline="0" noProof="0" dirty="0" smtClean="0">
                  <a:ln>
                    <a:solidFill>
                      <a:schemeClr val="bg1">
                        <a:alpha val="0"/>
                      </a:schemeClr>
                    </a:solidFill>
                  </a:ln>
                  <a:solidFill>
                    <a:srgbClr val="595959"/>
                  </a:solidFill>
                  <a:effectLst/>
                  <a:uLnTx/>
                  <a:uFillTx/>
                </a:rPr>
                <a:t>Nodes</a:t>
              </a:r>
              <a:endParaRPr kumimoji="0" lang="en-US" sz="1200" b="0" i="0" u="none" strike="noStrike" kern="0" cap="none" spc="0" normalizeH="0" baseline="0" noProof="0" dirty="0">
                <a:ln>
                  <a:solidFill>
                    <a:schemeClr val="bg1">
                      <a:alpha val="0"/>
                    </a:schemeClr>
                  </a:solidFill>
                </a:ln>
                <a:solidFill>
                  <a:srgbClr val="595959"/>
                </a:solidFill>
                <a:effectLst/>
                <a:uLnTx/>
                <a:uFillTx/>
              </a:endParaRPr>
            </a:p>
          </p:txBody>
        </p:sp>
      </p:grpSp>
      <p:sp>
        <p:nvSpPr>
          <p:cNvPr id="322" name="Rectangle 321"/>
          <p:cNvSpPr/>
          <p:nvPr>
            <p:custDataLst>
              <p:tags r:id="rId33"/>
            </p:custDataLst>
          </p:nvPr>
        </p:nvSpPr>
        <p:spPr>
          <a:xfrm>
            <a:off x="9821350" y="1975913"/>
            <a:ext cx="1624163" cy="461665"/>
          </a:xfrm>
          <a:prstGeom prst="rect">
            <a:avLst/>
          </a:prstGeom>
        </p:spPr>
        <p:txBody>
          <a:bodyPr wrap="none">
            <a:spAutoFit/>
          </a:bodyPr>
          <a:lstStyle/>
          <a:p>
            <a:pPr lvl="0" algn="r" defTabSz="914400">
              <a:defRPr/>
            </a:pPr>
            <a:r>
              <a:rPr lang="en-US" sz="2400" kern="0" dirty="0">
                <a:ln>
                  <a:solidFill>
                    <a:schemeClr val="bg1">
                      <a:alpha val="0"/>
                    </a:schemeClr>
                  </a:solidFill>
                </a:ln>
                <a:solidFill>
                  <a:srgbClr val="FFFFFF"/>
                </a:solidFill>
                <a:latin typeface="Segoe UI Light" pitchFamily="34" charset="0"/>
              </a:rPr>
              <a:t>Service Bus</a:t>
            </a:r>
          </a:p>
        </p:txBody>
      </p:sp>
      <p:graphicFrame>
        <p:nvGraphicFramePr>
          <p:cNvPr id="98" name="Object 97" hidden="1"/>
          <p:cNvGraphicFramePr>
            <a:graphicFrameLocks noChangeAspect="1"/>
          </p:cNvGraphicFramePr>
          <p:nvPr>
            <p:custDataLst>
              <p:tags r:id="rId34"/>
            </p:custDataLst>
            <p:extLst>
              <p:ext uri="{D42A27DB-BD31-4B8C-83A1-F6EECF244321}">
                <p14:modId xmlns:p14="http://schemas.microsoft.com/office/powerpoint/2010/main" val="316567380"/>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60437" name="think-cell Slide" r:id="rId61" imgW="270" imgH="270" progId="TCLayout.ActiveDocument.1">
                  <p:embed/>
                </p:oleObj>
              </mc:Choice>
              <mc:Fallback>
                <p:oleObj name="think-cell Slide" r:id="rId61" imgW="270" imgH="270" progId="TCLayout.ActiveDocument.1">
                  <p:embed/>
                  <p:pic>
                    <p:nvPicPr>
                      <p:cNvPr id="0" name=""/>
                      <p:cNvPicPr/>
                      <p:nvPr/>
                    </p:nvPicPr>
                    <p:blipFill>
                      <a:blip r:embed="rId62"/>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5"/>
            </p:custDataLst>
          </p:nvPr>
        </p:nvSpPr>
        <p:spPr>
          <a:xfrm>
            <a:off x="519112" y="228600"/>
            <a:ext cx="11149013" cy="609398"/>
          </a:xfrm>
        </p:spPr>
        <p:txBody>
          <a:bodyPr/>
          <a:lstStyle/>
          <a:p>
            <a:r>
              <a:rPr lang="en-US" sz="4400" dirty="0">
                <a:cs typeface="Segoe UI"/>
              </a:rPr>
              <a:t>Hybrid Connect</a:t>
            </a:r>
          </a:p>
        </p:txBody>
      </p:sp>
      <p:sp>
        <p:nvSpPr>
          <p:cNvPr id="5" name="Content Placeholder 4"/>
          <p:cNvSpPr>
            <a:spLocks noGrp="1"/>
          </p:cNvSpPr>
          <p:nvPr>
            <p:ph type="body" sz="quarter" idx="10"/>
          </p:nvPr>
        </p:nvSpPr>
        <p:spPr>
          <a:xfrm>
            <a:off x="519113" y="1463675"/>
            <a:ext cx="3942355" cy="4796698"/>
          </a:xfrm>
        </p:spPr>
        <p:txBody>
          <a:bodyPr/>
          <a:lstStyle/>
          <a:p>
            <a:pPr marL="3175">
              <a:spcAft>
                <a:spcPts val="900"/>
              </a:spcAft>
            </a:pPr>
            <a:r>
              <a:rPr lang="en-US" sz="2400" spc="-100" dirty="0">
                <a:latin typeface="Segoe UI Light" pitchFamily="34" charset="0"/>
              </a:rPr>
              <a:t>Special Mode of NetTcpRelayBinding</a:t>
            </a:r>
          </a:p>
          <a:p>
            <a:pPr marL="3175">
              <a:spcAft>
                <a:spcPts val="900"/>
              </a:spcAft>
            </a:pPr>
            <a:r>
              <a:rPr lang="en-US" sz="2400" spc="-100" dirty="0">
                <a:latin typeface="Segoe UI Light" pitchFamily="34" charset="0"/>
              </a:rPr>
              <a:t>TcpRelayConnection-Mode.Hybrid</a:t>
            </a:r>
          </a:p>
          <a:p>
            <a:pPr marL="3175">
              <a:spcAft>
                <a:spcPts val="900"/>
              </a:spcAft>
            </a:pPr>
            <a:r>
              <a:rPr lang="en-US" sz="2400" spc="-100" dirty="0">
                <a:latin typeface="Segoe UI Light" pitchFamily="34" charset="0"/>
              </a:rPr>
              <a:t>Starts as relayed connection</a:t>
            </a:r>
          </a:p>
          <a:p>
            <a:pPr marL="3175">
              <a:spcAft>
                <a:spcPts val="900"/>
              </a:spcAft>
            </a:pPr>
            <a:r>
              <a:rPr lang="en-US" sz="2400" spc="-100" dirty="0">
                <a:latin typeface="Segoe UI Light" pitchFamily="34" charset="0"/>
              </a:rPr>
              <a:t>Performs NAT probing and behavior prediction</a:t>
            </a:r>
          </a:p>
          <a:p>
            <a:pPr marL="3175">
              <a:spcAft>
                <a:spcPts val="900"/>
              </a:spcAft>
            </a:pPr>
            <a:r>
              <a:rPr lang="en-US" sz="2400" spc="-100" dirty="0">
                <a:latin typeface="Segoe UI Light" pitchFamily="34" charset="0"/>
              </a:rPr>
              <a:t>Establishes direct connection and upgrades if possible</a:t>
            </a:r>
          </a:p>
          <a:p>
            <a:pPr marL="3175">
              <a:spcAft>
                <a:spcPts val="900"/>
              </a:spcAft>
            </a:pPr>
            <a:r>
              <a:rPr lang="en-US" sz="2400" spc="-100" dirty="0">
                <a:latin typeface="Segoe UI Light" pitchFamily="34" charset="0"/>
              </a:rPr>
              <a:t>Upgrade driven by traffic</a:t>
            </a:r>
          </a:p>
          <a:p>
            <a:pPr marL="3175">
              <a:spcAft>
                <a:spcPts val="900"/>
              </a:spcAft>
            </a:pPr>
            <a:r>
              <a:rPr lang="en-US" sz="2400" spc="-100" dirty="0">
                <a:latin typeface="Segoe UI Light" pitchFamily="34" charset="0"/>
              </a:rPr>
              <a:t>Takes large transfers off the </a:t>
            </a:r>
            <a:r>
              <a:rPr lang="en-US" sz="2400" spc="-100" dirty="0" smtClean="0">
                <a:latin typeface="Segoe UI Light" pitchFamily="34" charset="0"/>
              </a:rPr>
              <a:t>Relay</a:t>
            </a:r>
          </a:p>
          <a:p>
            <a:pPr marL="3175">
              <a:spcAft>
                <a:spcPts val="900"/>
              </a:spcAft>
            </a:pPr>
            <a:r>
              <a:rPr lang="en-US" sz="2400" spc="-100" dirty="0" smtClean="0">
                <a:latin typeface="Segoe UI Light" pitchFamily="34" charset="0"/>
              </a:rPr>
              <a:t>No </a:t>
            </a:r>
            <a:r>
              <a:rPr lang="en-US" sz="2400" spc="-100" dirty="0">
                <a:latin typeface="Segoe UI Light" pitchFamily="34" charset="0"/>
              </a:rPr>
              <a:t>transfer charges, lower </a:t>
            </a:r>
            <a:r>
              <a:rPr lang="en-US" sz="2400" spc="-100" dirty="0" smtClean="0">
                <a:latin typeface="Segoe UI Light" pitchFamily="34" charset="0"/>
              </a:rPr>
              <a:t>latency</a:t>
            </a:r>
            <a:endParaRPr lang="en-US" sz="2400" spc="-100" dirty="0">
              <a:latin typeface="Segoe UI Light" pitchFamily="34" charset="0"/>
            </a:endParaRPr>
          </a:p>
        </p:txBody>
      </p:sp>
      <p:sp>
        <p:nvSpPr>
          <p:cNvPr id="206" name="Freeform 205"/>
          <p:cNvSpPr/>
          <p:nvPr>
            <p:custDataLst>
              <p:tags r:id="rId36"/>
            </p:custDataLst>
          </p:nvPr>
        </p:nvSpPr>
        <p:spPr bwMode="auto">
          <a:xfrm>
            <a:off x="9280311" y="2900658"/>
            <a:ext cx="1354906" cy="2501626"/>
          </a:xfrm>
          <a:custGeom>
            <a:avLst/>
            <a:gdLst>
              <a:gd name="connsiteX0" fmla="*/ 0 w 1257300"/>
              <a:gd name="connsiteY0" fmla="*/ 0 h 2714625"/>
              <a:gd name="connsiteX1" fmla="*/ 0 w 1257300"/>
              <a:gd name="connsiteY1" fmla="*/ 400050 h 2714625"/>
              <a:gd name="connsiteX2" fmla="*/ 1257300 w 1257300"/>
              <a:gd name="connsiteY2" fmla="*/ 400050 h 2714625"/>
              <a:gd name="connsiteX3" fmla="*/ 1257300 w 1257300"/>
              <a:gd name="connsiteY3" fmla="*/ 2714625 h 2714625"/>
            </a:gdLst>
            <a:ahLst/>
            <a:cxnLst>
              <a:cxn ang="0">
                <a:pos x="connsiteX0" y="connsiteY0"/>
              </a:cxn>
              <a:cxn ang="0">
                <a:pos x="connsiteX1" y="connsiteY1"/>
              </a:cxn>
              <a:cxn ang="0">
                <a:pos x="connsiteX2" y="connsiteY2"/>
              </a:cxn>
              <a:cxn ang="0">
                <a:pos x="connsiteX3" y="connsiteY3"/>
              </a:cxn>
            </a:cxnLst>
            <a:rect l="l" t="t" r="r" b="b"/>
            <a:pathLst>
              <a:path w="1257300" h="2714625">
                <a:moveTo>
                  <a:pt x="0" y="0"/>
                </a:moveTo>
                <a:lnTo>
                  <a:pt x="0" y="400050"/>
                </a:lnTo>
                <a:lnTo>
                  <a:pt x="1257300" y="400050"/>
                </a:lnTo>
                <a:lnTo>
                  <a:pt x="1257300" y="2714625"/>
                </a:lnTo>
              </a:path>
            </a:pathLst>
          </a:custGeom>
          <a:ln w="28575">
            <a:solidFill>
              <a:schemeClr val="accent1"/>
            </a:solidFill>
            <a:headEnd type="triangle"/>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211" name="Straight Arrow Connector 210"/>
          <p:cNvCxnSpPr/>
          <p:nvPr>
            <p:custDataLst>
              <p:tags r:id="rId37"/>
            </p:custDataLst>
          </p:nvPr>
        </p:nvCxnSpPr>
        <p:spPr>
          <a:xfrm>
            <a:off x="7304049" y="2698770"/>
            <a:ext cx="1930952" cy="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nvGrpSpPr>
          <p:cNvPr id="212" name="Group 211"/>
          <p:cNvGrpSpPr/>
          <p:nvPr/>
        </p:nvGrpSpPr>
        <p:grpSpPr>
          <a:xfrm>
            <a:off x="6318298" y="2958714"/>
            <a:ext cx="772729" cy="2743200"/>
            <a:chOff x="6509217" y="3191815"/>
            <a:chExt cx="772729" cy="2743200"/>
          </a:xfrm>
        </p:grpSpPr>
        <p:cxnSp>
          <p:nvCxnSpPr>
            <p:cNvPr id="213" name="Elbow Connector 212"/>
            <p:cNvCxnSpPr/>
            <p:nvPr>
              <p:custDataLst>
                <p:tags r:id="rId55"/>
              </p:custDataLst>
            </p:nvPr>
          </p:nvCxnSpPr>
          <p:spPr>
            <a:xfrm flipV="1">
              <a:off x="7029666" y="3191815"/>
              <a:ext cx="252280" cy="2743200"/>
            </a:xfrm>
            <a:prstGeom prst="bentConnector2">
              <a:avLst/>
            </a:prstGeom>
            <a:ln w="28575">
              <a:solidFill>
                <a:schemeClr val="accent1">
                  <a:lumMod val="40000"/>
                  <a:lumOff val="60000"/>
                </a:schemeClr>
              </a:solidFill>
              <a:headEnd type="oval"/>
              <a:tailEnd type="oval" w="med" len="med"/>
            </a:ln>
          </p:spPr>
          <p:style>
            <a:lnRef idx="1">
              <a:schemeClr val="accent1"/>
            </a:lnRef>
            <a:fillRef idx="0">
              <a:schemeClr val="accent1"/>
            </a:fillRef>
            <a:effectRef idx="0">
              <a:schemeClr val="accent1"/>
            </a:effectRef>
            <a:fontRef idx="minor">
              <a:schemeClr val="tx1"/>
            </a:fontRef>
          </p:style>
        </p:cxnSp>
        <p:sp>
          <p:nvSpPr>
            <p:cNvPr id="214" name="TextBox 213"/>
            <p:cNvSpPr txBox="1"/>
            <p:nvPr>
              <p:custDataLst>
                <p:tags r:id="rId56"/>
              </p:custDataLst>
            </p:nvPr>
          </p:nvSpPr>
          <p:spPr>
            <a:xfrm flipH="1">
              <a:off x="6509217" y="4660557"/>
              <a:ext cx="716498" cy="369332"/>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relayed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connect</a:t>
              </a:r>
            </a:p>
          </p:txBody>
        </p:sp>
      </p:grpSp>
      <p:grpSp>
        <p:nvGrpSpPr>
          <p:cNvPr id="217" name="Group 216"/>
          <p:cNvGrpSpPr/>
          <p:nvPr/>
        </p:nvGrpSpPr>
        <p:grpSpPr>
          <a:xfrm>
            <a:off x="5473652" y="2898670"/>
            <a:ext cx="1446723" cy="2507459"/>
            <a:chOff x="5463603" y="2900659"/>
            <a:chExt cx="1446723" cy="2507459"/>
          </a:xfrm>
        </p:grpSpPr>
        <p:cxnSp>
          <p:nvCxnSpPr>
            <p:cNvPr id="218" name="Elbow Connector 217"/>
            <p:cNvCxnSpPr>
              <a:stCxn id="202" idx="0"/>
            </p:cNvCxnSpPr>
            <p:nvPr>
              <p:custDataLst>
                <p:tags r:id="rId53"/>
              </p:custDataLst>
            </p:nvPr>
          </p:nvCxnSpPr>
          <p:spPr>
            <a:xfrm rot="5400000" flipH="1" flipV="1">
              <a:off x="5326715" y="3824507"/>
              <a:ext cx="2507459" cy="659763"/>
            </a:xfrm>
            <a:prstGeom prst="bentConnector3">
              <a:avLst/>
            </a:prstGeom>
            <a:ln w="28575">
              <a:solidFill>
                <a:schemeClr val="accent1"/>
              </a:solidFill>
              <a:tailEnd type="triangle" w="med" len="med"/>
            </a:ln>
          </p:spPr>
          <p:style>
            <a:lnRef idx="1">
              <a:schemeClr val="accent1"/>
            </a:lnRef>
            <a:fillRef idx="0">
              <a:schemeClr val="accent1"/>
            </a:fillRef>
            <a:effectRef idx="0">
              <a:schemeClr val="accent1"/>
            </a:effectRef>
            <a:fontRef idx="minor">
              <a:schemeClr val="tx1"/>
            </a:fontRef>
          </p:style>
        </p:cxnSp>
        <p:sp>
          <p:nvSpPr>
            <p:cNvPr id="219" name="TextBox 218"/>
            <p:cNvSpPr txBox="1"/>
            <p:nvPr>
              <p:custDataLst>
                <p:tags r:id="rId54"/>
              </p:custDataLst>
            </p:nvPr>
          </p:nvSpPr>
          <p:spPr>
            <a:xfrm flipH="1">
              <a:off x="5463603" y="4419397"/>
              <a:ext cx="716498" cy="369332"/>
            </a:xfrm>
            <a:prstGeom prst="rect">
              <a:avLst/>
            </a:prstGeom>
            <a:noFill/>
            <a:effectLst/>
          </p:spPr>
          <p:txBody>
            <a:bodyPr wrap="square" lIns="0" tIns="0" rIns="0" bIns="0" rtlCol="0">
              <a:spAutoFit/>
            </a:bodyPr>
            <a:lstStyle/>
            <a:p>
              <a:pPr marR="0" lvl="0" indent="0" algn="r"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NAT Probing</a:t>
              </a:r>
            </a:p>
          </p:txBody>
        </p:sp>
      </p:grpSp>
      <p:cxnSp>
        <p:nvCxnSpPr>
          <p:cNvPr id="220" name="Straight Arrow Connector 219"/>
          <p:cNvCxnSpPr/>
          <p:nvPr>
            <p:custDataLst>
              <p:tags r:id="rId38"/>
            </p:custDataLst>
          </p:nvPr>
        </p:nvCxnSpPr>
        <p:spPr>
          <a:xfrm>
            <a:off x="11012686" y="3787356"/>
            <a:ext cx="0" cy="824766"/>
          </a:xfrm>
          <a:prstGeom prst="straightConnector1">
            <a:avLst/>
          </a:prstGeom>
          <a:ln w="28575">
            <a:solidFill>
              <a:schemeClr val="accent1">
                <a:lumMod val="60000"/>
                <a:lumOff val="40000"/>
              </a:schemeClr>
            </a:solidFill>
            <a:headEnd type="none"/>
            <a:tailEnd type="triangle" w="med" len="med"/>
          </a:ln>
        </p:spPr>
        <p:style>
          <a:lnRef idx="1">
            <a:schemeClr val="accent1"/>
          </a:lnRef>
          <a:fillRef idx="0">
            <a:schemeClr val="accent1"/>
          </a:fillRef>
          <a:effectRef idx="0">
            <a:schemeClr val="accent1"/>
          </a:effectRef>
          <a:fontRef idx="minor">
            <a:schemeClr val="tx1"/>
          </a:fontRef>
        </p:style>
      </p:cxnSp>
      <p:sp>
        <p:nvSpPr>
          <p:cNvPr id="221" name="Rectangle 220"/>
          <p:cNvSpPr/>
          <p:nvPr>
            <p:custDataLst>
              <p:tags r:id="rId39"/>
            </p:custDataLst>
          </p:nvPr>
        </p:nvSpPr>
        <p:spPr bwMode="auto">
          <a:xfrm>
            <a:off x="10735793" y="4064562"/>
            <a:ext cx="553787" cy="313362"/>
          </a:xfrm>
          <a:prstGeom prst="rect">
            <a:avLst/>
          </a:prstGeom>
          <a:solidFill>
            <a:schemeClr val="accent5">
              <a:lumMod val="20000"/>
              <a:lumOff val="80000"/>
            </a:schemeClr>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1400" dirty="0">
                <a:ln w="3175">
                  <a:solidFill>
                    <a:schemeClr val="bg1">
                      <a:alpha val="0"/>
                    </a:schemeClr>
                  </a:solidFill>
                </a:ln>
                <a:solidFill>
                  <a:srgbClr val="595959"/>
                </a:solidFill>
              </a:rPr>
              <a:t>Ctrl</a:t>
            </a:r>
          </a:p>
        </p:txBody>
      </p:sp>
      <p:grpSp>
        <p:nvGrpSpPr>
          <p:cNvPr id="222" name="Group 221"/>
          <p:cNvGrpSpPr/>
          <p:nvPr/>
        </p:nvGrpSpPr>
        <p:grpSpPr>
          <a:xfrm>
            <a:off x="9206174" y="2883436"/>
            <a:ext cx="1246616" cy="2518848"/>
            <a:chOff x="9397093" y="3116537"/>
            <a:chExt cx="1246616" cy="2518848"/>
          </a:xfrm>
        </p:grpSpPr>
        <p:sp>
          <p:nvSpPr>
            <p:cNvPr id="223" name="Freeform 222"/>
            <p:cNvSpPr/>
            <p:nvPr>
              <p:custDataLst>
                <p:tags r:id="rId51"/>
              </p:custDataLst>
            </p:nvPr>
          </p:nvSpPr>
          <p:spPr bwMode="auto">
            <a:xfrm>
              <a:off x="9397093" y="3116537"/>
              <a:ext cx="1246616" cy="2518848"/>
            </a:xfrm>
            <a:custGeom>
              <a:avLst/>
              <a:gdLst>
                <a:gd name="connsiteX0" fmla="*/ 1495425 w 1495425"/>
                <a:gd name="connsiteY0" fmla="*/ 2876550 h 2876550"/>
                <a:gd name="connsiteX1" fmla="*/ 1495425 w 1495425"/>
                <a:gd name="connsiteY1" fmla="*/ 504825 h 2876550"/>
                <a:gd name="connsiteX2" fmla="*/ 0 w 1495425"/>
                <a:gd name="connsiteY2" fmla="*/ 504825 h 2876550"/>
                <a:gd name="connsiteX3" fmla="*/ 0 w 1495425"/>
                <a:gd name="connsiteY3" fmla="*/ 0 h 2876550"/>
              </a:gdLst>
              <a:ahLst/>
              <a:cxnLst>
                <a:cxn ang="0">
                  <a:pos x="connsiteX0" y="connsiteY0"/>
                </a:cxn>
                <a:cxn ang="0">
                  <a:pos x="connsiteX1" y="connsiteY1"/>
                </a:cxn>
                <a:cxn ang="0">
                  <a:pos x="connsiteX2" y="connsiteY2"/>
                </a:cxn>
                <a:cxn ang="0">
                  <a:pos x="connsiteX3" y="connsiteY3"/>
                </a:cxn>
              </a:cxnLst>
              <a:rect l="l" t="t" r="r" b="b"/>
              <a:pathLst>
                <a:path w="1495425" h="2876550">
                  <a:moveTo>
                    <a:pt x="1495425" y="2876550"/>
                  </a:moveTo>
                  <a:lnTo>
                    <a:pt x="1495425" y="504825"/>
                  </a:lnTo>
                  <a:lnTo>
                    <a:pt x="0" y="504825"/>
                  </a:lnTo>
                  <a:lnTo>
                    <a:pt x="0" y="0"/>
                  </a:lnTo>
                </a:path>
              </a:pathLst>
            </a:cu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ln>
                  <a:solidFill>
                    <a:schemeClr val="bg1">
                      <a:alpha val="0"/>
                    </a:schemeClr>
                  </a:solidFill>
                </a:ln>
              </a:endParaRPr>
            </a:p>
          </p:txBody>
        </p:sp>
        <p:sp>
          <p:nvSpPr>
            <p:cNvPr id="224" name="TextBox 223"/>
            <p:cNvSpPr txBox="1"/>
            <p:nvPr>
              <p:custDataLst>
                <p:tags r:id="rId52"/>
              </p:custDataLst>
            </p:nvPr>
          </p:nvSpPr>
          <p:spPr>
            <a:xfrm flipH="1">
              <a:off x="9784870" y="4291225"/>
              <a:ext cx="785966" cy="369332"/>
            </a:xfrm>
            <a:prstGeom prst="rect">
              <a:avLst/>
            </a:prstGeom>
            <a:noFill/>
            <a:effectLst/>
          </p:spPr>
          <p:txBody>
            <a:bodyPr wrap="square" lIns="0" tIns="0" rIns="0" bIns="0" rtlCol="0">
              <a:spAutoFit/>
            </a:bodyPr>
            <a:lstStyle/>
            <a:p>
              <a:pPr algn="r" defTabSz="914099" fontAlgn="base">
                <a:spcBef>
                  <a:spcPct val="0"/>
                </a:spcBef>
                <a:spcAft>
                  <a:spcPct val="0"/>
                </a:spcAft>
                <a:defRPr/>
              </a:pPr>
              <a:r>
                <a:rPr lang="en-US" sz="1200" dirty="0">
                  <a:ln>
                    <a:solidFill>
                      <a:schemeClr val="bg1">
                        <a:alpha val="0"/>
                      </a:schemeClr>
                    </a:solidFill>
                  </a:ln>
                  <a:solidFill>
                    <a:srgbClr val="595959">
                      <a:alpha val="99000"/>
                    </a:srgbClr>
                  </a:solidFill>
                </a:rPr>
                <a:t>NAT Probing</a:t>
              </a:r>
            </a:p>
          </p:txBody>
        </p:sp>
      </p:grpSp>
      <p:grpSp>
        <p:nvGrpSpPr>
          <p:cNvPr id="228" name="Group 227"/>
          <p:cNvGrpSpPr/>
          <p:nvPr/>
        </p:nvGrpSpPr>
        <p:grpSpPr>
          <a:xfrm>
            <a:off x="6939354" y="5886323"/>
            <a:ext cx="3096742" cy="338554"/>
            <a:chOff x="7130273" y="6119424"/>
            <a:chExt cx="3096742" cy="338554"/>
          </a:xfrm>
        </p:grpSpPr>
        <p:cxnSp>
          <p:nvCxnSpPr>
            <p:cNvPr id="229" name="Straight Connector 228"/>
            <p:cNvCxnSpPr/>
            <p:nvPr>
              <p:custDataLst>
                <p:tags r:id="rId49"/>
              </p:custDataLst>
            </p:nvPr>
          </p:nvCxnSpPr>
          <p:spPr>
            <a:xfrm>
              <a:off x="7130273" y="6119424"/>
              <a:ext cx="3096742" cy="0"/>
            </a:xfrm>
            <a:prstGeom prst="line">
              <a:avLst/>
            </a:prstGeom>
            <a:ln w="28575">
              <a:solidFill>
                <a:schemeClr val="accent1"/>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230" name="Rectangle 229"/>
            <p:cNvSpPr/>
            <p:nvPr>
              <p:custDataLst>
                <p:tags r:id="rId50"/>
              </p:custDataLst>
            </p:nvPr>
          </p:nvSpPr>
          <p:spPr>
            <a:xfrm>
              <a:off x="7379223" y="6119424"/>
              <a:ext cx="2598841" cy="338554"/>
            </a:xfrm>
            <a:prstGeom prst="rect">
              <a:avLst/>
            </a:prstGeom>
          </p:spPr>
          <p:txBody>
            <a:bodyPr wrap="square">
              <a:spAutoFit/>
            </a:bodyPr>
            <a:lstStyle/>
            <a:p>
              <a:pPr lvl="0" algn="ctr" defTabSz="914400">
                <a:defRPr/>
              </a:pPr>
              <a:r>
                <a:rPr lang="en-US" sz="1600" kern="0" dirty="0">
                  <a:ln>
                    <a:solidFill>
                      <a:schemeClr val="bg1">
                        <a:alpha val="0"/>
                      </a:schemeClr>
                    </a:solidFill>
                  </a:ln>
                  <a:solidFill>
                    <a:srgbClr val="595959"/>
                  </a:solidFill>
                </a:rPr>
                <a:t>NAT </a:t>
              </a:r>
              <a:r>
                <a:rPr lang="en-US" sz="1600" kern="0" dirty="0" smtClean="0">
                  <a:ln>
                    <a:solidFill>
                      <a:schemeClr val="bg1">
                        <a:alpha val="0"/>
                      </a:schemeClr>
                    </a:solidFill>
                  </a:ln>
                  <a:solidFill>
                    <a:srgbClr val="595959"/>
                  </a:solidFill>
                </a:rPr>
                <a:t>Traversal Connection</a:t>
              </a:r>
              <a:endParaRPr lang="en-US" sz="1600" kern="0" dirty="0">
                <a:ln>
                  <a:solidFill>
                    <a:schemeClr val="bg1">
                      <a:alpha val="0"/>
                    </a:schemeClr>
                  </a:solidFill>
                </a:ln>
                <a:solidFill>
                  <a:srgbClr val="595959"/>
                </a:solidFill>
              </a:endParaRPr>
            </a:p>
          </p:txBody>
        </p:sp>
      </p:grpSp>
      <p:grpSp>
        <p:nvGrpSpPr>
          <p:cNvPr id="231" name="Group 230"/>
          <p:cNvGrpSpPr/>
          <p:nvPr/>
        </p:nvGrpSpPr>
        <p:grpSpPr>
          <a:xfrm>
            <a:off x="7188304" y="5110578"/>
            <a:ext cx="792588" cy="775744"/>
            <a:chOff x="7379223" y="5343679"/>
            <a:chExt cx="792588" cy="775744"/>
          </a:xfrm>
        </p:grpSpPr>
        <p:cxnSp>
          <p:nvCxnSpPr>
            <p:cNvPr id="232" name="Elbow Connector 231"/>
            <p:cNvCxnSpPr/>
            <p:nvPr>
              <p:custDataLst>
                <p:tags r:id="rId47"/>
              </p:custDataLst>
            </p:nvPr>
          </p:nvCxnSpPr>
          <p:spPr>
            <a:xfrm rot="16200000" flipH="1">
              <a:off x="7375198" y="5359795"/>
              <a:ext cx="763653" cy="755603"/>
            </a:xfrm>
            <a:prstGeom prst="bentConnector3">
              <a:avLst>
                <a:gd name="adj1" fmla="val -412"/>
              </a:avLst>
            </a:prstGeom>
            <a:ln w="15875">
              <a:solidFill>
                <a:schemeClr val="accent3"/>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
          <p:nvSpPr>
            <p:cNvPr id="233" name="TextBox 232"/>
            <p:cNvSpPr txBox="1"/>
            <p:nvPr>
              <p:custDataLst>
                <p:tags r:id="rId48"/>
              </p:custDataLst>
            </p:nvPr>
          </p:nvSpPr>
          <p:spPr>
            <a:xfrm flipH="1">
              <a:off x="7385845" y="5343679"/>
              <a:ext cx="785966" cy="184666"/>
            </a:xfrm>
            <a:prstGeom prst="rect">
              <a:avLst/>
            </a:prstGeom>
            <a:noFill/>
            <a:effectLst/>
          </p:spPr>
          <p:txBody>
            <a:bodyPr wrap="square" lIns="0" tIns="0" rIns="0" bIns="0" rtlCol="0">
              <a:spAutoFit/>
            </a:bodyPr>
            <a:lstStyle/>
            <a:p>
              <a:pPr marR="0" lvl="0" indent="0" algn="ctr" defTabSz="914099" fontAlgn="base">
                <a:lnSpc>
                  <a:spcPct val="100000"/>
                </a:lnSpc>
                <a:spcBef>
                  <a:spcPct val="0"/>
                </a:spcBef>
                <a:spcAft>
                  <a:spcPct val="0"/>
                </a:spcAft>
                <a:buClrTx/>
                <a:buSzTx/>
                <a:buFontTx/>
                <a:buNone/>
                <a:tabLst/>
                <a:defRPr/>
              </a:pPr>
              <a:r>
                <a:rPr lang="en-US" sz="1200" b="1" dirty="0" smtClean="0">
                  <a:ln>
                    <a:solidFill>
                      <a:schemeClr val="bg1">
                        <a:alpha val="0"/>
                      </a:schemeClr>
                    </a:solidFill>
                  </a:ln>
                  <a:solidFill>
                    <a:srgbClr val="595959"/>
                  </a:solidFill>
                </a:rPr>
                <a:t>Upgrade</a:t>
              </a:r>
              <a:endParaRPr lang="en-US" sz="1200" b="1" dirty="0">
                <a:ln>
                  <a:solidFill>
                    <a:schemeClr val="bg1">
                      <a:alpha val="0"/>
                    </a:schemeClr>
                  </a:solidFill>
                </a:ln>
                <a:solidFill>
                  <a:srgbClr val="595959"/>
                </a:solidFill>
              </a:endParaRPr>
            </a:p>
          </p:txBody>
        </p:sp>
      </p:grpSp>
      <p:grpSp>
        <p:nvGrpSpPr>
          <p:cNvPr id="234" name="Group 233"/>
          <p:cNvGrpSpPr/>
          <p:nvPr/>
        </p:nvGrpSpPr>
        <p:grpSpPr>
          <a:xfrm>
            <a:off x="6900108" y="4671855"/>
            <a:ext cx="1396698" cy="981367"/>
            <a:chOff x="7091027" y="4904956"/>
            <a:chExt cx="1396698" cy="981367"/>
          </a:xfrm>
        </p:grpSpPr>
        <p:cxnSp>
          <p:nvCxnSpPr>
            <p:cNvPr id="235" name="Elbow Connector 234"/>
            <p:cNvCxnSpPr>
              <a:endCxn id="230" idx="0"/>
            </p:cNvCxnSpPr>
            <p:nvPr>
              <p:custDataLst>
                <p:tags r:id="rId45"/>
              </p:custDataLst>
            </p:nvPr>
          </p:nvCxnSpPr>
          <p:spPr>
            <a:xfrm>
              <a:off x="7091027" y="4904956"/>
              <a:ext cx="1396698" cy="981367"/>
            </a:xfrm>
            <a:prstGeom prst="bentConnector2">
              <a:avLst/>
            </a:prstGeom>
            <a:ln w="15875">
              <a:solidFill>
                <a:schemeClr val="accent3"/>
              </a:solidFill>
              <a:prstDash val="sysDash"/>
              <a:headEnd type="none"/>
              <a:tailEnd type="triangle"/>
            </a:ln>
          </p:spPr>
          <p:style>
            <a:lnRef idx="1">
              <a:schemeClr val="accent1"/>
            </a:lnRef>
            <a:fillRef idx="0">
              <a:schemeClr val="accent1"/>
            </a:fillRef>
            <a:effectRef idx="0">
              <a:schemeClr val="accent1"/>
            </a:effectRef>
            <a:fontRef idx="minor">
              <a:schemeClr val="tx1"/>
            </a:fontRef>
          </p:style>
        </p:cxnSp>
        <p:sp>
          <p:nvSpPr>
            <p:cNvPr id="236" name="TextBox 235"/>
            <p:cNvSpPr txBox="1"/>
            <p:nvPr>
              <p:custDataLst>
                <p:tags r:id="rId46"/>
              </p:custDataLst>
            </p:nvPr>
          </p:nvSpPr>
          <p:spPr>
            <a:xfrm flipH="1">
              <a:off x="7642579" y="4937556"/>
              <a:ext cx="785966" cy="184666"/>
            </a:xfrm>
            <a:prstGeom prst="rect">
              <a:avLst/>
            </a:prstGeom>
            <a:noFill/>
            <a:effectLst/>
          </p:spPr>
          <p:txBody>
            <a:bodyPr wrap="square" lIns="0" tIns="0" rIns="0" bIns="0" rtlCol="0">
              <a:spAutoFit/>
            </a:bodyPr>
            <a:lstStyle/>
            <a:p>
              <a:pPr algn="ctr" defTabSz="914099" fontAlgn="base">
                <a:spcBef>
                  <a:spcPct val="0"/>
                </a:spcBef>
                <a:spcAft>
                  <a:spcPct val="0"/>
                </a:spcAft>
                <a:defRPr/>
              </a:pPr>
              <a:r>
                <a:rPr lang="en-US" sz="1200" b="1" dirty="0">
                  <a:ln>
                    <a:solidFill>
                      <a:schemeClr val="bg1">
                        <a:alpha val="0"/>
                      </a:schemeClr>
                    </a:solidFill>
                  </a:ln>
                  <a:solidFill>
                    <a:srgbClr val="595959"/>
                  </a:solidFill>
                </a:rPr>
                <a:t>Upgrade</a:t>
              </a:r>
            </a:p>
          </p:txBody>
        </p:sp>
      </p:grpSp>
      <p:grpSp>
        <p:nvGrpSpPr>
          <p:cNvPr id="323" name="Group 103"/>
          <p:cNvGrpSpPr/>
          <p:nvPr>
            <p:custDataLst>
              <p:tags r:id="rId40"/>
            </p:custDataLst>
          </p:nvPr>
        </p:nvGrpSpPr>
        <p:grpSpPr>
          <a:xfrm>
            <a:off x="6910325" y="2546471"/>
            <a:ext cx="274320" cy="274320"/>
            <a:chOff x="4267200" y="3965358"/>
            <a:chExt cx="762001" cy="837566"/>
          </a:xfrm>
        </p:grpSpPr>
        <p:sp>
          <p:nvSpPr>
            <p:cNvPr id="324" name="Circular Arrow 323"/>
            <p:cNvSpPr/>
            <p:nvPr/>
          </p:nvSpPr>
          <p:spPr bwMode="auto">
            <a:xfrm>
              <a:off x="4267200" y="3965358"/>
              <a:ext cx="761999" cy="762000"/>
            </a:xfrm>
            <a:prstGeom prst="circularArrow">
              <a:avLst/>
            </a:prstGeom>
            <a:solidFill>
              <a:schemeClr val="accent4"/>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kern="0" dirty="0">
                <a:ln>
                  <a:solidFill>
                    <a:schemeClr val="bg1">
                      <a:alpha val="0"/>
                    </a:schemeClr>
                  </a:solidFill>
                </a:ln>
                <a:solidFill>
                  <a:srgbClr val="FFFFFF"/>
                </a:solidFill>
                <a:latin typeface="Segoe UI Light" pitchFamily="34" charset="0"/>
              </a:endParaRPr>
            </a:p>
          </p:txBody>
        </p:sp>
        <p:sp>
          <p:nvSpPr>
            <p:cNvPr id="325" name="Circular Arrow 324"/>
            <p:cNvSpPr/>
            <p:nvPr/>
          </p:nvSpPr>
          <p:spPr bwMode="auto">
            <a:xfrm rot="10800000">
              <a:off x="4267202" y="4040922"/>
              <a:ext cx="761999" cy="762002"/>
            </a:xfrm>
            <a:prstGeom prst="circularArrow">
              <a:avLst/>
            </a:prstGeom>
            <a:solidFill>
              <a:schemeClr val="accent4"/>
            </a:solidFill>
            <a:ln w="9525" cap="flat" cmpd="sng" algn="ctr">
              <a:noFill/>
              <a:prstDash val="solid"/>
              <a:headEnd type="none" w="med" len="med"/>
              <a:tailEnd type="none" w="med" len="med"/>
            </a:ln>
            <a:effectLst/>
          </p:spPr>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kern="0" dirty="0">
                <a:ln>
                  <a:solidFill>
                    <a:schemeClr val="bg1">
                      <a:alpha val="0"/>
                    </a:schemeClr>
                  </a:solidFill>
                </a:ln>
                <a:solidFill>
                  <a:srgbClr val="FFFFFF"/>
                </a:solidFill>
                <a:latin typeface="Segoe UI Light" pitchFamily="34" charset="0"/>
              </a:endParaRPr>
            </a:p>
          </p:txBody>
        </p:sp>
      </p:grpSp>
      <p:sp>
        <p:nvSpPr>
          <p:cNvPr id="215" name="Freeform 214"/>
          <p:cNvSpPr/>
          <p:nvPr>
            <p:custDataLst>
              <p:tags r:id="rId41"/>
            </p:custDataLst>
          </p:nvPr>
        </p:nvSpPr>
        <p:spPr bwMode="auto">
          <a:xfrm>
            <a:off x="7050575" y="2002098"/>
            <a:ext cx="1336449" cy="558694"/>
          </a:xfrm>
          <a:custGeom>
            <a:avLst/>
            <a:gdLst>
              <a:gd name="connsiteX0" fmla="*/ 0 w 1407886"/>
              <a:gd name="connsiteY0" fmla="*/ 653142 h 653142"/>
              <a:gd name="connsiteX1" fmla="*/ 478972 w 1407886"/>
              <a:gd name="connsiteY1" fmla="*/ 116114 h 653142"/>
              <a:gd name="connsiteX2" fmla="*/ 1407886 w 1407886"/>
              <a:gd name="connsiteY2" fmla="*/ 0 h 653142"/>
              <a:gd name="connsiteX0" fmla="*/ 0 w 1407886"/>
              <a:gd name="connsiteY0" fmla="*/ 653142 h 653142"/>
              <a:gd name="connsiteX1" fmla="*/ 521834 w 1407886"/>
              <a:gd name="connsiteY1" fmla="*/ 150396 h 653142"/>
              <a:gd name="connsiteX2" fmla="*/ 1407886 w 1407886"/>
              <a:gd name="connsiteY2" fmla="*/ 0 h 653142"/>
              <a:gd name="connsiteX0" fmla="*/ 0 w 1336449"/>
              <a:gd name="connsiteY0" fmla="*/ 670284 h 670284"/>
              <a:gd name="connsiteX1" fmla="*/ 450397 w 1336449"/>
              <a:gd name="connsiteY1" fmla="*/ 150396 h 670284"/>
              <a:gd name="connsiteX2" fmla="*/ 1336449 w 1336449"/>
              <a:gd name="connsiteY2" fmla="*/ 0 h 670284"/>
              <a:gd name="connsiteX0" fmla="*/ 0 w 1336449"/>
              <a:gd name="connsiteY0" fmla="*/ 670284 h 670284"/>
              <a:gd name="connsiteX1" fmla="*/ 450397 w 1336449"/>
              <a:gd name="connsiteY1" fmla="*/ 150396 h 670284"/>
              <a:gd name="connsiteX2" fmla="*/ 1336449 w 1336449"/>
              <a:gd name="connsiteY2" fmla="*/ 0 h 670284"/>
            </a:gdLst>
            <a:ahLst/>
            <a:cxnLst>
              <a:cxn ang="0">
                <a:pos x="connsiteX0" y="connsiteY0"/>
              </a:cxn>
              <a:cxn ang="0">
                <a:pos x="connsiteX1" y="connsiteY1"/>
              </a:cxn>
              <a:cxn ang="0">
                <a:pos x="connsiteX2" y="connsiteY2"/>
              </a:cxn>
            </a:cxnLst>
            <a:rect l="l" t="t" r="r" b="b"/>
            <a:pathLst>
              <a:path w="1336449" h="670284">
                <a:moveTo>
                  <a:pt x="0" y="670284"/>
                </a:moveTo>
                <a:cubicBezTo>
                  <a:pt x="55487" y="456198"/>
                  <a:pt x="227656" y="262110"/>
                  <a:pt x="450397" y="150396"/>
                </a:cubicBezTo>
                <a:cubicBezTo>
                  <a:pt x="673138" y="38682"/>
                  <a:pt x="989316" y="3628"/>
                  <a:pt x="1336449" y="0"/>
                </a:cubicBezTo>
              </a:path>
            </a:pathLst>
          </a:custGeom>
          <a:ln w="28575">
            <a:solidFill>
              <a:schemeClr val="accent3"/>
            </a:solidFil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grpSp>
        <p:nvGrpSpPr>
          <p:cNvPr id="61" name="Group 60"/>
          <p:cNvGrpSpPr/>
          <p:nvPr/>
        </p:nvGrpSpPr>
        <p:grpSpPr>
          <a:xfrm>
            <a:off x="7164476" y="2934118"/>
            <a:ext cx="2874673" cy="2764037"/>
            <a:chOff x="7174524" y="4019340"/>
            <a:chExt cx="2874673" cy="2764037"/>
          </a:xfrm>
        </p:grpSpPr>
        <p:grpSp>
          <p:nvGrpSpPr>
            <p:cNvPr id="60" name="Group 59"/>
            <p:cNvGrpSpPr/>
            <p:nvPr/>
          </p:nvGrpSpPr>
          <p:grpSpPr>
            <a:xfrm>
              <a:off x="7174524" y="4019340"/>
              <a:ext cx="2874673" cy="2764037"/>
              <a:chOff x="6039061" y="5456255"/>
              <a:chExt cx="2874673" cy="2764037"/>
            </a:xfrm>
          </p:grpSpPr>
          <p:cxnSp>
            <p:nvCxnSpPr>
              <p:cNvPr id="56" name="Straight Connector 55"/>
              <p:cNvCxnSpPr/>
              <p:nvPr/>
            </p:nvCxnSpPr>
            <p:spPr>
              <a:xfrm>
                <a:off x="6049108" y="5456255"/>
                <a:ext cx="0" cy="2552282"/>
              </a:xfrm>
              <a:prstGeom prst="line">
                <a:avLst/>
              </a:prstGeom>
              <a:ln w="28575">
                <a:solidFill>
                  <a:srgbClr val="ADF200"/>
                </a:solidFill>
                <a:headEnd type="oval"/>
                <a:tailEnd type="none" w="med" len="med"/>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p:nvCxnSpPr>
            <p:spPr>
              <a:xfrm flipH="1">
                <a:off x="6039061" y="8220292"/>
                <a:ext cx="2874673" cy="0"/>
              </a:xfrm>
              <a:prstGeom prst="line">
                <a:avLst/>
              </a:prstGeom>
              <a:ln w="28575">
                <a:solidFill>
                  <a:srgbClr val="ADF200"/>
                </a:solidFill>
                <a:headEnd type="oval"/>
                <a:tailEnd type="none" w="med" len="med"/>
              </a:ln>
            </p:spPr>
            <p:style>
              <a:lnRef idx="1">
                <a:schemeClr val="accent1"/>
              </a:lnRef>
              <a:fillRef idx="0">
                <a:schemeClr val="accent1"/>
              </a:fillRef>
              <a:effectRef idx="0">
                <a:schemeClr val="accent1"/>
              </a:effectRef>
              <a:fontRef idx="minor">
                <a:schemeClr val="tx1"/>
              </a:fontRef>
            </p:style>
          </p:cxnSp>
        </p:grpSp>
        <p:sp>
          <p:nvSpPr>
            <p:cNvPr id="327" name="TextBox 326"/>
            <p:cNvSpPr txBox="1"/>
            <p:nvPr>
              <p:custDataLst>
                <p:tags r:id="rId44"/>
              </p:custDataLst>
            </p:nvPr>
          </p:nvSpPr>
          <p:spPr>
            <a:xfrm flipH="1">
              <a:off x="9120792" y="6362577"/>
              <a:ext cx="785966" cy="369332"/>
            </a:xfrm>
            <a:prstGeom prst="rect">
              <a:avLst/>
            </a:prstGeom>
            <a:noFill/>
            <a:effectLst/>
          </p:spPr>
          <p:txBody>
            <a:bodyPr wrap="square" lIns="0" tIns="0" rIns="0" bIns="0" rtlCol="0">
              <a:spAutoFit/>
            </a:bodyPr>
            <a:lstStyle/>
            <a:p>
              <a:pPr marR="0" lvl="0" indent="0" defTabSz="914099" fontAlgn="base">
                <a:lnSpc>
                  <a:spcPct val="100000"/>
                </a:lnSpc>
                <a:spcBef>
                  <a:spcPct val="0"/>
                </a:spcBef>
                <a:spcAft>
                  <a:spcPct val="0"/>
                </a:spcAft>
                <a:buClrTx/>
                <a:buSzTx/>
                <a:buFontTx/>
                <a:buNone/>
                <a:tabLst/>
                <a:defRPr/>
              </a:pPr>
              <a:r>
                <a:rPr lang="en-US" sz="1200" dirty="0">
                  <a:ln>
                    <a:solidFill>
                      <a:schemeClr val="bg1">
                        <a:alpha val="0"/>
                      </a:schemeClr>
                    </a:solidFill>
                  </a:ln>
                  <a:solidFill>
                    <a:srgbClr val="595959">
                      <a:alpha val="99000"/>
                    </a:srgbClr>
                  </a:solidFill>
                </a:rPr>
                <a:t>relayed </a:t>
              </a:r>
              <a:br>
                <a:rPr lang="en-US" sz="1200" dirty="0">
                  <a:ln>
                    <a:solidFill>
                      <a:schemeClr val="bg1">
                        <a:alpha val="0"/>
                      </a:schemeClr>
                    </a:solidFill>
                  </a:ln>
                  <a:solidFill>
                    <a:srgbClr val="595959">
                      <a:alpha val="99000"/>
                    </a:srgbClr>
                  </a:solidFill>
                </a:rPr>
              </a:br>
              <a:r>
                <a:rPr lang="en-US" sz="1200" dirty="0">
                  <a:ln>
                    <a:solidFill>
                      <a:schemeClr val="bg1">
                        <a:alpha val="0"/>
                      </a:schemeClr>
                    </a:solidFill>
                  </a:ln>
                  <a:solidFill>
                    <a:srgbClr val="595959">
                      <a:alpha val="99000"/>
                    </a:srgbClr>
                  </a:solidFill>
                </a:rPr>
                <a:t>rendezvous</a:t>
              </a:r>
            </a:p>
          </p:txBody>
        </p:sp>
      </p:grpSp>
      <p:grpSp>
        <p:nvGrpSpPr>
          <p:cNvPr id="328" name="Group 327"/>
          <p:cNvGrpSpPr/>
          <p:nvPr/>
        </p:nvGrpSpPr>
        <p:grpSpPr>
          <a:xfrm>
            <a:off x="4937757" y="1867950"/>
            <a:ext cx="2174279" cy="505529"/>
            <a:chOff x="8457027" y="2966441"/>
            <a:chExt cx="3361627" cy="781592"/>
          </a:xfrm>
          <a:solidFill>
            <a:schemeClr val="accent3"/>
          </a:solidFill>
          <a:effectLst>
            <a:outerShdw blurRad="76200" dist="127000" dir="6180000" sy="23000" kx="-1200000" algn="bl" rotWithShape="0">
              <a:prstClr val="black">
                <a:alpha val="20000"/>
              </a:prstClr>
            </a:outerShdw>
          </a:effectLst>
        </p:grpSpPr>
        <p:grpSp>
          <p:nvGrpSpPr>
            <p:cNvPr id="329" name="Group 328"/>
            <p:cNvGrpSpPr/>
            <p:nvPr/>
          </p:nvGrpSpPr>
          <p:grpSpPr>
            <a:xfrm>
              <a:off x="8457027" y="2966441"/>
              <a:ext cx="3361627" cy="781592"/>
              <a:chOff x="7808699" y="-433538"/>
              <a:chExt cx="3361627" cy="781592"/>
            </a:xfrm>
            <a:grpFill/>
          </p:grpSpPr>
          <p:sp>
            <p:nvSpPr>
              <p:cNvPr id="331" name="Rectangle 330"/>
              <p:cNvSpPr/>
              <p:nvPr/>
            </p:nvSpPr>
            <p:spPr bwMode="auto">
              <a:xfrm>
                <a:off x="7808699" y="-433538"/>
                <a:ext cx="3023853" cy="781592"/>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32" name="Isosceles Triangle 331"/>
              <p:cNvSpPr/>
              <p:nvPr/>
            </p:nvSpPr>
            <p:spPr bwMode="auto">
              <a:xfrm>
                <a:off x="10447649" y="36556"/>
                <a:ext cx="722677" cy="311498"/>
              </a:xfrm>
              <a:prstGeom prst="triangle">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30" name="TextBox 329"/>
            <p:cNvSpPr txBox="1"/>
            <p:nvPr/>
          </p:nvSpPr>
          <p:spPr>
            <a:xfrm>
              <a:off x="8636285" y="3064449"/>
              <a:ext cx="2710377" cy="599570"/>
            </a:xfrm>
            <a:prstGeom prst="rect">
              <a:avLst/>
            </a:prstGeom>
            <a:noFill/>
          </p:spPr>
          <p:txBody>
            <a:bodyPr wrap="square" lIns="0" tIns="0" rIns="0" bIns="0" rtlCol="0">
              <a:spAutoFit/>
            </a:bodyPr>
            <a:lstStyle/>
            <a:p>
              <a:pPr>
                <a:lnSpc>
                  <a:spcPct val="90000"/>
                </a:lnSpc>
                <a:spcBef>
                  <a:spcPct val="20000"/>
                </a:spcBef>
                <a:buSzPct val="80000"/>
              </a:pPr>
              <a:r>
                <a:rPr lang="en-US" sz="1400" dirty="0" smtClean="0">
                  <a:solidFill>
                    <a:schemeClr val="bg1">
                      <a:alpha val="99000"/>
                    </a:schemeClr>
                  </a:solidFill>
                </a:rPr>
                <a:t>Oneway Rendezvous</a:t>
              </a:r>
              <a:r>
                <a:rPr lang="en-US" sz="1400" dirty="0">
                  <a:solidFill>
                    <a:schemeClr val="bg1">
                      <a:alpha val="99000"/>
                    </a:schemeClr>
                  </a:solidFill>
                </a:rPr>
                <a:t/>
              </a:r>
              <a:br>
                <a:rPr lang="en-US" sz="1400" dirty="0">
                  <a:solidFill>
                    <a:schemeClr val="bg1">
                      <a:alpha val="99000"/>
                    </a:schemeClr>
                  </a:solidFill>
                </a:rPr>
              </a:br>
              <a:r>
                <a:rPr lang="en-US" sz="1400" dirty="0">
                  <a:solidFill>
                    <a:schemeClr val="bg1">
                      <a:alpha val="99000"/>
                    </a:schemeClr>
                  </a:solidFill>
                </a:rPr>
                <a:t>Ctrl Msg</a:t>
              </a:r>
            </a:p>
          </p:txBody>
        </p:sp>
      </p:grpSp>
      <p:grpSp>
        <p:nvGrpSpPr>
          <p:cNvPr id="333" name="Group 332"/>
          <p:cNvGrpSpPr/>
          <p:nvPr/>
        </p:nvGrpSpPr>
        <p:grpSpPr>
          <a:xfrm>
            <a:off x="4779879" y="2994903"/>
            <a:ext cx="2063832" cy="355236"/>
            <a:chOff x="8720847" y="3152202"/>
            <a:chExt cx="3190864" cy="549226"/>
          </a:xfrm>
          <a:effectLst>
            <a:outerShdw blurRad="76200" dist="127000" dir="6180000" sy="23000" kx="-1200000" algn="bl" rotWithShape="0">
              <a:prstClr val="black">
                <a:alpha val="20000"/>
              </a:prstClr>
            </a:outerShdw>
          </a:effectLst>
        </p:grpSpPr>
        <p:grpSp>
          <p:nvGrpSpPr>
            <p:cNvPr id="334" name="Group 333"/>
            <p:cNvGrpSpPr/>
            <p:nvPr/>
          </p:nvGrpSpPr>
          <p:grpSpPr>
            <a:xfrm>
              <a:off x="8720847" y="3152202"/>
              <a:ext cx="3190864" cy="549226"/>
              <a:chOff x="8072519" y="-247777"/>
              <a:chExt cx="3190864" cy="549226"/>
            </a:xfrm>
          </p:grpSpPr>
          <p:sp>
            <p:nvSpPr>
              <p:cNvPr id="336" name="Rectangle 335"/>
              <p:cNvSpPr/>
              <p:nvPr/>
            </p:nvSpPr>
            <p:spPr bwMode="auto">
              <a:xfrm>
                <a:off x="8072519" y="-247775"/>
                <a:ext cx="2760033" cy="549224"/>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sp>
            <p:nvSpPr>
              <p:cNvPr id="337" name="Isosceles Triangle 336"/>
              <p:cNvSpPr/>
              <p:nvPr/>
            </p:nvSpPr>
            <p:spPr bwMode="auto">
              <a:xfrm rot="10800000">
                <a:off x="10464087" y="-247777"/>
                <a:ext cx="799296" cy="311498"/>
              </a:xfrm>
              <a:prstGeom prst="triangle">
                <a:avLst>
                  <a:gd name="adj" fmla="val 56449"/>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000" dirty="0" smtClean="0">
                  <a:gradFill>
                    <a:gsLst>
                      <a:gs pos="0">
                        <a:srgbClr val="FFFFFF"/>
                      </a:gs>
                      <a:gs pos="100000">
                        <a:srgbClr val="FFFFFF"/>
                      </a:gs>
                    </a:gsLst>
                    <a:lin ang="5400000" scaled="0"/>
                  </a:gradFill>
                </a:endParaRPr>
              </a:p>
            </p:txBody>
          </p:sp>
        </p:grpSp>
        <p:sp>
          <p:nvSpPr>
            <p:cNvPr id="335" name="TextBox 334"/>
            <p:cNvSpPr txBox="1"/>
            <p:nvPr/>
          </p:nvSpPr>
          <p:spPr>
            <a:xfrm>
              <a:off x="8874018" y="3266409"/>
              <a:ext cx="2044864" cy="299785"/>
            </a:xfrm>
            <a:prstGeom prst="rect">
              <a:avLst/>
            </a:prstGeom>
            <a:noFill/>
          </p:spPr>
          <p:txBody>
            <a:bodyPr wrap="none" lIns="0" tIns="0" rIns="0" bIns="0" rtlCol="0">
              <a:spAutoFit/>
            </a:bodyPr>
            <a:lstStyle/>
            <a:p>
              <a:pPr>
                <a:lnSpc>
                  <a:spcPct val="90000"/>
                </a:lnSpc>
                <a:spcBef>
                  <a:spcPct val="20000"/>
                </a:spcBef>
                <a:buSzPct val="80000"/>
              </a:pPr>
              <a:r>
                <a:rPr lang="en-US" sz="1400" dirty="0">
                  <a:solidFill>
                    <a:schemeClr val="bg1">
                      <a:alpha val="99000"/>
                    </a:schemeClr>
                  </a:solidFill>
                </a:rPr>
                <a:t>TCP/SSL HTTP(S)</a:t>
              </a:r>
            </a:p>
          </p:txBody>
        </p:sp>
      </p:grpSp>
      <p:grpSp>
        <p:nvGrpSpPr>
          <p:cNvPr id="343" name="Group 342"/>
          <p:cNvGrpSpPr/>
          <p:nvPr>
            <p:custDataLst>
              <p:tags r:id="rId42"/>
            </p:custDataLst>
          </p:nvPr>
        </p:nvGrpSpPr>
        <p:grpSpPr>
          <a:xfrm>
            <a:off x="5594274" y="5286590"/>
            <a:ext cx="1313068" cy="726755"/>
            <a:chOff x="3947925" y="5276851"/>
            <a:chExt cx="1313068" cy="800941"/>
          </a:xfrm>
        </p:grpSpPr>
        <p:sp>
          <p:nvSpPr>
            <p:cNvPr id="344" name="Round Same Side Corner Rectangle 102"/>
            <p:cNvSpPr/>
            <p:nvPr/>
          </p:nvSpPr>
          <p:spPr bwMode="auto">
            <a:xfrm>
              <a:off x="3947925" y="5276851"/>
              <a:ext cx="1313068" cy="500637"/>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1"/>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sp>
          <p:nvSpPr>
            <p:cNvPr id="345" name="AutoShape 77"/>
            <p:cNvSpPr>
              <a:spLocks noChangeArrowheads="1"/>
            </p:cNvSpPr>
            <p:nvPr/>
          </p:nvSpPr>
          <p:spPr bwMode="auto">
            <a:xfrm>
              <a:off x="4059817" y="5401246"/>
              <a:ext cx="1089284" cy="676546"/>
            </a:xfrm>
            <a:prstGeom prst="rect">
              <a:avLst/>
            </a:prstGeom>
            <a:solidFill>
              <a:schemeClr val="accent1"/>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Sender</a:t>
              </a:r>
              <a:endParaRPr lang="en-US" sz="2000" dirty="0">
                <a:ln>
                  <a:solidFill>
                    <a:schemeClr val="bg1">
                      <a:alpha val="0"/>
                    </a:schemeClr>
                  </a:solidFill>
                </a:ln>
                <a:gradFill>
                  <a:gsLst>
                    <a:gs pos="0">
                      <a:srgbClr val="FFFFFF"/>
                    </a:gs>
                    <a:gs pos="100000">
                      <a:srgbClr val="FFFFFF"/>
                    </a:gs>
                  </a:gsLst>
                  <a:lin ang="5400000" scaled="0"/>
                </a:gradFill>
              </a:endParaRPr>
            </a:p>
          </p:txBody>
        </p:sp>
      </p:grpSp>
      <p:grpSp>
        <p:nvGrpSpPr>
          <p:cNvPr id="346" name="Group 345"/>
          <p:cNvGrpSpPr/>
          <p:nvPr>
            <p:custDataLst>
              <p:tags r:id="rId43"/>
            </p:custDataLst>
          </p:nvPr>
        </p:nvGrpSpPr>
        <p:grpSpPr>
          <a:xfrm>
            <a:off x="10130092" y="5286590"/>
            <a:ext cx="1313068" cy="726755"/>
            <a:chOff x="6076372" y="5276851"/>
            <a:chExt cx="1313068" cy="800941"/>
          </a:xfrm>
        </p:grpSpPr>
        <p:sp>
          <p:nvSpPr>
            <p:cNvPr id="347" name="AutoShape 77"/>
            <p:cNvSpPr>
              <a:spLocks noChangeArrowheads="1"/>
            </p:cNvSpPr>
            <p:nvPr/>
          </p:nvSpPr>
          <p:spPr bwMode="auto">
            <a:xfrm>
              <a:off x="6188264" y="5401246"/>
              <a:ext cx="1089284" cy="676546"/>
            </a:xfrm>
            <a:prstGeom prst="rect">
              <a:avLst/>
            </a:prstGeom>
            <a:solidFill>
              <a:schemeClr val="accent4"/>
            </a:solidFill>
            <a:ln>
              <a:noFill/>
              <a:headEnd type="none" w="med" len="med"/>
              <a:tailEnd type="none" w="med" len="med"/>
            </a:ln>
            <a:effectLst/>
          </p:spPr>
          <p:style>
            <a:lnRef idx="1">
              <a:schemeClr val="accent6"/>
            </a:lnRef>
            <a:fillRef idx="3">
              <a:schemeClr val="accent6"/>
            </a:fillRef>
            <a:effectRef idx="2">
              <a:schemeClr val="accent6"/>
            </a:effectRef>
            <a:fontRef idx="minor">
              <a:schemeClr val="lt1"/>
            </a:fontRef>
          </p:style>
          <p:txBody>
            <a:bodyPr vert="horz" wrap="square" lIns="91436" tIns="45718" rIns="91436" bIns="45718" numCol="1" rtlCol="0" anchor="ctr" anchorCtr="0" compatLnSpc="1">
              <a:prstTxWarp prst="textNoShape">
                <a:avLst/>
              </a:prstTxWarp>
            </a:bodyPr>
            <a:lstStyle/>
            <a:p>
              <a:pPr defTabSz="914099" fontAlgn="base">
                <a:spcBef>
                  <a:spcPct val="0"/>
                </a:spcBef>
                <a:spcAft>
                  <a:spcPct val="0"/>
                </a:spcAft>
              </a:pPr>
              <a:r>
                <a:rPr lang="en-US" sz="1800" dirty="0">
                  <a:ln>
                    <a:solidFill>
                      <a:schemeClr val="bg1">
                        <a:alpha val="0"/>
                      </a:schemeClr>
                    </a:solidFill>
                  </a:ln>
                  <a:gradFill>
                    <a:gsLst>
                      <a:gs pos="0">
                        <a:srgbClr val="FFFFFF"/>
                      </a:gs>
                      <a:gs pos="100000">
                        <a:srgbClr val="FFFFFF"/>
                      </a:gs>
                    </a:gsLst>
                    <a:lin ang="5400000" scaled="0"/>
                  </a:gradFill>
                </a:rPr>
                <a:t>Receiver</a:t>
              </a:r>
            </a:p>
          </p:txBody>
        </p:sp>
        <p:sp>
          <p:nvSpPr>
            <p:cNvPr id="348" name="Round Same Side Corner Rectangle 102"/>
            <p:cNvSpPr/>
            <p:nvPr/>
          </p:nvSpPr>
          <p:spPr bwMode="auto">
            <a:xfrm flipH="1">
              <a:off x="6076372" y="5276851"/>
              <a:ext cx="1313068" cy="400049"/>
            </a:xfrm>
            <a:custGeom>
              <a:avLst/>
              <a:gdLst>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0 w 1313068"/>
                <a:gd name="connsiteY5" fmla="*/ 400049 h 400049"/>
                <a:gd name="connsiteX6" fmla="*/ 0 w 1313068"/>
                <a:gd name="connsiteY6" fmla="*/ 400049 h 400049"/>
                <a:gd name="connsiteX7" fmla="*/ 0 w 1313068"/>
                <a:gd name="connsiteY7" fmla="*/ 0 h 400049"/>
                <a:gd name="connsiteX8" fmla="*/ 0 w 1313068"/>
                <a:gd name="connsiteY8" fmla="*/ 0 h 400049"/>
                <a:gd name="connsiteX0" fmla="*/ 0 w 1313068"/>
                <a:gd name="connsiteY0" fmla="*/ 0 h 400049"/>
                <a:gd name="connsiteX1" fmla="*/ 1313068 w 1313068"/>
                <a:gd name="connsiteY1" fmla="*/ 0 h 400049"/>
                <a:gd name="connsiteX2" fmla="*/ 1313068 w 1313068"/>
                <a:gd name="connsiteY2" fmla="*/ 0 h 400049"/>
                <a:gd name="connsiteX3" fmla="*/ 1313068 w 1313068"/>
                <a:gd name="connsiteY3" fmla="*/ 400049 h 400049"/>
                <a:gd name="connsiteX4" fmla="*/ 1313068 w 1313068"/>
                <a:gd name="connsiteY4" fmla="*/ 400049 h 400049"/>
                <a:gd name="connsiteX5" fmla="*/ 693925 w 1313068"/>
                <a:gd name="connsiteY5" fmla="*/ 333374 h 400049"/>
                <a:gd name="connsiteX6" fmla="*/ 0 w 1313068"/>
                <a:gd name="connsiteY6" fmla="*/ 400049 h 400049"/>
                <a:gd name="connsiteX7" fmla="*/ 0 w 1313068"/>
                <a:gd name="connsiteY7" fmla="*/ 400049 h 400049"/>
                <a:gd name="connsiteX8" fmla="*/ 0 w 1313068"/>
                <a:gd name="connsiteY8" fmla="*/ 0 h 400049"/>
                <a:gd name="connsiteX9" fmla="*/ 0 w 1313068"/>
                <a:gd name="connsiteY9" fmla="*/ 0 h 400049"/>
                <a:gd name="connsiteX0" fmla="*/ 693925 w 1313068"/>
                <a:gd name="connsiteY0" fmla="*/ 333374 h 424814"/>
                <a:gd name="connsiteX1" fmla="*/ 0 w 1313068"/>
                <a:gd name="connsiteY1" fmla="*/ 400049 h 424814"/>
                <a:gd name="connsiteX2" fmla="*/ 0 w 1313068"/>
                <a:gd name="connsiteY2" fmla="*/ 400049 h 424814"/>
                <a:gd name="connsiteX3" fmla="*/ 0 w 1313068"/>
                <a:gd name="connsiteY3" fmla="*/ 0 h 424814"/>
                <a:gd name="connsiteX4" fmla="*/ 0 w 1313068"/>
                <a:gd name="connsiteY4" fmla="*/ 0 h 424814"/>
                <a:gd name="connsiteX5" fmla="*/ 1313068 w 1313068"/>
                <a:gd name="connsiteY5" fmla="*/ 0 h 424814"/>
                <a:gd name="connsiteX6" fmla="*/ 1313068 w 1313068"/>
                <a:gd name="connsiteY6" fmla="*/ 0 h 424814"/>
                <a:gd name="connsiteX7" fmla="*/ 1313068 w 1313068"/>
                <a:gd name="connsiteY7" fmla="*/ 400049 h 424814"/>
                <a:gd name="connsiteX8" fmla="*/ 1313068 w 1313068"/>
                <a:gd name="connsiteY8" fmla="*/ 400049 h 424814"/>
                <a:gd name="connsiteX9" fmla="*/ 785365 w 1313068"/>
                <a:gd name="connsiteY9" fmla="*/ 424814 h 424814"/>
                <a:gd name="connsiteX0" fmla="*/ 0 w 1313068"/>
                <a:gd name="connsiteY0" fmla="*/ 400049 h 424814"/>
                <a:gd name="connsiteX1" fmla="*/ 0 w 1313068"/>
                <a:gd name="connsiteY1" fmla="*/ 400049 h 424814"/>
                <a:gd name="connsiteX2" fmla="*/ 0 w 1313068"/>
                <a:gd name="connsiteY2" fmla="*/ 0 h 424814"/>
                <a:gd name="connsiteX3" fmla="*/ 0 w 1313068"/>
                <a:gd name="connsiteY3" fmla="*/ 0 h 424814"/>
                <a:gd name="connsiteX4" fmla="*/ 1313068 w 1313068"/>
                <a:gd name="connsiteY4" fmla="*/ 0 h 424814"/>
                <a:gd name="connsiteX5" fmla="*/ 1313068 w 1313068"/>
                <a:gd name="connsiteY5" fmla="*/ 0 h 424814"/>
                <a:gd name="connsiteX6" fmla="*/ 1313068 w 1313068"/>
                <a:gd name="connsiteY6" fmla="*/ 400049 h 424814"/>
                <a:gd name="connsiteX7" fmla="*/ 1313068 w 1313068"/>
                <a:gd name="connsiteY7" fmla="*/ 400049 h 424814"/>
                <a:gd name="connsiteX8" fmla="*/ 785365 w 1313068"/>
                <a:gd name="connsiteY8" fmla="*/ 424814 h 424814"/>
                <a:gd name="connsiteX0" fmla="*/ 0 w 1313068"/>
                <a:gd name="connsiteY0" fmla="*/ 400049 h 400049"/>
                <a:gd name="connsiteX1" fmla="*/ 0 w 1313068"/>
                <a:gd name="connsiteY1" fmla="*/ 400049 h 400049"/>
                <a:gd name="connsiteX2" fmla="*/ 0 w 1313068"/>
                <a:gd name="connsiteY2" fmla="*/ 0 h 400049"/>
                <a:gd name="connsiteX3" fmla="*/ 0 w 1313068"/>
                <a:gd name="connsiteY3" fmla="*/ 0 h 400049"/>
                <a:gd name="connsiteX4" fmla="*/ 1313068 w 1313068"/>
                <a:gd name="connsiteY4" fmla="*/ 0 h 400049"/>
                <a:gd name="connsiteX5" fmla="*/ 1313068 w 1313068"/>
                <a:gd name="connsiteY5" fmla="*/ 0 h 400049"/>
                <a:gd name="connsiteX6" fmla="*/ 1313068 w 1313068"/>
                <a:gd name="connsiteY6" fmla="*/ 400049 h 400049"/>
                <a:gd name="connsiteX7" fmla="*/ 1313068 w 1313068"/>
                <a:gd name="connsiteY7" fmla="*/ 400049 h 40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3068" h="400049">
                  <a:moveTo>
                    <a:pt x="0" y="400049"/>
                  </a:moveTo>
                  <a:lnTo>
                    <a:pt x="0" y="400049"/>
                  </a:lnTo>
                  <a:lnTo>
                    <a:pt x="0" y="0"/>
                  </a:lnTo>
                  <a:lnTo>
                    <a:pt x="0" y="0"/>
                  </a:lnTo>
                  <a:lnTo>
                    <a:pt x="1313068" y="0"/>
                  </a:lnTo>
                  <a:lnTo>
                    <a:pt x="1313068" y="0"/>
                  </a:lnTo>
                  <a:lnTo>
                    <a:pt x="1313068" y="400049"/>
                  </a:lnTo>
                  <a:lnTo>
                    <a:pt x="1313068" y="400049"/>
                  </a:lnTo>
                </a:path>
              </a:pathLst>
            </a:custGeom>
            <a:noFill/>
            <a:ln w="55000" cap="rnd" cmpd="sng" algn="ctr">
              <a:solidFill>
                <a:schemeClr val="accent4"/>
              </a:solidFill>
              <a:prstDash val="sysDot"/>
            </a:ln>
            <a:effectLst/>
          </p:spPr>
          <p:txBody>
            <a:bodyPr rtlCol="0" anchor="ctr"/>
            <a:lstStyle/>
            <a:p>
              <a:pPr algn="ctr" defTabSz="914400"/>
              <a:endParaRPr lang="en-US" sz="1400" kern="0" dirty="0">
                <a:ln>
                  <a:solidFill>
                    <a:schemeClr val="bg1">
                      <a:alpha val="0"/>
                    </a:schemeClr>
                  </a:solidFill>
                </a:ln>
                <a:solidFill>
                  <a:srgbClr val="FFFFFF"/>
                </a:solidFill>
                <a:latin typeface="Segoe UI"/>
                <a:sym typeface="Segoe UI"/>
              </a:endParaRPr>
            </a:p>
          </p:txBody>
        </p:sp>
      </p:grpSp>
    </p:spTree>
    <p:extLst>
      <p:ext uri="{BB962C8B-B14F-4D97-AF65-F5344CB8AC3E}">
        <p14:creationId xmlns:p14="http://schemas.microsoft.com/office/powerpoint/2010/main" val="388162099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22"/>
                                        </p:tgtEl>
                                        <p:attrNameLst>
                                          <p:attrName>style.visibility</p:attrName>
                                        </p:attrNameLst>
                                      </p:cBhvr>
                                      <p:to>
                                        <p:strVal val="visible"/>
                                      </p:to>
                                    </p:set>
                                    <p:animEffect transition="in" filter="wipe(down)">
                                      <p:cBhvr>
                                        <p:cTn id="7" dur="2000"/>
                                        <p:tgtEl>
                                          <p:spTgt spid="222"/>
                                        </p:tgtEl>
                                      </p:cBhvr>
                                    </p:animEffect>
                                  </p:childTnLst>
                                </p:cTn>
                              </p:par>
                              <p:par>
                                <p:cTn id="8" presetID="22" presetClass="entr" presetSubtype="4" fill="hold" nodeType="withEffect">
                                  <p:stCondLst>
                                    <p:cond delay="0"/>
                                  </p:stCondLst>
                                  <p:childTnLst>
                                    <p:set>
                                      <p:cBhvr>
                                        <p:cTn id="9" dur="1" fill="hold">
                                          <p:stCondLst>
                                            <p:cond delay="0"/>
                                          </p:stCondLst>
                                        </p:cTn>
                                        <p:tgtEl>
                                          <p:spTgt spid="217"/>
                                        </p:tgtEl>
                                        <p:attrNameLst>
                                          <p:attrName>style.visibility</p:attrName>
                                        </p:attrNameLst>
                                      </p:cBhvr>
                                      <p:to>
                                        <p:strVal val="visible"/>
                                      </p:to>
                                    </p:set>
                                    <p:animEffect transition="in" filter="wipe(down)">
                                      <p:cBhvr>
                                        <p:cTn id="10" dur="2000"/>
                                        <p:tgtEl>
                                          <p:spTgt spid="217"/>
                                        </p:tgtEl>
                                      </p:cBhvr>
                                    </p:animEffect>
                                  </p:childTnLst>
                                </p:cTn>
                              </p:par>
                              <p:par>
                                <p:cTn id="11" presetID="10" presetClass="entr" presetSubtype="0" fill="hold" nodeType="withEffect">
                                  <p:stCondLst>
                                    <p:cond delay="0"/>
                                  </p:stCondLst>
                                  <p:childTnLst>
                                    <p:set>
                                      <p:cBhvr>
                                        <p:cTn id="12" dur="1" fill="hold">
                                          <p:stCondLst>
                                            <p:cond delay="0"/>
                                          </p:stCondLst>
                                        </p:cTn>
                                        <p:tgtEl>
                                          <p:spTgt spid="211"/>
                                        </p:tgtEl>
                                        <p:attrNameLst>
                                          <p:attrName>style.visibility</p:attrName>
                                        </p:attrNameLst>
                                      </p:cBhvr>
                                      <p:to>
                                        <p:strVal val="visible"/>
                                      </p:to>
                                    </p:set>
                                    <p:animEffect transition="in" filter="fade">
                                      <p:cBhvr>
                                        <p:cTn id="13" dur="2000"/>
                                        <p:tgtEl>
                                          <p:spTgt spid="211"/>
                                        </p:tgtEl>
                                      </p:cBhvr>
                                    </p:animEffect>
                                  </p:childTnLst>
                                </p:cTn>
                              </p:par>
                              <p:par>
                                <p:cTn id="14" presetID="10" presetClass="entr" presetSubtype="0" fill="hold" nodeType="withEffect">
                                  <p:stCondLst>
                                    <p:cond delay="0"/>
                                  </p:stCondLst>
                                  <p:childTnLst>
                                    <p:set>
                                      <p:cBhvr>
                                        <p:cTn id="15" dur="1" fill="hold">
                                          <p:stCondLst>
                                            <p:cond delay="0"/>
                                          </p:stCondLst>
                                        </p:cTn>
                                        <p:tgtEl>
                                          <p:spTgt spid="333"/>
                                        </p:tgtEl>
                                        <p:attrNameLst>
                                          <p:attrName>style.visibility</p:attrName>
                                        </p:attrNameLst>
                                      </p:cBhvr>
                                      <p:to>
                                        <p:strVal val="visible"/>
                                      </p:to>
                                    </p:set>
                                    <p:animEffect transition="in" filter="fade">
                                      <p:cBhvr>
                                        <p:cTn id="16" dur="500"/>
                                        <p:tgtEl>
                                          <p:spTgt spid="333"/>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234"/>
                                        </p:tgtEl>
                                        <p:attrNameLst>
                                          <p:attrName>style.visibility</p:attrName>
                                        </p:attrNameLst>
                                      </p:cBhvr>
                                      <p:to>
                                        <p:strVal val="visible"/>
                                      </p:to>
                                    </p:set>
                                    <p:animEffect transition="in" filter="wipe(left)">
                                      <p:cBhvr>
                                        <p:cTn id="21" dur="2000"/>
                                        <p:tgtEl>
                                          <p:spTgt spid="234"/>
                                        </p:tgtEl>
                                      </p:cBhvr>
                                    </p:animEffect>
                                  </p:childTnLst>
                                </p:cTn>
                              </p:par>
                              <p:par>
                                <p:cTn id="22" presetID="22" presetClass="entr" presetSubtype="8" fill="hold" nodeType="withEffect">
                                  <p:stCondLst>
                                    <p:cond delay="0"/>
                                  </p:stCondLst>
                                  <p:childTnLst>
                                    <p:set>
                                      <p:cBhvr>
                                        <p:cTn id="23" dur="1" fill="hold">
                                          <p:stCondLst>
                                            <p:cond delay="0"/>
                                          </p:stCondLst>
                                        </p:cTn>
                                        <p:tgtEl>
                                          <p:spTgt spid="231"/>
                                        </p:tgtEl>
                                        <p:attrNameLst>
                                          <p:attrName>style.visibility</p:attrName>
                                        </p:attrNameLst>
                                      </p:cBhvr>
                                      <p:to>
                                        <p:strVal val="visible"/>
                                      </p:to>
                                    </p:set>
                                    <p:animEffect transition="in" filter="wipe(left)">
                                      <p:cBhvr>
                                        <p:cTn id="24" dur="2000"/>
                                        <p:tgtEl>
                                          <p:spTgt spid="231"/>
                                        </p:tgtEl>
                                      </p:cBhvr>
                                    </p:animEffect>
                                  </p:childTnLst>
                                </p:cTn>
                              </p:par>
                            </p:childTnLst>
                          </p:cTn>
                        </p:par>
                        <p:par>
                          <p:cTn id="25" fill="hold">
                            <p:stCondLst>
                              <p:cond delay="2000"/>
                            </p:stCondLst>
                            <p:childTnLst>
                              <p:par>
                                <p:cTn id="26" presetID="1" presetClass="exit" presetSubtype="0" fill="hold" nodeType="afterEffect">
                                  <p:stCondLst>
                                    <p:cond delay="0"/>
                                  </p:stCondLst>
                                  <p:childTnLst>
                                    <p:set>
                                      <p:cBhvr>
                                        <p:cTn id="27" dur="1" fill="hold">
                                          <p:stCondLst>
                                            <p:cond delay="1999"/>
                                          </p:stCondLst>
                                        </p:cTn>
                                        <p:tgtEl>
                                          <p:spTgt spid="212"/>
                                        </p:tgtEl>
                                        <p:attrNameLst>
                                          <p:attrName>style.visibility</p:attrName>
                                        </p:attrNameLst>
                                      </p:cBhvr>
                                      <p:to>
                                        <p:strVal val="hidden"/>
                                      </p:to>
                                    </p:set>
                                  </p:childTnLst>
                                </p:cTn>
                              </p:par>
                              <p:par>
                                <p:cTn id="28" presetID="1" presetClass="exit" presetSubtype="0" fill="hold" nodeType="withEffect">
                                  <p:stCondLst>
                                    <p:cond delay="0"/>
                                  </p:stCondLst>
                                  <p:childTnLst>
                                    <p:set>
                                      <p:cBhvr>
                                        <p:cTn id="29" dur="1" fill="hold">
                                          <p:stCondLst>
                                            <p:cond delay="1999"/>
                                          </p:stCondLst>
                                        </p:cTn>
                                        <p:tgtEl>
                                          <p:spTgt spid="61"/>
                                        </p:tgtEl>
                                        <p:attrNameLst>
                                          <p:attrName>style.visibility</p:attrName>
                                        </p:attrNameLst>
                                      </p:cBhvr>
                                      <p:to>
                                        <p:strVal val="hidden"/>
                                      </p:to>
                                    </p:set>
                                  </p:childTnLst>
                                </p:cTn>
                              </p:par>
                            </p:childTnLst>
                          </p:cTn>
                        </p:par>
                        <p:par>
                          <p:cTn id="30" fill="hold">
                            <p:stCondLst>
                              <p:cond delay="4000"/>
                            </p:stCondLst>
                            <p:childTnLst>
                              <p:par>
                                <p:cTn id="31" presetID="10" presetClass="exit" presetSubtype="0" fill="hold" nodeType="afterEffect">
                                  <p:stCondLst>
                                    <p:cond delay="0"/>
                                  </p:stCondLst>
                                  <p:childTnLst>
                                    <p:animEffect transition="out" filter="fade">
                                      <p:cBhvr>
                                        <p:cTn id="32" dur="250"/>
                                        <p:tgtEl>
                                          <p:spTgt spid="234"/>
                                        </p:tgtEl>
                                      </p:cBhvr>
                                    </p:animEffect>
                                    <p:set>
                                      <p:cBhvr>
                                        <p:cTn id="33" dur="1" fill="hold">
                                          <p:stCondLst>
                                            <p:cond delay="249"/>
                                          </p:stCondLst>
                                        </p:cTn>
                                        <p:tgtEl>
                                          <p:spTgt spid="234"/>
                                        </p:tgtEl>
                                        <p:attrNameLst>
                                          <p:attrName>style.visibility</p:attrName>
                                        </p:attrNameLst>
                                      </p:cBhvr>
                                      <p:to>
                                        <p:strVal val="hidden"/>
                                      </p:to>
                                    </p:set>
                                  </p:childTnLst>
                                </p:cTn>
                              </p:par>
                              <p:par>
                                <p:cTn id="34" presetID="10" presetClass="exit" presetSubtype="0" fill="hold" nodeType="withEffect">
                                  <p:stCondLst>
                                    <p:cond delay="0"/>
                                  </p:stCondLst>
                                  <p:childTnLst>
                                    <p:animEffect transition="out" filter="fade">
                                      <p:cBhvr>
                                        <p:cTn id="35" dur="250"/>
                                        <p:tgtEl>
                                          <p:spTgt spid="231"/>
                                        </p:tgtEl>
                                      </p:cBhvr>
                                    </p:animEffect>
                                    <p:set>
                                      <p:cBhvr>
                                        <p:cTn id="36" dur="1" fill="hold">
                                          <p:stCondLst>
                                            <p:cond delay="249"/>
                                          </p:stCondLst>
                                        </p:cTn>
                                        <p:tgtEl>
                                          <p:spTgt spid="231"/>
                                        </p:tgtEl>
                                        <p:attrNameLst>
                                          <p:attrName>style.visibility</p:attrName>
                                        </p:attrNameLst>
                                      </p:cBhvr>
                                      <p:to>
                                        <p:strVal val="hidden"/>
                                      </p:to>
                                    </p:se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nodeType="clickEffect">
                                  <p:stCondLst>
                                    <p:cond delay="0"/>
                                  </p:stCondLst>
                                  <p:childTnLst>
                                    <p:set>
                                      <p:cBhvr>
                                        <p:cTn id="40" dur="1" fill="hold">
                                          <p:stCondLst>
                                            <p:cond delay="0"/>
                                          </p:stCondLst>
                                        </p:cTn>
                                        <p:tgtEl>
                                          <p:spTgt spid="228"/>
                                        </p:tgtEl>
                                        <p:attrNameLst>
                                          <p:attrName>style.visibility</p:attrName>
                                        </p:attrNameLst>
                                      </p:cBhvr>
                                      <p:to>
                                        <p:strVal val="visible"/>
                                      </p:to>
                                    </p:set>
                                    <p:animEffect transition="in" filter="fade">
                                      <p:cBhvr>
                                        <p:cTn id="41" dur="500"/>
                                        <p:tgtEl>
                                          <p:spTgt spid="228"/>
                                        </p:tgtEl>
                                      </p:cBhvr>
                                    </p:animEffect>
                                  </p:childTnLst>
                                </p:cTn>
                              </p:par>
                              <p:par>
                                <p:cTn id="42" presetID="9" presetClass="emph" presetSubtype="0" nodeType="withEffect">
                                  <p:stCondLst>
                                    <p:cond delay="0"/>
                                  </p:stCondLst>
                                  <p:childTnLst>
                                    <p:set>
                                      <p:cBhvr rctx="PPT">
                                        <p:cTn id="43" dur="indefinite"/>
                                        <p:tgtEl>
                                          <p:spTgt spid="228"/>
                                        </p:tgtEl>
                                        <p:attrNameLst>
                                          <p:attrName>style.opacity</p:attrName>
                                        </p:attrNameLst>
                                      </p:cBhvr>
                                      <p:to>
                                        <p:strVal val="0.5"/>
                                      </p:to>
                                    </p:set>
                                    <p:animEffect filter="image" prLst="opacity: 0.5">
                                      <p:cBhvr rctx="IE">
                                        <p:cTn id="44" dur="indefinite"/>
                                        <p:tgtEl>
                                          <p:spTgt spid="2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43224709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6681"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itle 7"/>
          <p:cNvSpPr>
            <a:spLocks noGrp="1"/>
          </p:cNvSpPr>
          <p:nvPr>
            <p:ph type="ctrTitle"/>
          </p:nvPr>
        </p:nvSpPr>
        <p:spPr/>
        <p:txBody>
          <a:bodyPr/>
          <a:lstStyle/>
          <a:p>
            <a:r>
              <a:rPr lang="en-US" dirty="0"/>
              <a:t>Service Bus Relay Samples</a:t>
            </a:r>
          </a:p>
        </p:txBody>
      </p:sp>
      <p:sp>
        <p:nvSpPr>
          <p:cNvPr id="9" name="Subtitle 8"/>
          <p:cNvSpPr>
            <a:spLocks noGrp="1"/>
          </p:cNvSpPr>
          <p:nvPr>
            <p:ph type="subTitle" idx="1"/>
          </p:nvPr>
        </p:nvSpPr>
        <p:spPr/>
        <p:txBody>
          <a:bodyPr/>
          <a:lstStyle/>
          <a:p>
            <a:endParaRPr lang="en-US" dirty="0"/>
          </a:p>
        </p:txBody>
      </p:sp>
      <p:sp>
        <p:nvSpPr>
          <p:cNvPr id="10" name="Text Placeholder 9"/>
          <p:cNvSpPr>
            <a:spLocks noGrp="1"/>
          </p:cNvSpPr>
          <p:nvPr>
            <p:ph type="body" sz="quarter" idx="10"/>
          </p:nvPr>
        </p:nvSpPr>
        <p:spPr/>
        <p:txBody>
          <a:bodyPr/>
          <a:lstStyle/>
          <a:p>
            <a:r>
              <a:rPr lang="en-US" dirty="0">
                <a:solidFill>
                  <a:schemeClr val="accent2">
                    <a:lumMod val="40000"/>
                    <a:lumOff val="60000"/>
                    <a:alpha val="99000"/>
                  </a:schemeClr>
                </a:solidFill>
              </a:rPr>
              <a:t>demo</a:t>
            </a:r>
          </a:p>
        </p:txBody>
      </p:sp>
    </p:spTree>
    <p:extLst>
      <p:ext uri="{BB962C8B-B14F-4D97-AF65-F5344CB8AC3E}">
        <p14:creationId xmlns:p14="http://schemas.microsoft.com/office/powerpoint/2010/main" val="1864906129"/>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122554812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7704" name="think-cell Slide" r:id="rId6" imgW="270" imgH="270" progId="TCLayout.ActiveDocument.1">
                  <p:embed/>
                </p:oleObj>
              </mc:Choice>
              <mc:Fallback>
                <p:oleObj name="think-cell Slide" r:id="rId6" imgW="270" imgH="270" progId="TCLayout.ActiveDocument.1">
                  <p:embed/>
                  <p:pic>
                    <p:nvPicPr>
                      <p:cNvPr id="0" name=""/>
                      <p:cNvPicPr/>
                      <p:nvPr/>
                    </p:nvPicPr>
                    <p:blipFill>
                      <a:blip r:embed="rId7"/>
                      <a:stretch>
                        <a:fillRect/>
                      </a:stretch>
                    </p:blipFill>
                    <p:spPr>
                      <a:xfrm>
                        <a:off x="0" y="0"/>
                        <a:ext cx="158750" cy="158750"/>
                      </a:xfrm>
                      <a:prstGeom prst="rect">
                        <a:avLst/>
                      </a:prstGeom>
                    </p:spPr>
                  </p:pic>
                </p:oleObj>
              </mc:Fallback>
            </mc:AlternateContent>
          </a:graphicData>
        </a:graphic>
      </p:graphicFrame>
      <p:sp>
        <p:nvSpPr>
          <p:cNvPr id="4" name="Text Placeholder 3"/>
          <p:cNvSpPr>
            <a:spLocks noGrp="1"/>
          </p:cNvSpPr>
          <p:nvPr>
            <p:ph type="body" sz="quarter" idx="10"/>
            <p:custDataLst>
              <p:tags r:id="rId3"/>
            </p:custDataLst>
          </p:nvPr>
        </p:nvSpPr>
        <p:spPr/>
        <p:txBody>
          <a:bodyPr/>
          <a:lstStyle/>
          <a:p>
            <a:r>
              <a:rPr lang="en-US" dirty="0">
                <a:cs typeface="Segoe UI"/>
              </a:rPr>
              <a:t>Service Bus Messaging</a:t>
            </a:r>
          </a:p>
        </p:txBody>
      </p:sp>
    </p:spTree>
    <p:extLst>
      <p:ext uri="{BB962C8B-B14F-4D97-AF65-F5344CB8AC3E}">
        <p14:creationId xmlns:p14="http://schemas.microsoft.com/office/powerpoint/2010/main" val="2838013232"/>
      </p:ext>
    </p:extLst>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87585" y="92845"/>
            <a:ext cx="4199574" cy="2215991"/>
          </a:xfrm>
        </p:spPr>
        <p:txBody>
          <a:bodyPr/>
          <a:lstStyle/>
          <a:p>
            <a:pPr algn="r"/>
            <a:r>
              <a:rPr lang="en-US" sz="8000" dirty="0" smtClean="0">
                <a:solidFill>
                  <a:schemeClr val="bg1">
                    <a:alpha val="99000"/>
                  </a:schemeClr>
                </a:solidFill>
              </a:rPr>
              <a:t>Service</a:t>
            </a:r>
            <a:br>
              <a:rPr lang="en-US" sz="8000" dirty="0" smtClean="0">
                <a:solidFill>
                  <a:schemeClr val="bg1">
                    <a:alpha val="99000"/>
                  </a:schemeClr>
                </a:solidFill>
              </a:rPr>
            </a:br>
            <a:r>
              <a:rPr lang="en-US" sz="8000" dirty="0" smtClean="0">
                <a:solidFill>
                  <a:schemeClr val="accent6">
                    <a:lumMod val="75000"/>
                    <a:alpha val="99000"/>
                  </a:schemeClr>
                </a:solidFill>
              </a:rPr>
              <a:t>Bus</a:t>
            </a:r>
            <a:endParaRPr lang="en-US" sz="8000" dirty="0">
              <a:solidFill>
                <a:schemeClr val="accent6">
                  <a:lumMod val="75000"/>
                  <a:alpha val="99000"/>
                </a:schemeClr>
              </a:solidFill>
            </a:endParaRPr>
          </a:p>
        </p:txBody>
      </p:sp>
      <p:cxnSp>
        <p:nvCxnSpPr>
          <p:cNvPr id="62" name="Straight Connector 61"/>
          <p:cNvCxnSpPr/>
          <p:nvPr/>
        </p:nvCxnSpPr>
        <p:spPr>
          <a:xfrm>
            <a:off x="6551629" y="1893986"/>
            <a:ext cx="5637196"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6551629" y="3364311"/>
            <a:ext cx="5641848"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a:off x="6551629" y="4834636"/>
            <a:ext cx="5641848"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6551629" y="6304962"/>
            <a:ext cx="5641848" cy="0"/>
          </a:xfrm>
          <a:prstGeom prst="line">
            <a:avLst/>
          </a:prstGeom>
          <a:ln>
            <a:solidFill>
              <a:schemeClr val="accent6">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51" name="Picture 50"/>
          <p:cNvPicPr>
            <a:picLocks noChangeAspect="1"/>
          </p:cNvPicPr>
          <p:nvPr/>
        </p:nvPicPr>
        <p:blipFill>
          <a:blip r:embed="rId6" cstate="print">
            <a:extLst>
              <a:ext uri="{BEBA8EAE-BF5A-486C-A8C5-ECC9F3942E4B}">
                <a14:imgProps xmlns:a14="http://schemas.microsoft.com/office/drawing/2010/main">
                  <a14:imgLayer r:embed="rId7">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518668" y="6372546"/>
            <a:ext cx="1681921" cy="195501"/>
          </a:xfrm>
          <a:prstGeom prst="rect">
            <a:avLst/>
          </a:prstGeom>
        </p:spPr>
      </p:pic>
      <p:grpSp>
        <p:nvGrpSpPr>
          <p:cNvPr id="29" name="Group 28"/>
          <p:cNvGrpSpPr/>
          <p:nvPr/>
        </p:nvGrpSpPr>
        <p:grpSpPr>
          <a:xfrm>
            <a:off x="5770353" y="351148"/>
            <a:ext cx="4104010" cy="1367599"/>
            <a:chOff x="5770353" y="351148"/>
            <a:chExt cx="4104010" cy="1367599"/>
          </a:xfrm>
        </p:grpSpPr>
        <p:grpSp>
          <p:nvGrpSpPr>
            <p:cNvPr id="57" name="Group 56"/>
            <p:cNvGrpSpPr/>
            <p:nvPr/>
          </p:nvGrpSpPr>
          <p:grpSpPr>
            <a:xfrm>
              <a:off x="6828556" y="351148"/>
              <a:ext cx="3045807" cy="1367599"/>
              <a:chOff x="342904" y="1145539"/>
              <a:chExt cx="3045807" cy="1367599"/>
            </a:xfrm>
          </p:grpSpPr>
          <p:sp>
            <p:nvSpPr>
              <p:cNvPr id="15" name="TextBox 14"/>
              <p:cNvSpPr txBox="1"/>
              <p:nvPr/>
            </p:nvSpPr>
            <p:spPr>
              <a:xfrm>
                <a:off x="342904" y="1145539"/>
                <a:ext cx="3045807" cy="843304"/>
              </a:xfrm>
              <a:prstGeom prst="rect">
                <a:avLst/>
              </a:prstGeom>
              <a:noFill/>
              <a:ln>
                <a:noFill/>
              </a:ln>
            </p:spPr>
            <p:txBody>
              <a:bodyPr wrap="square" lIns="0" tIns="45718" rIns="0" bIns="45718" rtlCol="0">
                <a:spAutoFit/>
              </a:bodyPr>
              <a:lstStyle/>
              <a:p>
                <a:pPr>
                  <a:lnSpc>
                    <a:spcPct val="90000"/>
                  </a:lnSpc>
                  <a:spcBef>
                    <a:spcPct val="20000"/>
                  </a:spcBef>
                </a:pPr>
                <a:r>
                  <a:rPr lang="en-US" sz="2000" dirty="0" smtClean="0">
                    <a:solidFill>
                      <a:schemeClr val="accent6">
                        <a:lumMod val="75000"/>
                        <a:alpha val="99000"/>
                      </a:schemeClr>
                    </a:solidFill>
                    <a:latin typeface="Segoe UI" pitchFamily="34" charset="0"/>
                    <a:ea typeface="Segoe UI" pitchFamily="34" charset="0"/>
                    <a:cs typeface="Segoe UI" pitchFamily="34" charset="0"/>
                  </a:rPr>
                  <a:t>Connectivity</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Service Relay</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Protocol Tunnel </a:t>
                </a:r>
                <a:r>
                  <a:rPr lang="en-US" sz="1400" dirty="0" smtClean="0">
                    <a:solidFill>
                      <a:schemeClr val="bg1">
                        <a:alpha val="99000"/>
                      </a:schemeClr>
                    </a:solidFill>
                    <a:latin typeface="Segoe UI" pitchFamily="34" charset="0"/>
                    <a:ea typeface="Segoe UI" pitchFamily="34" charset="0"/>
                    <a:cs typeface="Segoe UI" pitchFamily="34" charset="0"/>
                  </a:rPr>
                  <a:t>Eventing</a:t>
                </a:r>
                <a:endParaRPr lang="en-US" sz="1400" dirty="0">
                  <a:solidFill>
                    <a:schemeClr val="bg1">
                      <a:alpha val="99000"/>
                    </a:schemeClr>
                  </a:solidFill>
                  <a:latin typeface="Segoe UI" pitchFamily="34" charset="0"/>
                  <a:ea typeface="Segoe UI" pitchFamily="34" charset="0"/>
                  <a:cs typeface="Segoe UI" pitchFamily="34" charset="0"/>
                </a:endParaRPr>
              </a:p>
            </p:txBody>
          </p:sp>
          <p:sp>
            <p:nvSpPr>
              <p:cNvPr id="16" name="Rectangle 15"/>
              <p:cNvSpPr/>
              <p:nvPr/>
            </p:nvSpPr>
            <p:spPr>
              <a:xfrm>
                <a:off x="342905" y="2143806"/>
                <a:ext cx="3022453" cy="369332"/>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bg1">
                        <a:alpha val="99000"/>
                      </a:schemeClr>
                    </a:solidFill>
                    <a:ea typeface="Kozuka Gothic Pro R" pitchFamily="34" charset="-128"/>
                  </a:rPr>
                  <a:t>Rich options for interconnecting apps across network boundaries</a:t>
                </a:r>
              </a:p>
            </p:txBody>
          </p:sp>
        </p:grpSp>
        <p:grpSp>
          <p:nvGrpSpPr>
            <p:cNvPr id="85" name="Group 84"/>
            <p:cNvGrpSpPr/>
            <p:nvPr>
              <p:custDataLst>
                <p:tags r:id="rId3"/>
              </p:custDataLst>
            </p:nvPr>
          </p:nvGrpSpPr>
          <p:grpSpPr>
            <a:xfrm>
              <a:off x="5770353" y="516987"/>
              <a:ext cx="230722" cy="874420"/>
              <a:chOff x="1757521" y="1512570"/>
              <a:chExt cx="579120" cy="2194822"/>
            </a:xfrm>
          </p:grpSpPr>
          <p:sp>
            <p:nvSpPr>
              <p:cNvPr id="86" name="Isosceles Triangle 85"/>
              <p:cNvSpPr/>
              <p:nvPr/>
            </p:nvSpPr>
            <p:spPr bwMode="auto">
              <a:xfrm>
                <a:off x="1757521" y="1512570"/>
                <a:ext cx="579120" cy="438151"/>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87" name="Oval 86"/>
              <p:cNvSpPr/>
              <p:nvPr/>
            </p:nvSpPr>
            <p:spPr bwMode="auto">
              <a:xfrm>
                <a:off x="1772762" y="3158752"/>
                <a:ext cx="548641" cy="54864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88" name="Straight Arrow Connector 87"/>
              <p:cNvCxnSpPr/>
              <p:nvPr/>
            </p:nvCxnSpPr>
            <p:spPr>
              <a:xfrm>
                <a:off x="2047081" y="1950721"/>
                <a:ext cx="0" cy="1222692"/>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89" name="Rectangle 88"/>
              <p:cNvSpPr/>
              <p:nvPr/>
            </p:nvSpPr>
            <p:spPr bwMode="auto">
              <a:xfrm>
                <a:off x="1818482" y="2670608"/>
                <a:ext cx="457200" cy="9144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grpSp>
        <p:nvGrpSpPr>
          <p:cNvPr id="46" name="Group 45"/>
          <p:cNvGrpSpPr/>
          <p:nvPr/>
        </p:nvGrpSpPr>
        <p:grpSpPr>
          <a:xfrm>
            <a:off x="5435995" y="4946984"/>
            <a:ext cx="4438368" cy="1160210"/>
            <a:chOff x="5435995" y="4946984"/>
            <a:chExt cx="4438368" cy="1160210"/>
          </a:xfrm>
        </p:grpSpPr>
        <p:grpSp>
          <p:nvGrpSpPr>
            <p:cNvPr id="77" name="Group 76"/>
            <p:cNvGrpSpPr/>
            <p:nvPr/>
          </p:nvGrpSpPr>
          <p:grpSpPr>
            <a:xfrm>
              <a:off x="6828556" y="4946984"/>
              <a:ext cx="3045807" cy="1160210"/>
              <a:chOff x="342904" y="1145539"/>
              <a:chExt cx="3045807" cy="1160210"/>
            </a:xfrm>
          </p:grpSpPr>
          <p:sp>
            <p:nvSpPr>
              <p:cNvPr id="78" name="TextBox 77"/>
              <p:cNvSpPr txBox="1"/>
              <p:nvPr/>
            </p:nvSpPr>
            <p:spPr>
              <a:xfrm>
                <a:off x="342904" y="1145539"/>
                <a:ext cx="3045807" cy="606316"/>
              </a:xfrm>
              <a:prstGeom prst="rect">
                <a:avLst/>
              </a:prstGeom>
              <a:noFill/>
              <a:ln>
                <a:noFill/>
              </a:ln>
            </p:spPr>
            <p:txBody>
              <a:bodyPr wrap="square" lIns="0" tIns="45718" rIns="0" bIns="45718" rtlCol="0">
                <a:spAutoFit/>
              </a:bodyPr>
              <a:lstStyle/>
              <a:p>
                <a:pPr>
                  <a:lnSpc>
                    <a:spcPct val="90000"/>
                  </a:lnSpc>
                  <a:spcBef>
                    <a:spcPct val="20000"/>
                  </a:spcBef>
                </a:pPr>
                <a:r>
                  <a:rPr lang="en-US" sz="2000" dirty="0">
                    <a:solidFill>
                      <a:schemeClr val="accent6">
                        <a:lumMod val="75000"/>
                        <a:alpha val="99000"/>
                      </a:schemeClr>
                    </a:solidFill>
                    <a:latin typeface="Segoe UI" pitchFamily="34" charset="0"/>
                    <a:ea typeface="Segoe UI" pitchFamily="34" charset="0"/>
                    <a:cs typeface="Segoe UI" pitchFamily="34" charset="0"/>
                  </a:rPr>
                  <a:t>Integration Routing</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Coordination Transformation</a:t>
                </a:r>
              </a:p>
            </p:txBody>
          </p:sp>
          <p:sp>
            <p:nvSpPr>
              <p:cNvPr id="79" name="Rectangle 78"/>
              <p:cNvSpPr/>
              <p:nvPr/>
            </p:nvSpPr>
            <p:spPr>
              <a:xfrm>
                <a:off x="342905" y="1936417"/>
                <a:ext cx="3022453" cy="369332"/>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bg1">
                        <a:alpha val="99000"/>
                      </a:schemeClr>
                    </a:solidFill>
                    <a:ea typeface="Kozuka Gothic Pro R" pitchFamily="34" charset="-128"/>
                  </a:rPr>
                  <a:t>Content-based routing, document transformation, and process coordination.</a:t>
                </a:r>
              </a:p>
            </p:txBody>
          </p:sp>
        </p:grpSp>
        <p:grpSp>
          <p:nvGrpSpPr>
            <p:cNvPr id="90" name="Group 89"/>
            <p:cNvGrpSpPr/>
            <p:nvPr>
              <p:custDataLst>
                <p:tags r:id="rId2"/>
              </p:custDataLst>
            </p:nvPr>
          </p:nvGrpSpPr>
          <p:grpSpPr>
            <a:xfrm>
              <a:off x="5435995" y="5040098"/>
              <a:ext cx="889913" cy="874420"/>
              <a:chOff x="9012936" y="1567376"/>
              <a:chExt cx="2233708" cy="2194822"/>
            </a:xfrm>
          </p:grpSpPr>
          <p:sp>
            <p:nvSpPr>
              <p:cNvPr id="91" name="Isosceles Triangle 90"/>
              <p:cNvSpPr/>
              <p:nvPr/>
            </p:nvSpPr>
            <p:spPr bwMode="auto">
              <a:xfrm>
                <a:off x="9845289" y="1567376"/>
                <a:ext cx="579119" cy="438151"/>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92" name="Straight Arrow Connector 91"/>
              <p:cNvCxnSpPr/>
              <p:nvPr/>
            </p:nvCxnSpPr>
            <p:spPr>
              <a:xfrm>
                <a:off x="10134849" y="2005527"/>
                <a:ext cx="0" cy="100584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3" name="Oval 92"/>
              <p:cNvSpPr/>
              <p:nvPr/>
            </p:nvSpPr>
            <p:spPr bwMode="auto">
              <a:xfrm>
                <a:off x="9012936" y="3213558"/>
                <a:ext cx="548640" cy="54864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94" name="Oval 93"/>
              <p:cNvSpPr/>
              <p:nvPr/>
            </p:nvSpPr>
            <p:spPr bwMode="auto">
              <a:xfrm>
                <a:off x="10698004" y="3213558"/>
                <a:ext cx="548640" cy="548640"/>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95" name="Straight Arrow Connector 94"/>
              <p:cNvCxnSpPr>
                <a:endCxn id="93" idx="6"/>
              </p:cNvCxnSpPr>
              <p:nvPr/>
            </p:nvCxnSpPr>
            <p:spPr>
              <a:xfrm flipH="1">
                <a:off x="9561576" y="3471850"/>
                <a:ext cx="298229" cy="16029"/>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p:nvPr/>
            </p:nvCxnSpPr>
            <p:spPr>
              <a:xfrm>
                <a:off x="10438924" y="3487878"/>
                <a:ext cx="274320" cy="0"/>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sp>
            <p:nvSpPr>
              <p:cNvPr id="97" name="Rectangle 96"/>
              <p:cNvSpPr/>
              <p:nvPr/>
            </p:nvSpPr>
            <p:spPr bwMode="auto">
              <a:xfrm>
                <a:off x="9845289" y="3011367"/>
                <a:ext cx="579119" cy="641220"/>
              </a:xfrm>
              <a:prstGeom prst="rect">
                <a:avLst/>
              </a:prstGeom>
              <a:solidFill>
                <a:schemeClr val="accent2"/>
              </a:solidFill>
              <a:ln w="1270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98" name="Diamond 97"/>
              <p:cNvSpPr/>
              <p:nvPr/>
            </p:nvSpPr>
            <p:spPr bwMode="auto">
              <a:xfrm>
                <a:off x="9937458" y="3142494"/>
                <a:ext cx="365759" cy="378965"/>
              </a:xfrm>
              <a:prstGeom prst="diamond">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grpSp>
      </p:grpSp>
      <p:grpSp>
        <p:nvGrpSpPr>
          <p:cNvPr id="42" name="Group 41"/>
          <p:cNvGrpSpPr/>
          <p:nvPr/>
        </p:nvGrpSpPr>
        <p:grpSpPr>
          <a:xfrm>
            <a:off x="5764885" y="3396004"/>
            <a:ext cx="4109478" cy="1367599"/>
            <a:chOff x="5764885" y="3396004"/>
            <a:chExt cx="4109478" cy="1367599"/>
          </a:xfrm>
        </p:grpSpPr>
        <p:grpSp>
          <p:nvGrpSpPr>
            <p:cNvPr id="74" name="Group 73"/>
            <p:cNvGrpSpPr/>
            <p:nvPr/>
          </p:nvGrpSpPr>
          <p:grpSpPr>
            <a:xfrm>
              <a:off x="6828556" y="3396004"/>
              <a:ext cx="3045807" cy="1367599"/>
              <a:chOff x="342904" y="1145539"/>
              <a:chExt cx="3045807" cy="1367599"/>
            </a:xfrm>
          </p:grpSpPr>
          <p:sp>
            <p:nvSpPr>
              <p:cNvPr id="75" name="TextBox 74"/>
              <p:cNvSpPr txBox="1"/>
              <p:nvPr/>
            </p:nvSpPr>
            <p:spPr>
              <a:xfrm>
                <a:off x="342904" y="1145539"/>
                <a:ext cx="3045807" cy="843304"/>
              </a:xfrm>
              <a:prstGeom prst="rect">
                <a:avLst/>
              </a:prstGeom>
              <a:noFill/>
              <a:ln>
                <a:noFill/>
              </a:ln>
            </p:spPr>
            <p:txBody>
              <a:bodyPr wrap="square" lIns="0" tIns="45718" rIns="0" bIns="45718" rtlCol="0">
                <a:spAutoFit/>
              </a:bodyPr>
              <a:lstStyle/>
              <a:p>
                <a:pPr>
                  <a:lnSpc>
                    <a:spcPct val="90000"/>
                  </a:lnSpc>
                  <a:spcBef>
                    <a:spcPct val="20000"/>
                  </a:spcBef>
                </a:pPr>
                <a:r>
                  <a:rPr lang="en-US" sz="2000" dirty="0">
                    <a:solidFill>
                      <a:schemeClr val="accent6">
                        <a:lumMod val="75000"/>
                        <a:alpha val="99000"/>
                      </a:schemeClr>
                    </a:solidFill>
                    <a:latin typeface="Segoe UI" pitchFamily="34" charset="0"/>
                    <a:ea typeface="Segoe UI" pitchFamily="34" charset="0"/>
                    <a:cs typeface="Segoe UI" pitchFamily="34" charset="0"/>
                  </a:rPr>
                  <a:t>Svc Management </a:t>
                </a:r>
                <a:endParaRPr lang="en-US" sz="2000" dirty="0" smtClean="0">
                  <a:solidFill>
                    <a:schemeClr val="accent6">
                      <a:lumMod val="75000"/>
                      <a:alpha val="99000"/>
                    </a:schemeClr>
                  </a:solidFill>
                  <a:latin typeface="Segoe UI" pitchFamily="34" charset="0"/>
                  <a:ea typeface="Segoe UI" pitchFamily="34" charset="0"/>
                  <a:cs typeface="Segoe UI" pitchFamily="34" charset="0"/>
                </a:endParaRP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Naming, Discovery</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Monitoring</a:t>
                </a:r>
              </a:p>
            </p:txBody>
          </p:sp>
          <p:sp>
            <p:nvSpPr>
              <p:cNvPr id="76" name="Rectangle 75"/>
              <p:cNvSpPr/>
              <p:nvPr/>
            </p:nvSpPr>
            <p:spPr>
              <a:xfrm>
                <a:off x="342905" y="2143806"/>
                <a:ext cx="3022453" cy="369332"/>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bg1">
                        <a:alpha val="99000"/>
                      </a:schemeClr>
                    </a:solidFill>
                    <a:ea typeface="Kozuka Gothic Pro R" pitchFamily="34" charset="-128"/>
                  </a:rPr>
                  <a:t>Consistent management surface and service observation capabilities</a:t>
                </a:r>
              </a:p>
            </p:txBody>
          </p:sp>
        </p:grpSp>
        <p:grpSp>
          <p:nvGrpSpPr>
            <p:cNvPr id="99" name="Group 98"/>
            <p:cNvGrpSpPr/>
            <p:nvPr>
              <p:custDataLst>
                <p:tags r:id="rId1"/>
              </p:custDataLst>
            </p:nvPr>
          </p:nvGrpSpPr>
          <p:grpSpPr>
            <a:xfrm>
              <a:off x="5764885" y="3580698"/>
              <a:ext cx="620654" cy="874420"/>
              <a:chOff x="7153963" y="1512570"/>
              <a:chExt cx="1557863" cy="2194822"/>
            </a:xfrm>
          </p:grpSpPr>
          <p:sp>
            <p:nvSpPr>
              <p:cNvPr id="100" name="Isosceles Triangle 99"/>
              <p:cNvSpPr/>
              <p:nvPr/>
            </p:nvSpPr>
            <p:spPr bwMode="auto">
              <a:xfrm>
                <a:off x="7153963" y="1512570"/>
                <a:ext cx="579120" cy="438150"/>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01" name="Straight Arrow Connector 100"/>
              <p:cNvCxnSpPr/>
              <p:nvPr/>
            </p:nvCxnSpPr>
            <p:spPr>
              <a:xfrm>
                <a:off x="7443523" y="1950720"/>
                <a:ext cx="0" cy="1222692"/>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02" name="Hexagon 101"/>
              <p:cNvSpPr/>
              <p:nvPr/>
            </p:nvSpPr>
            <p:spPr bwMode="auto">
              <a:xfrm>
                <a:off x="7180685" y="3213558"/>
                <a:ext cx="520039" cy="439027"/>
              </a:xfrm>
              <a:prstGeom prst="hexagon">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03" name="Oval 102"/>
              <p:cNvSpPr/>
              <p:nvPr/>
            </p:nvSpPr>
            <p:spPr bwMode="auto">
              <a:xfrm>
                <a:off x="7154432" y="3158752"/>
                <a:ext cx="548641" cy="548640"/>
              </a:xfrm>
              <a:prstGeom prst="ellipse">
                <a:avLst/>
              </a:prstGeom>
              <a:no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04" name="Rectangle 103"/>
              <p:cNvSpPr/>
              <p:nvPr/>
            </p:nvSpPr>
            <p:spPr bwMode="auto">
              <a:xfrm>
                <a:off x="7214924" y="2646946"/>
                <a:ext cx="457200" cy="9144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05" name="Straight Arrow Connector 104"/>
              <p:cNvCxnSpPr/>
              <p:nvPr/>
            </p:nvCxnSpPr>
            <p:spPr>
              <a:xfrm flipH="1">
                <a:off x="7740925" y="2694845"/>
                <a:ext cx="369665" cy="0"/>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sp>
            <p:nvSpPr>
              <p:cNvPr id="106" name="Rectangle 105"/>
              <p:cNvSpPr/>
              <p:nvPr/>
            </p:nvSpPr>
            <p:spPr>
              <a:xfrm>
                <a:off x="7970678" y="2204965"/>
                <a:ext cx="741148" cy="1004289"/>
              </a:xfrm>
              <a:prstGeom prst="rect">
                <a:avLst/>
              </a:prstGeom>
            </p:spPr>
            <p:txBody>
              <a:bodyPr wrap="none">
                <a:spAutoFit/>
              </a:bodyPr>
              <a:lstStyle/>
              <a:p>
                <a:r>
                  <a:rPr lang="en-US" sz="2000" b="1" kern="0" dirty="0" smtClean="0">
                    <a:ln>
                      <a:solidFill>
                        <a:schemeClr val="bg1">
                          <a:alpha val="0"/>
                        </a:schemeClr>
                      </a:solidFill>
                    </a:ln>
                    <a:solidFill>
                      <a:schemeClr val="bg1"/>
                    </a:solidFill>
                    <a:latin typeface="Segoe UI Light" pitchFamily="34" charset="0"/>
                  </a:rPr>
                  <a:t>?</a:t>
                </a:r>
                <a:endParaRPr lang="en-US" sz="1400" b="1" dirty="0">
                  <a:solidFill>
                    <a:schemeClr val="bg1"/>
                  </a:solidFill>
                  <a:latin typeface="Segoe UI Light" pitchFamily="34" charset="0"/>
                </a:endParaRPr>
              </a:p>
            </p:txBody>
          </p:sp>
        </p:grpSp>
      </p:grpSp>
      <p:grpSp>
        <p:nvGrpSpPr>
          <p:cNvPr id="34" name="Group 33"/>
          <p:cNvGrpSpPr/>
          <p:nvPr/>
        </p:nvGrpSpPr>
        <p:grpSpPr>
          <a:xfrm>
            <a:off x="5445520" y="1906568"/>
            <a:ext cx="4428843" cy="1367599"/>
            <a:chOff x="5445520" y="1906568"/>
            <a:chExt cx="4428843" cy="1367599"/>
          </a:xfrm>
        </p:grpSpPr>
        <p:grpSp>
          <p:nvGrpSpPr>
            <p:cNvPr id="71" name="Group 70"/>
            <p:cNvGrpSpPr/>
            <p:nvPr/>
          </p:nvGrpSpPr>
          <p:grpSpPr>
            <a:xfrm>
              <a:off x="6828556" y="1906568"/>
              <a:ext cx="3045807" cy="1367599"/>
              <a:chOff x="342904" y="1145539"/>
              <a:chExt cx="3045807" cy="1367599"/>
            </a:xfrm>
          </p:grpSpPr>
          <p:sp>
            <p:nvSpPr>
              <p:cNvPr id="72" name="TextBox 71"/>
              <p:cNvSpPr txBox="1"/>
              <p:nvPr/>
            </p:nvSpPr>
            <p:spPr>
              <a:xfrm>
                <a:off x="342904" y="1145539"/>
                <a:ext cx="3045807" cy="843304"/>
              </a:xfrm>
              <a:prstGeom prst="rect">
                <a:avLst/>
              </a:prstGeom>
              <a:noFill/>
              <a:ln>
                <a:noFill/>
              </a:ln>
            </p:spPr>
            <p:txBody>
              <a:bodyPr wrap="square" lIns="0" tIns="45718" rIns="0" bIns="45718" rtlCol="0">
                <a:spAutoFit/>
              </a:bodyPr>
              <a:lstStyle/>
              <a:p>
                <a:pPr>
                  <a:lnSpc>
                    <a:spcPct val="90000"/>
                  </a:lnSpc>
                  <a:spcBef>
                    <a:spcPct val="20000"/>
                  </a:spcBef>
                </a:pPr>
                <a:r>
                  <a:rPr lang="en-US" sz="2000" dirty="0">
                    <a:solidFill>
                      <a:schemeClr val="accent6">
                        <a:lumMod val="75000"/>
                        <a:alpha val="99000"/>
                      </a:schemeClr>
                    </a:solidFill>
                    <a:latin typeface="Segoe UI" pitchFamily="34" charset="0"/>
                    <a:ea typeface="Segoe UI" pitchFamily="34" charset="0"/>
                    <a:cs typeface="Segoe UI" pitchFamily="34" charset="0"/>
                  </a:rPr>
                  <a:t>Messaging</a:t>
                </a:r>
                <a:endParaRPr lang="en-US" sz="2000" dirty="0" smtClean="0">
                  <a:solidFill>
                    <a:schemeClr val="accent6">
                      <a:lumMod val="75000"/>
                      <a:alpha val="99000"/>
                    </a:schemeClr>
                  </a:solidFill>
                  <a:latin typeface="Segoe UI" pitchFamily="34" charset="0"/>
                  <a:ea typeface="Segoe UI" pitchFamily="34" charset="0"/>
                  <a:cs typeface="Segoe UI" pitchFamily="34" charset="0"/>
                </a:endParaRP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Queuing Pub/Sub</a:t>
                </a:r>
              </a:p>
              <a:p>
                <a:pPr>
                  <a:lnSpc>
                    <a:spcPct val="90000"/>
                  </a:lnSpc>
                  <a:spcBef>
                    <a:spcPct val="20000"/>
                  </a:spcBef>
                </a:pPr>
                <a:r>
                  <a:rPr lang="en-US" sz="1400" dirty="0">
                    <a:solidFill>
                      <a:schemeClr val="bg1">
                        <a:alpha val="99000"/>
                      </a:schemeClr>
                    </a:solidFill>
                    <a:latin typeface="Segoe UI" pitchFamily="34" charset="0"/>
                    <a:ea typeface="Segoe UI" pitchFamily="34" charset="0"/>
                    <a:cs typeface="Segoe UI" pitchFamily="34" charset="0"/>
                  </a:rPr>
                  <a:t>Reliable Transfer</a:t>
                </a:r>
              </a:p>
            </p:txBody>
          </p:sp>
          <p:sp>
            <p:nvSpPr>
              <p:cNvPr id="73" name="Rectangle 72"/>
              <p:cNvSpPr/>
              <p:nvPr/>
            </p:nvSpPr>
            <p:spPr>
              <a:xfrm>
                <a:off x="342905" y="2143806"/>
                <a:ext cx="3022453" cy="369332"/>
              </a:xfrm>
              <a:prstGeom prst="rect">
                <a:avLst/>
              </a:prstGeom>
              <a:ln>
                <a:noFill/>
              </a:ln>
            </p:spPr>
            <p:txBody>
              <a:bodyPr wrap="square" lIns="0" tIns="0" rIns="0" bIns="0">
                <a:spAutoFit/>
              </a:bodyPr>
              <a:lstStyle/>
              <a:p>
                <a:pPr marL="0" lvl="1" defTabSz="1218836" fontAlgn="base">
                  <a:spcAft>
                    <a:spcPct val="0"/>
                  </a:spcAft>
                </a:pPr>
                <a:r>
                  <a:rPr lang="en-US" sz="1200" dirty="0">
                    <a:solidFill>
                      <a:schemeClr val="bg1">
                        <a:alpha val="99000"/>
                      </a:schemeClr>
                    </a:solidFill>
                    <a:ea typeface="Kozuka Gothic Pro R" pitchFamily="34" charset="-128"/>
                  </a:rPr>
                  <a:t>Reliable, transaction-aware cloud messaging infrastructure for business apps.</a:t>
                </a:r>
              </a:p>
            </p:txBody>
          </p:sp>
        </p:grpSp>
        <p:grpSp>
          <p:nvGrpSpPr>
            <p:cNvPr id="107" name="Group 106"/>
            <p:cNvGrpSpPr/>
            <p:nvPr/>
          </p:nvGrpSpPr>
          <p:grpSpPr>
            <a:xfrm>
              <a:off x="5445520" y="2057419"/>
              <a:ext cx="880388" cy="883214"/>
              <a:chOff x="3846625" y="1616683"/>
              <a:chExt cx="1653774" cy="1659083"/>
            </a:xfrm>
          </p:grpSpPr>
          <p:sp>
            <p:nvSpPr>
              <p:cNvPr id="108" name="Isosceles Triangle 107"/>
              <p:cNvSpPr/>
              <p:nvPr/>
            </p:nvSpPr>
            <p:spPr bwMode="auto">
              <a:xfrm>
                <a:off x="4462513" y="1616683"/>
                <a:ext cx="433403" cy="327903"/>
              </a:xfrm>
              <a:prstGeom prst="triangl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09" name="Straight Arrow Connector 108"/>
              <p:cNvCxnSpPr/>
              <p:nvPr/>
            </p:nvCxnSpPr>
            <p:spPr>
              <a:xfrm>
                <a:off x="4679215" y="1944586"/>
                <a:ext cx="0" cy="91504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10" name="Oval 109"/>
              <p:cNvSpPr/>
              <p:nvPr/>
            </p:nvSpPr>
            <p:spPr bwMode="auto">
              <a:xfrm>
                <a:off x="3846625" y="2848655"/>
                <a:ext cx="410592" cy="41059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sp>
            <p:nvSpPr>
              <p:cNvPr id="111" name="Oval 110"/>
              <p:cNvSpPr/>
              <p:nvPr/>
            </p:nvSpPr>
            <p:spPr bwMode="auto">
              <a:xfrm>
                <a:off x="5089807" y="2848655"/>
                <a:ext cx="410592" cy="410592"/>
              </a:xfrm>
              <a:prstGeom prst="ellipse">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smtClean="0">
                  <a:gradFill>
                    <a:gsLst>
                      <a:gs pos="0">
                        <a:srgbClr val="FFFFFF"/>
                      </a:gs>
                      <a:gs pos="100000">
                        <a:srgbClr val="FFFFFF"/>
                      </a:gs>
                    </a:gsLst>
                    <a:lin ang="5400000" scaled="0"/>
                  </a:gradFill>
                </a:endParaRPr>
              </a:p>
            </p:txBody>
          </p:sp>
          <p:cxnSp>
            <p:nvCxnSpPr>
              <p:cNvPr id="112" name="Straight Arrow Connector 111"/>
              <p:cNvCxnSpPr/>
              <p:nvPr/>
            </p:nvCxnSpPr>
            <p:spPr>
              <a:xfrm>
                <a:off x="4257217" y="3041955"/>
                <a:ext cx="205296" cy="1"/>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p:nvPr/>
            </p:nvCxnSpPr>
            <p:spPr>
              <a:xfrm>
                <a:off x="4895916" y="3053951"/>
                <a:ext cx="205296" cy="0"/>
              </a:xfrm>
              <a:prstGeom prst="straightConnector1">
                <a:avLst/>
              </a:prstGeom>
              <a:ln w="38100">
                <a:solidFill>
                  <a:schemeClr val="bg1"/>
                </a:solidFill>
                <a:tailEnd type="triangle" w="sm" len="sm"/>
              </a:ln>
            </p:spPr>
            <p:style>
              <a:lnRef idx="1">
                <a:schemeClr val="accent1"/>
              </a:lnRef>
              <a:fillRef idx="0">
                <a:schemeClr val="accent1"/>
              </a:fillRef>
              <a:effectRef idx="0">
                <a:schemeClr val="accent1"/>
              </a:effectRef>
              <a:fontRef idx="minor">
                <a:schemeClr val="tx1"/>
              </a:fontRef>
            </p:style>
          </p:cxnSp>
          <p:sp>
            <p:nvSpPr>
              <p:cNvPr id="114" name="Freeform 34"/>
              <p:cNvSpPr>
                <a:spLocks noEditPoints="1"/>
              </p:cNvSpPr>
              <p:nvPr/>
            </p:nvSpPr>
            <p:spPr bwMode="auto">
              <a:xfrm>
                <a:off x="4476752" y="2882168"/>
                <a:ext cx="401098" cy="393598"/>
              </a:xfrm>
              <a:custGeom>
                <a:avLst/>
                <a:gdLst>
                  <a:gd name="T0" fmla="*/ 1691 w 1811"/>
                  <a:gd name="T1" fmla="*/ 192 h 1777"/>
                  <a:gd name="T2" fmla="*/ 907 w 1811"/>
                  <a:gd name="T3" fmla="*/ 0 h 1777"/>
                  <a:gd name="T4" fmla="*/ 330 w 1811"/>
                  <a:gd name="T5" fmla="*/ 83 h 1777"/>
                  <a:gd name="T6" fmla="*/ 120 w 1811"/>
                  <a:gd name="T7" fmla="*/ 192 h 1777"/>
                  <a:gd name="T8" fmla="*/ 0 w 1811"/>
                  <a:gd name="T9" fmla="*/ 419 h 1777"/>
                  <a:gd name="T10" fmla="*/ 0 w 1811"/>
                  <a:gd name="T11" fmla="*/ 1306 h 1777"/>
                  <a:gd name="T12" fmla="*/ 108 w 1811"/>
                  <a:gd name="T13" fmla="*/ 1543 h 1777"/>
                  <a:gd name="T14" fmla="*/ 907 w 1811"/>
                  <a:gd name="T15" fmla="*/ 1777 h 1777"/>
                  <a:gd name="T16" fmla="*/ 1150 w 1811"/>
                  <a:gd name="T17" fmla="*/ 1762 h 1777"/>
                  <a:gd name="T18" fmla="*/ 1700 w 1811"/>
                  <a:gd name="T19" fmla="*/ 1547 h 1777"/>
                  <a:gd name="T20" fmla="*/ 1703 w 1811"/>
                  <a:gd name="T21" fmla="*/ 1547 h 1777"/>
                  <a:gd name="T22" fmla="*/ 1811 w 1811"/>
                  <a:gd name="T23" fmla="*/ 1310 h 1777"/>
                  <a:gd name="T24" fmla="*/ 1811 w 1811"/>
                  <a:gd name="T25" fmla="*/ 832 h 1777"/>
                  <a:gd name="T26" fmla="*/ 1811 w 1811"/>
                  <a:gd name="T27" fmla="*/ 832 h 1777"/>
                  <a:gd name="T28" fmla="*/ 1811 w 1811"/>
                  <a:gd name="T29" fmla="*/ 419 h 1777"/>
                  <a:gd name="T30" fmla="*/ 1691 w 1811"/>
                  <a:gd name="T31" fmla="*/ 192 h 1777"/>
                  <a:gd name="T32" fmla="*/ 907 w 1811"/>
                  <a:gd name="T33" fmla="*/ 167 h 1777"/>
                  <a:gd name="T34" fmla="*/ 1646 w 1811"/>
                  <a:gd name="T35" fmla="*/ 419 h 1777"/>
                  <a:gd name="T36" fmla="*/ 907 w 1811"/>
                  <a:gd name="T37" fmla="*/ 672 h 1777"/>
                  <a:gd name="T38" fmla="*/ 167 w 1811"/>
                  <a:gd name="T39" fmla="*/ 419 h 1777"/>
                  <a:gd name="T40" fmla="*/ 907 w 1811"/>
                  <a:gd name="T41" fmla="*/ 167 h 1777"/>
                  <a:gd name="T42" fmla="*/ 167 w 1811"/>
                  <a:gd name="T43" fmla="*/ 593 h 1777"/>
                  <a:gd name="T44" fmla="*/ 232 w 1811"/>
                  <a:gd name="T45" fmla="*/ 638 h 1777"/>
                  <a:gd name="T46" fmla="*/ 907 w 1811"/>
                  <a:gd name="T47" fmla="*/ 771 h 1777"/>
                  <a:gd name="T48" fmla="*/ 1455 w 1811"/>
                  <a:gd name="T49" fmla="*/ 692 h 1777"/>
                  <a:gd name="T50" fmla="*/ 1641 w 1811"/>
                  <a:gd name="T51" fmla="*/ 598 h 1777"/>
                  <a:gd name="T52" fmla="*/ 1646 w 1811"/>
                  <a:gd name="T53" fmla="*/ 593 h 1777"/>
                  <a:gd name="T54" fmla="*/ 1646 w 1811"/>
                  <a:gd name="T55" fmla="*/ 774 h 1777"/>
                  <a:gd name="T56" fmla="*/ 1646 w 1811"/>
                  <a:gd name="T57" fmla="*/ 822 h 1777"/>
                  <a:gd name="T58" fmla="*/ 1245 w 1811"/>
                  <a:gd name="T59" fmla="*/ 932 h 1777"/>
                  <a:gd name="T60" fmla="*/ 901 w 1811"/>
                  <a:gd name="T61" fmla="*/ 962 h 1777"/>
                  <a:gd name="T62" fmla="*/ 167 w 1811"/>
                  <a:gd name="T63" fmla="*/ 722 h 1777"/>
                  <a:gd name="T64" fmla="*/ 167 w 1811"/>
                  <a:gd name="T65" fmla="*/ 593 h 1777"/>
                  <a:gd name="T66" fmla="*/ 167 w 1811"/>
                  <a:gd name="T67" fmla="*/ 1049 h 1777"/>
                  <a:gd name="T68" fmla="*/ 167 w 1811"/>
                  <a:gd name="T69" fmla="*/ 884 h 1777"/>
                  <a:gd name="T70" fmla="*/ 232 w 1811"/>
                  <a:gd name="T71" fmla="*/ 929 h 1777"/>
                  <a:gd name="T72" fmla="*/ 901 w 1811"/>
                  <a:gd name="T73" fmla="*/ 1058 h 1777"/>
                  <a:gd name="T74" fmla="*/ 1183 w 1811"/>
                  <a:gd name="T75" fmla="*/ 1040 h 1777"/>
                  <a:gd name="T76" fmla="*/ 1646 w 1811"/>
                  <a:gd name="T77" fmla="*/ 934 h 1777"/>
                  <a:gd name="T78" fmla="*/ 1646 w 1811"/>
                  <a:gd name="T79" fmla="*/ 1138 h 1777"/>
                  <a:gd name="T80" fmla="*/ 1159 w 1811"/>
                  <a:gd name="T81" fmla="*/ 1252 h 1777"/>
                  <a:gd name="T82" fmla="*/ 901 w 1811"/>
                  <a:gd name="T83" fmla="*/ 1268 h 1777"/>
                  <a:gd name="T84" fmla="*/ 167 w 1811"/>
                  <a:gd name="T85" fmla="*/ 1053 h 1777"/>
                  <a:gd name="T86" fmla="*/ 167 w 1811"/>
                  <a:gd name="T87" fmla="*/ 1049 h 1777"/>
                  <a:gd name="T88" fmla="*/ 907 w 1811"/>
                  <a:gd name="T89" fmla="*/ 1611 h 1777"/>
                  <a:gd name="T90" fmla="*/ 167 w 1811"/>
                  <a:gd name="T91" fmla="*/ 1306 h 1777"/>
                  <a:gd name="T92" fmla="*/ 167 w 1811"/>
                  <a:gd name="T93" fmla="*/ 1196 h 1777"/>
                  <a:gd name="T94" fmla="*/ 226 w 1811"/>
                  <a:gd name="T95" fmla="*/ 1233 h 1777"/>
                  <a:gd name="T96" fmla="*/ 901 w 1811"/>
                  <a:gd name="T97" fmla="*/ 1365 h 1777"/>
                  <a:gd name="T98" fmla="*/ 1157 w 1811"/>
                  <a:gd name="T99" fmla="*/ 1350 h 1777"/>
                  <a:gd name="T100" fmla="*/ 1646 w 1811"/>
                  <a:gd name="T101" fmla="*/ 1241 h 1777"/>
                  <a:gd name="T102" fmla="*/ 1646 w 1811"/>
                  <a:gd name="T103" fmla="*/ 1394 h 1777"/>
                  <a:gd name="T104" fmla="*/ 1517 w 1811"/>
                  <a:gd name="T105" fmla="*/ 1510 h 1777"/>
                  <a:gd name="T106" fmla="*/ 1153 w 1811"/>
                  <a:gd name="T107" fmla="*/ 1594 h 1777"/>
                  <a:gd name="T108" fmla="*/ 907 w 1811"/>
                  <a:gd name="T109" fmla="*/ 1611 h 17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811" h="1777">
                    <a:moveTo>
                      <a:pt x="1691" y="192"/>
                    </a:moveTo>
                    <a:cubicBezTo>
                      <a:pt x="1512" y="56"/>
                      <a:pt x="1237" y="5"/>
                      <a:pt x="907" y="0"/>
                    </a:cubicBezTo>
                    <a:cubicBezTo>
                      <a:pt x="686" y="0"/>
                      <a:pt x="486" y="30"/>
                      <a:pt x="330" y="83"/>
                    </a:cubicBezTo>
                    <a:cubicBezTo>
                      <a:pt x="250" y="111"/>
                      <a:pt x="181" y="143"/>
                      <a:pt x="120" y="192"/>
                    </a:cubicBezTo>
                    <a:cubicBezTo>
                      <a:pt x="61" y="237"/>
                      <a:pt x="0" y="315"/>
                      <a:pt x="0" y="419"/>
                    </a:cubicBezTo>
                    <a:cubicBezTo>
                      <a:pt x="0" y="1306"/>
                      <a:pt x="0" y="1306"/>
                      <a:pt x="0" y="1306"/>
                    </a:cubicBezTo>
                    <a:cubicBezTo>
                      <a:pt x="0" y="1405"/>
                      <a:pt x="49" y="1488"/>
                      <a:pt x="108" y="1543"/>
                    </a:cubicBezTo>
                    <a:cubicBezTo>
                      <a:pt x="286" y="1707"/>
                      <a:pt x="571" y="1772"/>
                      <a:pt x="907" y="1777"/>
                    </a:cubicBezTo>
                    <a:cubicBezTo>
                      <a:pt x="989" y="1777"/>
                      <a:pt x="1074" y="1772"/>
                      <a:pt x="1150" y="1762"/>
                    </a:cubicBezTo>
                    <a:cubicBezTo>
                      <a:pt x="1150" y="1762"/>
                      <a:pt x="1560" y="1688"/>
                      <a:pt x="1700" y="1547"/>
                    </a:cubicBezTo>
                    <a:cubicBezTo>
                      <a:pt x="1703" y="1547"/>
                      <a:pt x="1703" y="1547"/>
                      <a:pt x="1703" y="1547"/>
                    </a:cubicBezTo>
                    <a:cubicBezTo>
                      <a:pt x="1762" y="1492"/>
                      <a:pt x="1811" y="1409"/>
                      <a:pt x="1811" y="1310"/>
                    </a:cubicBezTo>
                    <a:cubicBezTo>
                      <a:pt x="1811" y="1310"/>
                      <a:pt x="1811" y="1310"/>
                      <a:pt x="1811" y="832"/>
                    </a:cubicBezTo>
                    <a:cubicBezTo>
                      <a:pt x="1811" y="832"/>
                      <a:pt x="1811" y="832"/>
                      <a:pt x="1811" y="832"/>
                    </a:cubicBezTo>
                    <a:cubicBezTo>
                      <a:pt x="1811" y="419"/>
                      <a:pt x="1811" y="419"/>
                      <a:pt x="1811" y="419"/>
                    </a:cubicBezTo>
                    <a:cubicBezTo>
                      <a:pt x="1811" y="315"/>
                      <a:pt x="1750" y="237"/>
                      <a:pt x="1691" y="192"/>
                    </a:cubicBezTo>
                    <a:close/>
                    <a:moveTo>
                      <a:pt x="907" y="167"/>
                    </a:moveTo>
                    <a:cubicBezTo>
                      <a:pt x="1313" y="167"/>
                      <a:pt x="1646" y="280"/>
                      <a:pt x="1646" y="419"/>
                    </a:cubicBezTo>
                    <a:cubicBezTo>
                      <a:pt x="1646" y="559"/>
                      <a:pt x="1313" y="672"/>
                      <a:pt x="907" y="672"/>
                    </a:cubicBezTo>
                    <a:cubicBezTo>
                      <a:pt x="498" y="672"/>
                      <a:pt x="167" y="559"/>
                      <a:pt x="167" y="419"/>
                    </a:cubicBezTo>
                    <a:cubicBezTo>
                      <a:pt x="167" y="280"/>
                      <a:pt x="498" y="167"/>
                      <a:pt x="907" y="167"/>
                    </a:cubicBezTo>
                    <a:close/>
                    <a:moveTo>
                      <a:pt x="167" y="593"/>
                    </a:moveTo>
                    <a:cubicBezTo>
                      <a:pt x="186" y="609"/>
                      <a:pt x="208" y="625"/>
                      <a:pt x="232" y="638"/>
                    </a:cubicBezTo>
                    <a:cubicBezTo>
                      <a:pt x="385" y="722"/>
                      <a:pt x="626" y="769"/>
                      <a:pt x="907" y="771"/>
                    </a:cubicBezTo>
                    <a:cubicBezTo>
                      <a:pt x="1117" y="771"/>
                      <a:pt x="1310" y="742"/>
                      <a:pt x="1455" y="692"/>
                    </a:cubicBezTo>
                    <a:cubicBezTo>
                      <a:pt x="1529" y="667"/>
                      <a:pt x="1590" y="636"/>
                      <a:pt x="1641" y="598"/>
                    </a:cubicBezTo>
                    <a:cubicBezTo>
                      <a:pt x="1642" y="596"/>
                      <a:pt x="1644" y="594"/>
                      <a:pt x="1646" y="593"/>
                    </a:cubicBezTo>
                    <a:cubicBezTo>
                      <a:pt x="1646" y="774"/>
                      <a:pt x="1646" y="774"/>
                      <a:pt x="1646" y="774"/>
                    </a:cubicBezTo>
                    <a:cubicBezTo>
                      <a:pt x="1646" y="822"/>
                      <a:pt x="1646" y="822"/>
                      <a:pt x="1646" y="822"/>
                    </a:cubicBezTo>
                    <a:cubicBezTo>
                      <a:pt x="1472" y="895"/>
                      <a:pt x="1245" y="932"/>
                      <a:pt x="1245" y="932"/>
                    </a:cubicBezTo>
                    <a:cubicBezTo>
                      <a:pt x="1143" y="950"/>
                      <a:pt x="1025" y="962"/>
                      <a:pt x="901" y="962"/>
                    </a:cubicBezTo>
                    <a:cubicBezTo>
                      <a:pt x="505" y="962"/>
                      <a:pt x="182" y="854"/>
                      <a:pt x="167" y="722"/>
                    </a:cubicBezTo>
                    <a:cubicBezTo>
                      <a:pt x="167" y="593"/>
                      <a:pt x="167" y="593"/>
                      <a:pt x="167" y="593"/>
                    </a:cubicBezTo>
                    <a:close/>
                    <a:moveTo>
                      <a:pt x="167" y="1049"/>
                    </a:moveTo>
                    <a:cubicBezTo>
                      <a:pt x="167" y="940"/>
                      <a:pt x="167" y="899"/>
                      <a:pt x="167" y="884"/>
                    </a:cubicBezTo>
                    <a:cubicBezTo>
                      <a:pt x="187" y="901"/>
                      <a:pt x="209" y="914"/>
                      <a:pt x="232" y="929"/>
                    </a:cubicBezTo>
                    <a:cubicBezTo>
                      <a:pt x="385" y="1012"/>
                      <a:pt x="625" y="1058"/>
                      <a:pt x="901" y="1058"/>
                    </a:cubicBezTo>
                    <a:cubicBezTo>
                      <a:pt x="1000" y="1058"/>
                      <a:pt x="1096" y="1048"/>
                      <a:pt x="1183" y="1040"/>
                    </a:cubicBezTo>
                    <a:cubicBezTo>
                      <a:pt x="1381" y="1022"/>
                      <a:pt x="1569" y="961"/>
                      <a:pt x="1646" y="934"/>
                    </a:cubicBezTo>
                    <a:cubicBezTo>
                      <a:pt x="1646" y="1138"/>
                      <a:pt x="1646" y="1138"/>
                      <a:pt x="1646" y="1138"/>
                    </a:cubicBezTo>
                    <a:cubicBezTo>
                      <a:pt x="1283" y="1244"/>
                      <a:pt x="1159" y="1252"/>
                      <a:pt x="1159" y="1252"/>
                    </a:cubicBezTo>
                    <a:cubicBezTo>
                      <a:pt x="1079" y="1262"/>
                      <a:pt x="991" y="1268"/>
                      <a:pt x="901" y="1268"/>
                    </a:cubicBezTo>
                    <a:cubicBezTo>
                      <a:pt x="527" y="1268"/>
                      <a:pt x="218" y="1174"/>
                      <a:pt x="167" y="1053"/>
                    </a:cubicBezTo>
                    <a:cubicBezTo>
                      <a:pt x="167" y="1049"/>
                      <a:pt x="167" y="1049"/>
                      <a:pt x="167" y="1049"/>
                    </a:cubicBezTo>
                    <a:close/>
                    <a:moveTo>
                      <a:pt x="907" y="1611"/>
                    </a:moveTo>
                    <a:cubicBezTo>
                      <a:pt x="498" y="1611"/>
                      <a:pt x="167" y="1474"/>
                      <a:pt x="167" y="1306"/>
                    </a:cubicBezTo>
                    <a:cubicBezTo>
                      <a:pt x="167" y="1262"/>
                      <a:pt x="167" y="1226"/>
                      <a:pt x="167" y="1196"/>
                    </a:cubicBezTo>
                    <a:cubicBezTo>
                      <a:pt x="186" y="1210"/>
                      <a:pt x="205" y="1221"/>
                      <a:pt x="226" y="1233"/>
                    </a:cubicBezTo>
                    <a:cubicBezTo>
                      <a:pt x="378" y="1318"/>
                      <a:pt x="622" y="1365"/>
                      <a:pt x="901" y="1365"/>
                    </a:cubicBezTo>
                    <a:cubicBezTo>
                      <a:pt x="991" y="1365"/>
                      <a:pt x="1076" y="1359"/>
                      <a:pt x="1157" y="1350"/>
                    </a:cubicBezTo>
                    <a:cubicBezTo>
                      <a:pt x="1346" y="1327"/>
                      <a:pt x="1544" y="1272"/>
                      <a:pt x="1646" y="1241"/>
                    </a:cubicBezTo>
                    <a:cubicBezTo>
                      <a:pt x="1646" y="1394"/>
                      <a:pt x="1646" y="1394"/>
                      <a:pt x="1646" y="1394"/>
                    </a:cubicBezTo>
                    <a:cubicBezTo>
                      <a:pt x="1636" y="1419"/>
                      <a:pt x="1607" y="1462"/>
                      <a:pt x="1517" y="1510"/>
                    </a:cubicBezTo>
                    <a:cubicBezTo>
                      <a:pt x="1291" y="1579"/>
                      <a:pt x="1153" y="1594"/>
                      <a:pt x="1153" y="1594"/>
                    </a:cubicBezTo>
                    <a:cubicBezTo>
                      <a:pt x="1077" y="1606"/>
                      <a:pt x="991" y="1611"/>
                      <a:pt x="907" y="1611"/>
                    </a:cubicBezTo>
                    <a:close/>
                  </a:path>
                </a:pathLst>
              </a:custGeom>
              <a:solidFill>
                <a:srgbClr val="FFFFFF"/>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82302" tIns="41151" rIns="82302" bIns="41151" numCol="1" rtlCol="0" anchor="ctr" anchorCtr="0" compatLnSpc="1">
                <a:prstTxWarp prst="textNoShape">
                  <a:avLst/>
                </a:prstTxWarp>
              </a:bodyPr>
              <a:lstStyle/>
              <a:p>
                <a:pPr defTabSz="740740"/>
                <a:endParaRPr lang="en-US" spc="-122" dirty="0">
                  <a:solidFill>
                    <a:schemeClr val="tx1">
                      <a:lumMod val="50000"/>
                    </a:schemeClr>
                  </a:solidFill>
                  <a:latin typeface="Segoe UI Light" pitchFamily="34" charset="0"/>
                </a:endParaRPr>
              </a:p>
            </p:txBody>
          </p:sp>
        </p:grpSp>
      </p:grpSp>
    </p:spTree>
    <p:extLst>
      <p:ext uri="{BB962C8B-B14F-4D97-AF65-F5344CB8AC3E}">
        <p14:creationId xmlns:p14="http://schemas.microsoft.com/office/powerpoint/2010/main" val="1264206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nodeType="withEffect">
                                  <p:stCondLst>
                                    <p:cond delay="100"/>
                                  </p:stCondLst>
                                  <p:childTnLst>
                                    <p:set>
                                      <p:cBhvr>
                                        <p:cTn id="9" dur="1" fill="hold">
                                          <p:stCondLst>
                                            <p:cond delay="0"/>
                                          </p:stCondLst>
                                        </p:cTn>
                                        <p:tgtEl>
                                          <p:spTgt spid="34"/>
                                        </p:tgtEl>
                                        <p:attrNameLst>
                                          <p:attrName>style.visibility</p:attrName>
                                        </p:attrNameLst>
                                      </p:cBhvr>
                                      <p:to>
                                        <p:strVal val="visible"/>
                                      </p:to>
                                    </p:set>
                                    <p:animEffect transition="in" filter="fade">
                                      <p:cBhvr>
                                        <p:cTn id="10" dur="500"/>
                                        <p:tgtEl>
                                          <p:spTgt spid="34"/>
                                        </p:tgtEl>
                                      </p:cBhvr>
                                    </p:animEffect>
                                  </p:childTnLst>
                                </p:cTn>
                              </p:par>
                              <p:par>
                                <p:cTn id="11" presetID="10" presetClass="entr" presetSubtype="0" fill="hold" nodeType="withEffect">
                                  <p:stCondLst>
                                    <p:cond delay="20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500"/>
                                        <p:tgtEl>
                                          <p:spTgt spid="42"/>
                                        </p:tgtEl>
                                      </p:cBhvr>
                                    </p:animEffect>
                                  </p:childTnLst>
                                </p:cTn>
                              </p:par>
                              <p:par>
                                <p:cTn id="14" presetID="10" presetClass="entr" presetSubtype="0" fill="hold" nodeType="withEffect">
                                  <p:stCondLst>
                                    <p:cond delay="300"/>
                                  </p:stCondLst>
                                  <p:childTnLst>
                                    <p:set>
                                      <p:cBhvr>
                                        <p:cTn id="15" dur="1" fill="hold">
                                          <p:stCondLst>
                                            <p:cond delay="0"/>
                                          </p:stCondLst>
                                        </p:cTn>
                                        <p:tgtEl>
                                          <p:spTgt spid="46"/>
                                        </p:tgtEl>
                                        <p:attrNameLst>
                                          <p:attrName>style.visibility</p:attrName>
                                        </p:attrNameLst>
                                      </p:cBhvr>
                                      <p:to>
                                        <p:strVal val="visible"/>
                                      </p:to>
                                    </p:set>
                                    <p:animEffect transition="in" filter="fade">
                                      <p:cBhvr>
                                        <p:cTn id="16"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Object 18" hidden="1"/>
          <p:cNvGraphicFramePr>
            <a:graphicFrameLocks noChangeAspect="1"/>
          </p:cNvGraphicFramePr>
          <p:nvPr>
            <p:custDataLst>
              <p:tags r:id="rId2"/>
            </p:custDataLst>
            <p:extLst>
              <p:ext uri="{D42A27DB-BD31-4B8C-83A1-F6EECF244321}">
                <p14:modId xmlns:p14="http://schemas.microsoft.com/office/powerpoint/2010/main" val="191487002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8728" name="think-cell Slide" r:id="rId24" imgW="270" imgH="270" progId="TCLayout.ActiveDocument.1">
                  <p:embed/>
                </p:oleObj>
              </mc:Choice>
              <mc:Fallback>
                <p:oleObj name="think-cell Slide" r:id="rId24" imgW="270" imgH="270" progId="TCLayout.ActiveDocument.1">
                  <p:embed/>
                  <p:pic>
                    <p:nvPicPr>
                      <p:cNvPr id="0" name=""/>
                      <p:cNvPicPr/>
                      <p:nvPr/>
                    </p:nvPicPr>
                    <p:blipFill>
                      <a:blip r:embed="rId25"/>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Relay vs. Message Broker</a:t>
            </a:r>
          </a:p>
        </p:txBody>
      </p:sp>
      <p:grpSp>
        <p:nvGrpSpPr>
          <p:cNvPr id="2" name="Group 1"/>
          <p:cNvGrpSpPr/>
          <p:nvPr/>
        </p:nvGrpSpPr>
        <p:grpSpPr>
          <a:xfrm>
            <a:off x="871782" y="1532612"/>
            <a:ext cx="11598766" cy="4846330"/>
            <a:chOff x="871782" y="1134830"/>
            <a:chExt cx="11598766" cy="4846330"/>
          </a:xfrm>
        </p:grpSpPr>
        <p:sp>
          <p:nvSpPr>
            <p:cNvPr id="24" name="Rectangle 23"/>
            <p:cNvSpPr/>
            <p:nvPr>
              <p:custDataLst>
                <p:tags r:id="rId4"/>
              </p:custDataLst>
            </p:nvPr>
          </p:nvSpPr>
          <p:spPr bwMode="auto">
            <a:xfrm>
              <a:off x="3676434" y="2432113"/>
              <a:ext cx="7277116" cy="899160"/>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defTabSz="913788" fontAlgn="base">
                <a:spcBef>
                  <a:spcPct val="0"/>
                </a:spcBef>
                <a:spcAft>
                  <a:spcPct val="0"/>
                </a:spcAft>
              </a:pPr>
              <a:r>
                <a:rPr lang="en-US" dirty="0">
                  <a:ln>
                    <a:solidFill>
                      <a:schemeClr val="bg1">
                        <a:alpha val="0"/>
                      </a:schemeClr>
                    </a:solidFill>
                  </a:ln>
                  <a:solidFill>
                    <a:srgbClr val="595959"/>
                  </a:solidFill>
                </a:rPr>
                <a:t>The Relay routes messages ‘straight through’ with </a:t>
              </a:r>
              <a:br>
                <a:rPr lang="en-US" dirty="0">
                  <a:ln>
                    <a:solidFill>
                      <a:schemeClr val="bg1">
                        <a:alpha val="0"/>
                      </a:schemeClr>
                    </a:solidFill>
                  </a:ln>
                  <a:solidFill>
                    <a:srgbClr val="595959"/>
                  </a:solidFill>
                </a:rPr>
              </a:br>
              <a:r>
                <a:rPr lang="en-US" dirty="0">
                  <a:ln>
                    <a:solidFill>
                      <a:schemeClr val="bg1">
                        <a:alpha val="0"/>
                      </a:schemeClr>
                    </a:solidFill>
                  </a:ln>
                  <a:solidFill>
                    <a:srgbClr val="595959"/>
                  </a:solidFill>
                </a:rPr>
                <a:t>feedback path and network backpressure into sender</a:t>
              </a:r>
            </a:p>
          </p:txBody>
        </p:sp>
        <p:grpSp>
          <p:nvGrpSpPr>
            <p:cNvPr id="44" name="Group 43"/>
            <p:cNvGrpSpPr/>
            <p:nvPr>
              <p:custDataLst>
                <p:tags r:id="rId5"/>
              </p:custDataLst>
            </p:nvPr>
          </p:nvGrpSpPr>
          <p:grpSpPr>
            <a:xfrm>
              <a:off x="871782" y="1134830"/>
              <a:ext cx="10445260" cy="1055077"/>
              <a:chOff x="871782" y="1396710"/>
              <a:chExt cx="10445260" cy="1055077"/>
            </a:xfrm>
          </p:grpSpPr>
          <p:sp>
            <p:nvSpPr>
              <p:cNvPr id="7" name="Oval 6"/>
              <p:cNvSpPr/>
              <p:nvPr>
                <p:custDataLst>
                  <p:tags r:id="rId14"/>
                </p:custDataLst>
              </p:nvPr>
            </p:nvSpPr>
            <p:spPr bwMode="auto">
              <a:xfrm>
                <a:off x="871782" y="142132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8" name="Oval 7"/>
              <p:cNvSpPr/>
              <p:nvPr>
                <p:custDataLst>
                  <p:tags r:id="rId15"/>
                </p:custDataLst>
              </p:nvPr>
            </p:nvSpPr>
            <p:spPr bwMode="auto">
              <a:xfrm>
                <a:off x="10308857" y="142132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9" name="Straight Arrow Connector 8"/>
              <p:cNvCxnSpPr/>
              <p:nvPr>
                <p:custDataLst>
                  <p:tags r:id="rId16"/>
                </p:custDataLst>
              </p:nvPr>
            </p:nvCxnSpPr>
            <p:spPr>
              <a:xfrm>
                <a:off x="1879967" y="1983025"/>
                <a:ext cx="2842845" cy="0"/>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5" name="Straight Arrow Connector 4"/>
              <p:cNvCxnSpPr/>
              <p:nvPr>
                <p:custDataLst>
                  <p:tags r:id="rId17"/>
                </p:custDataLst>
              </p:nvPr>
            </p:nvCxnSpPr>
            <p:spPr>
              <a:xfrm flipH="1">
                <a:off x="1879966" y="1865470"/>
                <a:ext cx="8428891" cy="0"/>
              </a:xfrm>
              <a:prstGeom prst="straightConnector1">
                <a:avLst/>
              </a:prstGeom>
              <a:ln w="25400">
                <a:solidFill>
                  <a:schemeClr val="accent4"/>
                </a:solidFill>
                <a:tailEnd type="stealth"/>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custDataLst>
                  <p:tags r:id="rId18"/>
                </p:custDataLst>
              </p:nvPr>
            </p:nvCxnSpPr>
            <p:spPr>
              <a:xfrm>
                <a:off x="7466012" y="1983025"/>
                <a:ext cx="2842845" cy="1"/>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sp>
            <p:nvSpPr>
              <p:cNvPr id="18" name="TextBox 17"/>
              <p:cNvSpPr txBox="1"/>
              <p:nvPr>
                <p:custDataLst>
                  <p:tags r:id="rId19"/>
                </p:custDataLst>
              </p:nvPr>
            </p:nvSpPr>
            <p:spPr>
              <a:xfrm>
                <a:off x="7743049" y="2091654"/>
                <a:ext cx="592663" cy="276999"/>
              </a:xfrm>
              <a:prstGeom prst="rect">
                <a:avLst/>
              </a:prstGeom>
              <a:noFill/>
            </p:spPr>
            <p:txBody>
              <a:bodyPr wrap="none" lIns="0" tIns="0" rIns="0" bIns="0" rtlCol="0">
                <a:spAutoFit/>
              </a:bodyPr>
              <a:lstStyle/>
              <a:p>
                <a:pPr defTabSz="914287"/>
                <a:r>
                  <a:rPr lang="en-US" sz="1800" dirty="0">
                    <a:ln>
                      <a:solidFill>
                        <a:schemeClr val="bg1">
                          <a:alpha val="0"/>
                        </a:schemeClr>
                      </a:solidFill>
                    </a:ln>
                    <a:solidFill>
                      <a:srgbClr val="595959"/>
                    </a:solidFill>
                  </a:rPr>
                  <a:t>Route</a:t>
                </a:r>
              </a:p>
            </p:txBody>
          </p:sp>
          <p:sp>
            <p:nvSpPr>
              <p:cNvPr id="20" name="TextBox 19"/>
              <p:cNvSpPr txBox="1"/>
              <p:nvPr>
                <p:custDataLst>
                  <p:tags r:id="rId20"/>
                </p:custDataLst>
              </p:nvPr>
            </p:nvSpPr>
            <p:spPr>
              <a:xfrm>
                <a:off x="3736907" y="1553192"/>
                <a:ext cx="881652" cy="276999"/>
              </a:xfrm>
              <a:prstGeom prst="rect">
                <a:avLst/>
              </a:prstGeom>
              <a:noFill/>
            </p:spPr>
            <p:txBody>
              <a:bodyPr wrap="none" lIns="0" tIns="0" rIns="0" bIns="0" rtlCol="0">
                <a:spAutoFit/>
              </a:bodyPr>
              <a:lstStyle/>
              <a:p>
                <a:pPr defTabSz="914287"/>
                <a:r>
                  <a:rPr lang="en-US" sz="1800" dirty="0">
                    <a:ln>
                      <a:solidFill>
                        <a:schemeClr val="bg1">
                          <a:alpha val="0"/>
                        </a:schemeClr>
                      </a:solidFill>
                    </a:ln>
                    <a:solidFill>
                      <a:srgbClr val="595959"/>
                    </a:solidFill>
                  </a:rPr>
                  <a:t>AuthN/Z</a:t>
                </a:r>
              </a:p>
            </p:txBody>
          </p:sp>
          <p:sp>
            <p:nvSpPr>
              <p:cNvPr id="23" name="TextBox 22"/>
              <p:cNvSpPr txBox="1"/>
              <p:nvPr>
                <p:custDataLst>
                  <p:tags r:id="rId21"/>
                </p:custDataLst>
              </p:nvPr>
            </p:nvSpPr>
            <p:spPr>
              <a:xfrm>
                <a:off x="7845963" y="1553192"/>
                <a:ext cx="2334986" cy="276999"/>
              </a:xfrm>
              <a:prstGeom prst="rect">
                <a:avLst/>
              </a:prstGeom>
              <a:noFill/>
            </p:spPr>
            <p:txBody>
              <a:bodyPr wrap="square" lIns="0" tIns="0" rIns="0" bIns="0" rtlCol="0">
                <a:spAutoFit/>
              </a:bodyPr>
              <a:lstStyle/>
              <a:p>
                <a:r>
                  <a:rPr lang="en-US" sz="1800" dirty="0" smtClean="0">
                    <a:ln>
                      <a:solidFill>
                        <a:schemeClr val="bg1">
                          <a:alpha val="0"/>
                        </a:schemeClr>
                      </a:solidFill>
                    </a:ln>
                    <a:solidFill>
                      <a:srgbClr val="595959"/>
                    </a:solidFill>
                  </a:rPr>
                  <a:t>Backpressure Feedback </a:t>
                </a:r>
                <a:endParaRPr lang="en-US" sz="1800" dirty="0">
                  <a:ln>
                    <a:solidFill>
                      <a:schemeClr val="bg1">
                        <a:alpha val="0"/>
                      </a:schemeClr>
                    </a:solidFill>
                  </a:ln>
                  <a:solidFill>
                    <a:srgbClr val="595959"/>
                  </a:solidFill>
                </a:endParaRPr>
              </a:p>
            </p:txBody>
          </p:sp>
          <p:grpSp>
            <p:nvGrpSpPr>
              <p:cNvPr id="33" name="Group 32"/>
              <p:cNvGrpSpPr/>
              <p:nvPr/>
            </p:nvGrpSpPr>
            <p:grpSpPr>
              <a:xfrm>
                <a:off x="4722812" y="1396710"/>
                <a:ext cx="2743200" cy="1055077"/>
                <a:chOff x="4722812" y="1396710"/>
                <a:chExt cx="2743200" cy="1055077"/>
              </a:xfrm>
            </p:grpSpPr>
            <p:sp>
              <p:nvSpPr>
                <p:cNvPr id="26" name="Rectangle 25"/>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27" name="Rectangle 26"/>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Relay</a:t>
                  </a:r>
                </a:p>
              </p:txBody>
            </p:sp>
          </p:grpSp>
        </p:grpSp>
        <p:grpSp>
          <p:nvGrpSpPr>
            <p:cNvPr id="45" name="Group 44"/>
            <p:cNvGrpSpPr/>
            <p:nvPr>
              <p:custDataLst>
                <p:tags r:id="rId6"/>
              </p:custDataLst>
            </p:nvPr>
          </p:nvGrpSpPr>
          <p:grpSpPr>
            <a:xfrm>
              <a:off x="871782" y="3617259"/>
              <a:ext cx="10445260" cy="1164406"/>
              <a:chOff x="871782" y="3879139"/>
              <a:chExt cx="10445260" cy="1164406"/>
            </a:xfrm>
          </p:grpSpPr>
          <p:sp>
            <p:nvSpPr>
              <p:cNvPr id="12" name="Oval 11"/>
              <p:cNvSpPr/>
              <p:nvPr>
                <p:custDataLst>
                  <p:tags r:id="rId8"/>
                </p:custDataLst>
              </p:nvPr>
            </p:nvSpPr>
            <p:spPr bwMode="auto">
              <a:xfrm>
                <a:off x="871782"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13" name="Oval 12"/>
              <p:cNvSpPr/>
              <p:nvPr>
                <p:custDataLst>
                  <p:tags r:id="rId9"/>
                </p:custDataLst>
              </p:nvPr>
            </p:nvSpPr>
            <p:spPr bwMode="auto">
              <a:xfrm>
                <a:off x="10308857" y="3903757"/>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14" name="Straight Arrow Connector 13"/>
              <p:cNvCxnSpPr/>
              <p:nvPr>
                <p:custDataLst>
                  <p:tags r:id="rId10"/>
                </p:custDataLst>
              </p:nvPr>
            </p:nvCxnSpPr>
            <p:spPr>
              <a:xfrm flipV="1">
                <a:off x="1879967" y="4406677"/>
                <a:ext cx="2842845" cy="0"/>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16" name="Straight Arrow Connector 15"/>
              <p:cNvCxnSpPr/>
              <p:nvPr>
                <p:custDataLst>
                  <p:tags r:id="rId11"/>
                </p:custDataLst>
              </p:nvPr>
            </p:nvCxnSpPr>
            <p:spPr>
              <a:xfrm>
                <a:off x="7466012" y="4406677"/>
                <a:ext cx="2842845" cy="0"/>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sp>
            <p:nvSpPr>
              <p:cNvPr id="17" name="TextBox 16"/>
              <p:cNvSpPr txBox="1"/>
              <p:nvPr>
                <p:custDataLst>
                  <p:tags r:id="rId12"/>
                </p:custDataLst>
              </p:nvPr>
            </p:nvSpPr>
            <p:spPr>
              <a:xfrm>
                <a:off x="7743048" y="4489547"/>
                <a:ext cx="1496202" cy="553998"/>
              </a:xfrm>
              <a:prstGeom prst="rect">
                <a:avLst/>
              </a:prstGeom>
              <a:noFill/>
            </p:spPr>
            <p:txBody>
              <a:bodyPr wrap="square" lIns="0" tIns="0" rIns="0" bIns="0" rtlCol="0">
                <a:spAutoFit/>
              </a:bodyPr>
              <a:lstStyle/>
              <a:p>
                <a:pPr defTabSz="914287"/>
                <a:r>
                  <a:rPr lang="en-US" sz="1800" dirty="0" smtClean="0">
                    <a:ln>
                      <a:solidFill>
                        <a:schemeClr val="bg1">
                          <a:alpha val="0"/>
                        </a:schemeClr>
                      </a:solidFill>
                    </a:ln>
                    <a:solidFill>
                      <a:srgbClr val="595959"/>
                    </a:solidFill>
                  </a:rPr>
                  <a:t>Query Filter</a:t>
                </a:r>
                <a:endParaRPr lang="en-US" sz="1800" dirty="0">
                  <a:ln>
                    <a:solidFill>
                      <a:schemeClr val="bg1">
                        <a:alpha val="0"/>
                      </a:schemeClr>
                    </a:solidFill>
                  </a:ln>
                  <a:solidFill>
                    <a:srgbClr val="595959"/>
                  </a:solidFill>
                </a:endParaRPr>
              </a:p>
              <a:p>
                <a:pPr defTabSz="914287"/>
                <a:r>
                  <a:rPr lang="en-US" sz="1800" dirty="0">
                    <a:ln>
                      <a:solidFill>
                        <a:schemeClr val="bg1">
                          <a:alpha val="0"/>
                        </a:schemeClr>
                      </a:solidFill>
                    </a:ln>
                    <a:solidFill>
                      <a:srgbClr val="595959"/>
                    </a:solidFill>
                  </a:rPr>
                  <a:t>Pull</a:t>
                </a:r>
              </a:p>
            </p:txBody>
          </p:sp>
          <p:sp>
            <p:nvSpPr>
              <p:cNvPr id="22" name="TextBox 21"/>
              <p:cNvSpPr txBox="1"/>
              <p:nvPr>
                <p:custDataLst>
                  <p:tags r:id="rId13"/>
                </p:custDataLst>
              </p:nvPr>
            </p:nvSpPr>
            <p:spPr>
              <a:xfrm>
                <a:off x="3736907" y="4088982"/>
                <a:ext cx="881652" cy="276999"/>
              </a:xfrm>
              <a:prstGeom prst="rect">
                <a:avLst/>
              </a:prstGeom>
              <a:noFill/>
            </p:spPr>
            <p:txBody>
              <a:bodyPr wrap="none" lIns="0" tIns="0" rIns="0" bIns="0" rtlCol="0">
                <a:spAutoFit/>
              </a:bodyPr>
              <a:lstStyle/>
              <a:p>
                <a:pPr defTabSz="914287"/>
                <a:r>
                  <a:rPr lang="en-US" sz="1800" dirty="0">
                    <a:ln>
                      <a:solidFill>
                        <a:schemeClr val="bg1">
                          <a:alpha val="0"/>
                        </a:schemeClr>
                      </a:solidFill>
                    </a:ln>
                    <a:solidFill>
                      <a:srgbClr val="595959"/>
                    </a:solidFill>
                  </a:rPr>
                  <a:t>AuthN/Z</a:t>
                </a:r>
              </a:p>
            </p:txBody>
          </p:sp>
          <p:grpSp>
            <p:nvGrpSpPr>
              <p:cNvPr id="38" name="Group 37"/>
              <p:cNvGrpSpPr/>
              <p:nvPr/>
            </p:nvGrpSpPr>
            <p:grpSpPr>
              <a:xfrm>
                <a:off x="4722812" y="3879139"/>
                <a:ext cx="2743200" cy="1055077"/>
                <a:chOff x="4722812" y="1396710"/>
                <a:chExt cx="2743200" cy="1055077"/>
              </a:xfrm>
            </p:grpSpPr>
            <p:sp>
              <p:nvSpPr>
                <p:cNvPr id="39" name="Rectangle 38"/>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40" name="Rectangle 39"/>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grpSp>
        <p:sp>
          <p:nvSpPr>
            <p:cNvPr id="46" name="Rectangle 45"/>
            <p:cNvSpPr/>
            <p:nvPr>
              <p:custDataLst>
                <p:tags r:id="rId7"/>
              </p:custDataLst>
            </p:nvPr>
          </p:nvSpPr>
          <p:spPr bwMode="auto">
            <a:xfrm>
              <a:off x="3676434" y="4769217"/>
              <a:ext cx="8794114" cy="1211943"/>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defTabSz="913788" fontAlgn="base">
                <a:spcBef>
                  <a:spcPct val="0"/>
                </a:spcBef>
                <a:spcAft>
                  <a:spcPct val="0"/>
                </a:spcAft>
              </a:pPr>
              <a:r>
                <a:rPr lang="en-US" dirty="0">
                  <a:ln>
                    <a:solidFill>
                      <a:schemeClr val="bg1">
                        <a:alpha val="0"/>
                      </a:schemeClr>
                    </a:solidFill>
                  </a:ln>
                  <a:solidFill>
                    <a:srgbClr val="595959"/>
                  </a:solidFill>
                </a:rPr>
                <a:t>Brokers hold messages for retrieval and querying</a:t>
              </a:r>
            </a:p>
          </p:txBody>
        </p:sp>
      </p:grpSp>
      <p:grpSp>
        <p:nvGrpSpPr>
          <p:cNvPr id="34" name="Group 33"/>
          <p:cNvGrpSpPr/>
          <p:nvPr/>
        </p:nvGrpSpPr>
        <p:grpSpPr>
          <a:xfrm>
            <a:off x="5714250" y="4845034"/>
            <a:ext cx="760358" cy="748234"/>
            <a:chOff x="5938838" y="5600700"/>
            <a:chExt cx="2090737" cy="2057400"/>
          </a:xfrm>
        </p:grpSpPr>
        <p:sp>
          <p:nvSpPr>
            <p:cNvPr id="35"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6"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948190434"/>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9" name="Object 18" hidden="1"/>
          <p:cNvGraphicFramePr>
            <a:graphicFrameLocks noChangeAspect="1"/>
          </p:cNvGraphicFramePr>
          <p:nvPr>
            <p:custDataLst>
              <p:tags r:id="rId2"/>
            </p:custDataLst>
            <p:extLst>
              <p:ext uri="{D42A27DB-BD31-4B8C-83A1-F6EECF244321}">
                <p14:modId xmlns:p14="http://schemas.microsoft.com/office/powerpoint/2010/main" val="303061139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29752" name="think-cell Slide" r:id="rId18" imgW="270" imgH="270" progId="TCLayout.ActiveDocument.1">
                  <p:embed/>
                </p:oleObj>
              </mc:Choice>
              <mc:Fallback>
                <p:oleObj name="think-cell Slide" r:id="rId18" imgW="270" imgH="270" progId="TCLayout.ActiveDocument.1">
                  <p:embed/>
                  <p:pic>
                    <p:nvPicPr>
                      <p:cNvPr id="0" name=""/>
                      <p:cNvPicPr/>
                      <p:nvPr/>
                    </p:nvPicPr>
                    <p:blipFill>
                      <a:blip r:embed="rId19"/>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a:cs typeface="Segoe UI"/>
              </a:rPr>
              <a:t>Push vs. Pull</a:t>
            </a:r>
          </a:p>
        </p:txBody>
      </p:sp>
      <p:sp>
        <p:nvSpPr>
          <p:cNvPr id="24" name="Rectangle 23"/>
          <p:cNvSpPr/>
          <p:nvPr>
            <p:custDataLst>
              <p:tags r:id="rId4"/>
            </p:custDataLst>
          </p:nvPr>
        </p:nvSpPr>
        <p:spPr bwMode="auto">
          <a:xfrm>
            <a:off x="1876925" y="2835266"/>
            <a:ext cx="8460607" cy="899160"/>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defTabSz="913788" fontAlgn="base">
              <a:spcBef>
                <a:spcPct val="0"/>
              </a:spcBef>
              <a:spcAft>
                <a:spcPct val="0"/>
              </a:spcAft>
            </a:pPr>
            <a:r>
              <a:rPr lang="en-US" dirty="0">
                <a:ln>
                  <a:solidFill>
                    <a:schemeClr val="bg1">
                      <a:alpha val="0"/>
                    </a:schemeClr>
                  </a:solidFill>
                </a:ln>
                <a:solidFill>
                  <a:srgbClr val="595959"/>
                </a:solidFill>
              </a:rPr>
              <a:t>‘Push’ is a sender initiated activity that results in delivery of a message to a receiver without the receiver explicitly asking for one or a particular </a:t>
            </a:r>
            <a:r>
              <a:rPr lang="en-US" dirty="0" smtClean="0">
                <a:ln>
                  <a:solidFill>
                    <a:schemeClr val="bg1">
                      <a:alpha val="0"/>
                    </a:schemeClr>
                  </a:solidFill>
                </a:ln>
                <a:solidFill>
                  <a:srgbClr val="595959"/>
                </a:solidFill>
              </a:rPr>
              <a:t>message</a:t>
            </a:r>
            <a:endParaRPr lang="en-US" dirty="0">
              <a:ln>
                <a:solidFill>
                  <a:schemeClr val="bg1">
                    <a:alpha val="0"/>
                  </a:schemeClr>
                </a:solidFill>
              </a:ln>
              <a:solidFill>
                <a:srgbClr val="595959"/>
              </a:solidFill>
            </a:endParaRPr>
          </a:p>
        </p:txBody>
      </p:sp>
      <p:grpSp>
        <p:nvGrpSpPr>
          <p:cNvPr id="6" name="Group 5"/>
          <p:cNvGrpSpPr/>
          <p:nvPr>
            <p:custDataLst>
              <p:tags r:id="rId5"/>
            </p:custDataLst>
          </p:nvPr>
        </p:nvGrpSpPr>
        <p:grpSpPr>
          <a:xfrm>
            <a:off x="871782" y="1532612"/>
            <a:ext cx="10445260" cy="1055077"/>
            <a:chOff x="871782" y="1134830"/>
            <a:chExt cx="10445260" cy="1055077"/>
          </a:xfrm>
        </p:grpSpPr>
        <p:sp>
          <p:nvSpPr>
            <p:cNvPr id="30" name="Oval 29"/>
            <p:cNvSpPr/>
            <p:nvPr>
              <p:custDataLst>
                <p:tags r:id="rId12"/>
              </p:custDataLst>
            </p:nvPr>
          </p:nvSpPr>
          <p:spPr bwMode="auto">
            <a:xfrm>
              <a:off x="871782" y="115944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31" name="Oval 30"/>
            <p:cNvSpPr/>
            <p:nvPr>
              <p:custDataLst>
                <p:tags r:id="rId13"/>
              </p:custDataLst>
            </p:nvPr>
          </p:nvSpPr>
          <p:spPr bwMode="auto">
            <a:xfrm>
              <a:off x="10308857" y="1159448"/>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32" name="Straight Arrow Connector 31"/>
            <p:cNvCxnSpPr/>
            <p:nvPr>
              <p:custDataLst>
                <p:tags r:id="rId14"/>
              </p:custDataLst>
            </p:nvPr>
          </p:nvCxnSpPr>
          <p:spPr>
            <a:xfrm>
              <a:off x="1879967" y="1662368"/>
              <a:ext cx="2842845" cy="0"/>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35" name="Straight Arrow Connector 34"/>
            <p:cNvCxnSpPr/>
            <p:nvPr>
              <p:custDataLst>
                <p:tags r:id="rId15"/>
              </p:custDataLst>
            </p:nvPr>
          </p:nvCxnSpPr>
          <p:spPr>
            <a:xfrm>
              <a:off x="7466012" y="1662368"/>
              <a:ext cx="2842845" cy="1"/>
            </a:xfrm>
            <a:prstGeom prst="straightConnector1">
              <a:avLst/>
            </a:prstGeom>
            <a:ln w="28575">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grpSp>
          <p:nvGrpSpPr>
            <p:cNvPr id="43" name="Group 42"/>
            <p:cNvGrpSpPr/>
            <p:nvPr/>
          </p:nvGrpSpPr>
          <p:grpSpPr>
            <a:xfrm>
              <a:off x="4722812" y="1134830"/>
              <a:ext cx="2743200" cy="1055077"/>
              <a:chOff x="4722812" y="1396710"/>
              <a:chExt cx="2743200" cy="1055077"/>
            </a:xfrm>
          </p:grpSpPr>
          <p:sp>
            <p:nvSpPr>
              <p:cNvPr id="44" name="Rectangle 43"/>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45" name="Rectangle 44"/>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Intermediary</a:t>
                </a:r>
              </a:p>
            </p:txBody>
          </p:sp>
        </p:grpSp>
      </p:grpSp>
      <p:sp>
        <p:nvSpPr>
          <p:cNvPr id="47" name="Oval 46"/>
          <p:cNvSpPr/>
          <p:nvPr>
            <p:custDataLst>
              <p:tags r:id="rId6"/>
            </p:custDataLst>
          </p:nvPr>
        </p:nvSpPr>
        <p:spPr bwMode="auto">
          <a:xfrm>
            <a:off x="871782" y="4039659"/>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S</a:t>
            </a:r>
          </a:p>
        </p:txBody>
      </p:sp>
      <p:sp>
        <p:nvSpPr>
          <p:cNvPr id="48" name="Oval 47"/>
          <p:cNvSpPr/>
          <p:nvPr>
            <p:custDataLst>
              <p:tags r:id="rId7"/>
            </p:custDataLst>
          </p:nvPr>
        </p:nvSpPr>
        <p:spPr bwMode="auto">
          <a:xfrm>
            <a:off x="10308857" y="4039659"/>
            <a:ext cx="1008185" cy="100584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solidFill>
              </a:rPr>
              <a:t>R</a:t>
            </a:r>
          </a:p>
        </p:txBody>
      </p:sp>
      <p:cxnSp>
        <p:nvCxnSpPr>
          <p:cNvPr id="49" name="Straight Arrow Connector 48"/>
          <p:cNvCxnSpPr/>
          <p:nvPr>
            <p:custDataLst>
              <p:tags r:id="rId8"/>
            </p:custDataLst>
          </p:nvPr>
        </p:nvCxnSpPr>
        <p:spPr>
          <a:xfrm flipV="1">
            <a:off x="1879967" y="4542579"/>
            <a:ext cx="2842845" cy="0"/>
          </a:xfrm>
          <a:prstGeom prst="straightConnector1">
            <a:avLst/>
          </a:prstGeom>
          <a:ln w="28575">
            <a:solidFill>
              <a:schemeClr val="accent4"/>
            </a:solidFill>
            <a:headEnd type="non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50" name="Straight Arrow Connector 49"/>
          <p:cNvCxnSpPr/>
          <p:nvPr>
            <p:custDataLst>
              <p:tags r:id="rId9"/>
            </p:custDataLst>
          </p:nvPr>
        </p:nvCxnSpPr>
        <p:spPr>
          <a:xfrm>
            <a:off x="7466012" y="4542579"/>
            <a:ext cx="2842845" cy="0"/>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grpSp>
        <p:nvGrpSpPr>
          <p:cNvPr id="53" name="Group 52"/>
          <p:cNvGrpSpPr/>
          <p:nvPr>
            <p:custDataLst>
              <p:tags r:id="rId10"/>
            </p:custDataLst>
          </p:nvPr>
        </p:nvGrpSpPr>
        <p:grpSpPr>
          <a:xfrm>
            <a:off x="4722812" y="4015041"/>
            <a:ext cx="2743200" cy="1055077"/>
            <a:chOff x="4722812" y="1396710"/>
            <a:chExt cx="2743200" cy="1055077"/>
          </a:xfrm>
        </p:grpSpPr>
        <p:sp>
          <p:nvSpPr>
            <p:cNvPr id="55" name="Rectangle 54"/>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56" name="Rectangle 55"/>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grpSp>
        <p:nvGrpSpPr>
          <p:cNvPr id="22" name="Group 21"/>
          <p:cNvGrpSpPr/>
          <p:nvPr/>
        </p:nvGrpSpPr>
        <p:grpSpPr>
          <a:xfrm>
            <a:off x="5714250" y="4845034"/>
            <a:ext cx="760358" cy="748234"/>
            <a:chOff x="5938838" y="5600700"/>
            <a:chExt cx="2090737" cy="2057400"/>
          </a:xfrm>
        </p:grpSpPr>
        <p:sp>
          <p:nvSpPr>
            <p:cNvPr id="23"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6"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7" name="Rectangle 26"/>
          <p:cNvSpPr/>
          <p:nvPr>
            <p:custDataLst>
              <p:tags r:id="rId11"/>
            </p:custDataLst>
          </p:nvPr>
        </p:nvSpPr>
        <p:spPr bwMode="auto">
          <a:xfrm>
            <a:off x="1876926" y="5301753"/>
            <a:ext cx="9364966" cy="1211943"/>
          </a:xfrm>
          <a:prstGeom prst="rect">
            <a:avLst/>
          </a:prstGeom>
          <a:noFill/>
          <a:ln w="63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45703" rIns="91404" bIns="45703" numCol="1" spcCol="0" rtlCol="0" anchor="ctr" anchorCtr="0" compatLnSpc="1">
            <a:prstTxWarp prst="textNoShape">
              <a:avLst/>
            </a:prstTxWarp>
          </a:bodyPr>
          <a:lstStyle/>
          <a:p>
            <a:pPr defTabSz="913788" fontAlgn="base">
              <a:spcBef>
                <a:spcPct val="0"/>
              </a:spcBef>
              <a:spcAft>
                <a:spcPct val="0"/>
              </a:spcAft>
            </a:pPr>
            <a:r>
              <a:rPr lang="en-US" dirty="0">
                <a:ln>
                  <a:solidFill>
                    <a:schemeClr val="bg1">
                      <a:alpha val="0"/>
                    </a:schemeClr>
                  </a:solidFill>
                </a:ln>
                <a:solidFill>
                  <a:srgbClr val="595959"/>
                </a:solidFill>
              </a:rPr>
              <a:t>‘Pull’ is a receiver initiated activity that delivers stored messages to the receiver in a context that the receiver controls. The context is decoupled from the ‘Push’ style send operation</a:t>
            </a:r>
          </a:p>
        </p:txBody>
      </p:sp>
    </p:spTree>
    <p:extLst>
      <p:ext uri="{BB962C8B-B14F-4D97-AF65-F5344CB8AC3E}">
        <p14:creationId xmlns:p14="http://schemas.microsoft.com/office/powerpoint/2010/main" val="3142768845"/>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p:custDataLst>
              <p:tags r:id="rId2"/>
            </p:custDataLst>
            <p:extLst>
              <p:ext uri="{D42A27DB-BD31-4B8C-83A1-F6EECF244321}">
                <p14:modId xmlns:p14="http://schemas.microsoft.com/office/powerpoint/2010/main" val="2727138928"/>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0777" name="think-cell Slide" r:id="rId15" imgW="270" imgH="270" progId="TCLayout.ActiveDocument.1">
                  <p:embed/>
                </p:oleObj>
              </mc:Choice>
              <mc:Fallback>
                <p:oleObj name="think-cell Slide" r:id="rId15" imgW="270" imgH="270" progId="TCLayout.ActiveDocument.1">
                  <p:embed/>
                  <p:pic>
                    <p:nvPicPr>
                      <p:cNvPr id="0" name=""/>
                      <p:cNvPicPr/>
                      <p:nvPr/>
                    </p:nvPicPr>
                    <p:blipFill>
                      <a:blip r:embed="rId16"/>
                      <a:stretch>
                        <a:fillRect/>
                      </a:stretch>
                    </p:blipFill>
                    <p:spPr>
                      <a:xfrm>
                        <a:off x="0" y="0"/>
                        <a:ext cx="158750" cy="158750"/>
                      </a:xfrm>
                      <a:prstGeom prst="rect">
                        <a:avLst/>
                      </a:prstGeom>
                    </p:spPr>
                  </p:pic>
                </p:oleObj>
              </mc:Fallback>
            </mc:AlternateContent>
          </a:graphicData>
        </a:graphic>
      </p:graphicFrame>
      <p:sp>
        <p:nvSpPr>
          <p:cNvPr id="24" name="Rectangle 23"/>
          <p:cNvSpPr/>
          <p:nvPr>
            <p:custDataLst>
              <p:tags r:id="rId3"/>
            </p:custDataLst>
          </p:nvPr>
        </p:nvSpPr>
        <p:spPr bwMode="auto">
          <a:xfrm>
            <a:off x="5005137" y="4486130"/>
            <a:ext cx="6728677" cy="1866544"/>
          </a:xfrm>
          <a:prstGeom prst="rect">
            <a:avLst/>
          </a:prstGeom>
          <a:solidFill>
            <a:schemeClr val="bg1">
              <a:lumMod val="95000"/>
            </a:schemeClr>
          </a:solidFill>
          <a:ln w="85725">
            <a:noFill/>
            <a:prstDash val="solid"/>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endParaRPr lang="en-US" b="1" dirty="0">
              <a:ln>
                <a:solidFill>
                  <a:schemeClr val="bg1">
                    <a:alpha val="0"/>
                  </a:schemeClr>
                </a:solidFill>
              </a:ln>
              <a:solidFill>
                <a:srgbClr val="595959"/>
              </a:solidFill>
            </a:endParaRPr>
          </a:p>
        </p:txBody>
      </p:sp>
      <p:sp>
        <p:nvSpPr>
          <p:cNvPr id="2" name="Title 1"/>
          <p:cNvSpPr>
            <a:spLocks noGrp="1"/>
          </p:cNvSpPr>
          <p:nvPr>
            <p:ph type="title"/>
            <p:custDataLst>
              <p:tags r:id="rId4"/>
            </p:custDataLst>
          </p:nvPr>
        </p:nvSpPr>
        <p:spPr/>
        <p:txBody>
          <a:bodyPr/>
          <a:lstStyle/>
          <a:p>
            <a:r>
              <a:rPr lang="en-US" dirty="0" smtClean="0"/>
              <a:t>Ways to Pull</a:t>
            </a:r>
            <a:endParaRPr lang="en-US" dirty="0"/>
          </a:p>
        </p:txBody>
      </p:sp>
      <p:sp>
        <p:nvSpPr>
          <p:cNvPr id="5" name="Content Placeholder 4"/>
          <p:cNvSpPr>
            <a:spLocks noGrp="1"/>
          </p:cNvSpPr>
          <p:nvPr>
            <p:ph type="body" sz="quarter" idx="10"/>
          </p:nvPr>
        </p:nvSpPr>
        <p:spPr>
          <a:xfrm>
            <a:off x="519113" y="1447799"/>
            <a:ext cx="4334241" cy="4224233"/>
          </a:xfrm>
        </p:spPr>
        <p:txBody>
          <a:bodyPr/>
          <a:lstStyle/>
          <a:p>
            <a:r>
              <a:rPr lang="en-US" dirty="0" smtClean="0">
                <a:solidFill>
                  <a:schemeClr val="accent2">
                    <a:alpha val="99000"/>
                  </a:schemeClr>
                </a:solidFill>
              </a:rPr>
              <a:t>Receive and Delete</a:t>
            </a:r>
          </a:p>
          <a:p>
            <a:pPr lvl="1"/>
            <a:r>
              <a:rPr lang="en-US" dirty="0" smtClean="0"/>
              <a:t>Fastest. Message lost if receiver crashes or transmission fails.</a:t>
            </a:r>
          </a:p>
          <a:p>
            <a:pPr lvl="1"/>
            <a:endParaRPr lang="en-US" dirty="0" smtClean="0"/>
          </a:p>
          <a:p>
            <a:r>
              <a:rPr lang="en-US" dirty="0">
                <a:solidFill>
                  <a:schemeClr val="accent2">
                    <a:alpha val="99000"/>
                  </a:schemeClr>
                </a:solidFill>
              </a:rPr>
              <a:t>Peek Lock</a:t>
            </a:r>
          </a:p>
          <a:p>
            <a:pPr lvl="1"/>
            <a:r>
              <a:rPr lang="en-US" dirty="0" smtClean="0"/>
              <a:t>Message is locked when retrieved. Reappears on broker when not deleted within lock timeout.</a:t>
            </a:r>
          </a:p>
          <a:p>
            <a:pPr lvl="1"/>
            <a:endParaRPr lang="en-US" dirty="0" smtClean="0"/>
          </a:p>
          <a:p>
            <a:r>
              <a:rPr lang="en-US" dirty="0">
                <a:solidFill>
                  <a:schemeClr val="accent2">
                    <a:alpha val="99000"/>
                  </a:schemeClr>
                </a:solidFill>
              </a:rPr>
              <a:t>Transactional</a:t>
            </a:r>
          </a:p>
          <a:p>
            <a:pPr lvl="1"/>
            <a:r>
              <a:rPr lang="en-US" dirty="0" smtClean="0"/>
              <a:t>Local model</a:t>
            </a:r>
            <a:endParaRPr lang="en-US" dirty="0"/>
          </a:p>
        </p:txBody>
      </p:sp>
      <p:sp>
        <p:nvSpPr>
          <p:cNvPr id="16" name="Oval 15"/>
          <p:cNvSpPr/>
          <p:nvPr>
            <p:custDataLst>
              <p:tags r:id="rId5"/>
            </p:custDataLst>
          </p:nvPr>
        </p:nvSpPr>
        <p:spPr bwMode="auto">
          <a:xfrm>
            <a:off x="10689690" y="4785961"/>
            <a:ext cx="914400" cy="91440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alpha val="99000"/>
                  </a:schemeClr>
                </a:solidFill>
              </a:rPr>
              <a:t>R</a:t>
            </a:r>
          </a:p>
        </p:txBody>
      </p:sp>
      <p:cxnSp>
        <p:nvCxnSpPr>
          <p:cNvPr id="18" name="Straight Arrow Connector 17"/>
          <p:cNvCxnSpPr/>
          <p:nvPr>
            <p:custDataLst>
              <p:tags r:id="rId6"/>
            </p:custDataLst>
          </p:nvPr>
        </p:nvCxnSpPr>
        <p:spPr>
          <a:xfrm flipV="1">
            <a:off x="7921869" y="5249022"/>
            <a:ext cx="2766645" cy="1"/>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sp>
        <p:nvSpPr>
          <p:cNvPr id="6" name="Oval 5"/>
          <p:cNvSpPr/>
          <p:nvPr>
            <p:custDataLst>
              <p:tags r:id="rId7"/>
            </p:custDataLst>
          </p:nvPr>
        </p:nvSpPr>
        <p:spPr bwMode="auto">
          <a:xfrm>
            <a:off x="10689690" y="1430217"/>
            <a:ext cx="914400" cy="91440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alpha val="99000"/>
                  </a:schemeClr>
                </a:solidFill>
              </a:rPr>
              <a:t>R</a:t>
            </a:r>
          </a:p>
        </p:txBody>
      </p:sp>
      <p:cxnSp>
        <p:nvCxnSpPr>
          <p:cNvPr id="8" name="Straight Arrow Connector 7"/>
          <p:cNvCxnSpPr/>
          <p:nvPr>
            <p:custDataLst>
              <p:tags r:id="rId8"/>
            </p:custDataLst>
          </p:nvPr>
        </p:nvCxnSpPr>
        <p:spPr>
          <a:xfrm flipV="1">
            <a:off x="7921869" y="1887417"/>
            <a:ext cx="2766645" cy="1"/>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grpSp>
        <p:nvGrpSpPr>
          <p:cNvPr id="40" name="Group 39"/>
          <p:cNvGrpSpPr/>
          <p:nvPr>
            <p:custDataLst>
              <p:tags r:id="rId9"/>
            </p:custDataLst>
          </p:nvPr>
        </p:nvGrpSpPr>
        <p:grpSpPr>
          <a:xfrm>
            <a:off x="5178669" y="1359879"/>
            <a:ext cx="2743200" cy="1055077"/>
            <a:chOff x="4722812" y="1396710"/>
            <a:chExt cx="2743200" cy="1055077"/>
          </a:xfrm>
        </p:grpSpPr>
        <p:sp>
          <p:nvSpPr>
            <p:cNvPr id="42" name="Rectangle 41"/>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43" name="Rectangle 42"/>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sp>
        <p:nvSpPr>
          <p:cNvPr id="11" name="Oval 10"/>
          <p:cNvSpPr/>
          <p:nvPr>
            <p:custDataLst>
              <p:tags r:id="rId10"/>
            </p:custDataLst>
          </p:nvPr>
        </p:nvSpPr>
        <p:spPr bwMode="auto">
          <a:xfrm>
            <a:off x="10689690" y="2951770"/>
            <a:ext cx="914400" cy="914400"/>
          </a:xfrm>
          <a:prstGeom prst="ellipse">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91440" rIns="91404" bIns="91440" numCol="1" spcCol="0" rtlCol="0" anchor="ctr" anchorCtr="0" compatLnSpc="1">
            <a:prstTxWarp prst="textNoShape">
              <a:avLst/>
            </a:prstTxWarp>
          </a:bodyPr>
          <a:lstStyle/>
          <a:p>
            <a:pPr algn="ctr" defTabSz="913788" fontAlgn="base">
              <a:spcBef>
                <a:spcPct val="0"/>
              </a:spcBef>
              <a:spcAft>
                <a:spcPct val="0"/>
              </a:spcAft>
            </a:pPr>
            <a:r>
              <a:rPr lang="en-US" sz="3600" dirty="0">
                <a:ln>
                  <a:solidFill>
                    <a:schemeClr val="bg1">
                      <a:alpha val="0"/>
                    </a:schemeClr>
                  </a:solidFill>
                </a:ln>
                <a:solidFill>
                  <a:schemeClr val="bg1">
                    <a:alpha val="99000"/>
                  </a:schemeClr>
                </a:solidFill>
              </a:rPr>
              <a:t>R</a:t>
            </a:r>
          </a:p>
        </p:txBody>
      </p:sp>
      <p:cxnSp>
        <p:nvCxnSpPr>
          <p:cNvPr id="13" name="Straight Arrow Connector 12"/>
          <p:cNvCxnSpPr/>
          <p:nvPr>
            <p:custDataLst>
              <p:tags r:id="rId11"/>
            </p:custDataLst>
          </p:nvPr>
        </p:nvCxnSpPr>
        <p:spPr>
          <a:xfrm flipV="1">
            <a:off x="7921869" y="3704367"/>
            <a:ext cx="2766645" cy="1"/>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cxnSp>
        <p:nvCxnSpPr>
          <p:cNvPr id="20" name="Straight Arrow Connector 19"/>
          <p:cNvCxnSpPr/>
          <p:nvPr>
            <p:custDataLst>
              <p:tags r:id="rId12"/>
            </p:custDataLst>
          </p:nvPr>
        </p:nvCxnSpPr>
        <p:spPr>
          <a:xfrm flipV="1">
            <a:off x="7921869" y="3233127"/>
            <a:ext cx="2766645" cy="1"/>
          </a:xfrm>
          <a:prstGeom prst="straightConnector1">
            <a:avLst/>
          </a:prstGeom>
          <a:ln w="28575">
            <a:headEnd type="triangle" w="med" len="med"/>
            <a:tailEnd type="triangle" w="med" len="med"/>
          </a:ln>
          <a:effectLst/>
        </p:spPr>
        <p:style>
          <a:lnRef idx="3">
            <a:schemeClr val="accent2"/>
          </a:lnRef>
          <a:fillRef idx="0">
            <a:schemeClr val="accent2"/>
          </a:fillRef>
          <a:effectRef idx="2">
            <a:schemeClr val="accent2"/>
          </a:effectRef>
          <a:fontRef idx="minor">
            <a:schemeClr val="tx1"/>
          </a:fontRef>
        </p:style>
      </p:cxnSp>
      <p:grpSp>
        <p:nvGrpSpPr>
          <p:cNvPr id="45" name="Group 44"/>
          <p:cNvGrpSpPr/>
          <p:nvPr/>
        </p:nvGrpSpPr>
        <p:grpSpPr>
          <a:xfrm>
            <a:off x="5178669" y="2930524"/>
            <a:ext cx="2743200" cy="1055077"/>
            <a:chOff x="4722812" y="1396710"/>
            <a:chExt cx="2743200" cy="1055077"/>
          </a:xfrm>
        </p:grpSpPr>
        <p:sp>
          <p:nvSpPr>
            <p:cNvPr id="47" name="Rectangle 46"/>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48" name="Rectangle 47"/>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grpSp>
        <p:nvGrpSpPr>
          <p:cNvPr id="50" name="Group 49"/>
          <p:cNvGrpSpPr/>
          <p:nvPr/>
        </p:nvGrpSpPr>
        <p:grpSpPr>
          <a:xfrm>
            <a:off x="5178669" y="4721485"/>
            <a:ext cx="2743200" cy="1055077"/>
            <a:chOff x="4722812" y="1396710"/>
            <a:chExt cx="2743200" cy="1055077"/>
          </a:xfrm>
        </p:grpSpPr>
        <p:sp>
          <p:nvSpPr>
            <p:cNvPr id="52" name="Rectangle 51"/>
            <p:cNvSpPr/>
            <p:nvPr/>
          </p:nvSpPr>
          <p:spPr bwMode="auto">
            <a:xfrm>
              <a:off x="4722812" y="1396710"/>
              <a:ext cx="2743200"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ln>
                  <a:solidFill>
                    <a:schemeClr val="bg1">
                      <a:alpha val="0"/>
                    </a:schemeClr>
                  </a:solidFill>
                </a:ln>
                <a:solidFill>
                  <a:srgbClr val="FFFFFF"/>
                </a:solidFill>
              </a:endParaRPr>
            </a:p>
          </p:txBody>
        </p:sp>
        <p:sp>
          <p:nvSpPr>
            <p:cNvPr id="53" name="Rectangle 52"/>
            <p:cNvSpPr/>
            <p:nvPr/>
          </p:nvSpPr>
          <p:spPr bwMode="auto">
            <a:xfrm>
              <a:off x="4859972" y="1535628"/>
              <a:ext cx="2468880" cy="777240"/>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0" tIns="45718" rIns="0" bIns="45718" numCol="1" rtlCol="0" anchor="ctr" anchorCtr="0" compatLnSpc="1">
              <a:prstTxWarp prst="textNoShape">
                <a:avLst/>
              </a:prstTxWarp>
            </a:bodyPr>
            <a:lstStyle/>
            <a:p>
              <a:pPr algn="ctr" defTabSz="914099" fontAlgn="base">
                <a:spcBef>
                  <a:spcPct val="0"/>
                </a:spcBef>
                <a:spcAft>
                  <a:spcPct val="0"/>
                </a:spcAft>
              </a:pPr>
              <a:r>
                <a:rPr lang="en-US" sz="3200" dirty="0">
                  <a:ln>
                    <a:solidFill>
                      <a:schemeClr val="bg1">
                        <a:alpha val="0"/>
                      </a:schemeClr>
                    </a:solidFill>
                  </a:ln>
                  <a:solidFill>
                    <a:srgbClr val="595959"/>
                  </a:solidFill>
                  <a:latin typeface="Segoe UI Light" pitchFamily="34" charset="0"/>
                </a:rPr>
                <a:t>Broker</a:t>
              </a:r>
            </a:p>
          </p:txBody>
        </p:sp>
      </p:grpSp>
      <p:grpSp>
        <p:nvGrpSpPr>
          <p:cNvPr id="30" name="Group 29"/>
          <p:cNvGrpSpPr/>
          <p:nvPr/>
        </p:nvGrpSpPr>
        <p:grpSpPr>
          <a:xfrm>
            <a:off x="6245738" y="2189453"/>
            <a:ext cx="621408" cy="611500"/>
            <a:chOff x="5938838" y="5600700"/>
            <a:chExt cx="2090737" cy="2057400"/>
          </a:xfrm>
        </p:grpSpPr>
        <p:sp>
          <p:nvSpPr>
            <p:cNvPr id="31"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2"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3" name="Group 32"/>
          <p:cNvGrpSpPr/>
          <p:nvPr/>
        </p:nvGrpSpPr>
        <p:grpSpPr>
          <a:xfrm>
            <a:off x="6245738" y="3758371"/>
            <a:ext cx="621408" cy="611500"/>
            <a:chOff x="5938838" y="5600700"/>
            <a:chExt cx="2090737" cy="2057400"/>
          </a:xfrm>
        </p:grpSpPr>
        <p:sp>
          <p:nvSpPr>
            <p:cNvPr id="34"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5"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nvGrpSpPr>
          <p:cNvPr id="36" name="Group 35"/>
          <p:cNvGrpSpPr/>
          <p:nvPr/>
        </p:nvGrpSpPr>
        <p:grpSpPr>
          <a:xfrm>
            <a:off x="6245738" y="5558295"/>
            <a:ext cx="621408" cy="611500"/>
            <a:chOff x="5938838" y="5600700"/>
            <a:chExt cx="2090737" cy="2057400"/>
          </a:xfrm>
        </p:grpSpPr>
        <p:sp>
          <p:nvSpPr>
            <p:cNvPr id="37"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853412038"/>
      </p:ext>
    </p:extLst>
  </p:cSld>
  <p:clrMapOvr>
    <a:masterClrMapping/>
  </p:clrMapOvr>
  <p:transition>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custDataLst>
              <p:tags r:id="rId1"/>
            </p:custDataLst>
          </p:nvPr>
        </p:nvSpPr>
        <p:spPr bwMode="auto">
          <a:xfrm>
            <a:off x="519113" y="1420813"/>
            <a:ext cx="5120640" cy="4846320"/>
          </a:xfrm>
          <a:prstGeom prst="rect">
            <a:avLst/>
          </a:prstGeom>
          <a:solidFill>
            <a:schemeClr val="bg1">
              <a:lumMod val="95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fontAlgn="base">
              <a:spcBef>
                <a:spcPct val="0"/>
              </a:spcBef>
              <a:spcAft>
                <a:spcPct val="0"/>
              </a:spcAft>
            </a:pPr>
            <a:r>
              <a:rPr lang="en-US" sz="2400" dirty="0">
                <a:ln>
                  <a:solidFill>
                    <a:schemeClr val="bg1">
                      <a:alpha val="0"/>
                    </a:schemeClr>
                  </a:solidFill>
                </a:ln>
                <a:solidFill>
                  <a:srgbClr val="595959">
                    <a:alpha val="99000"/>
                  </a:srgbClr>
                </a:solidFill>
                <a:latin typeface="Segoe UI Light" pitchFamily="34" charset="0"/>
              </a:rPr>
              <a:t>Broker Message</a:t>
            </a:r>
          </a:p>
        </p:txBody>
      </p:sp>
      <p:sp>
        <p:nvSpPr>
          <p:cNvPr id="2" name="Title 1"/>
          <p:cNvSpPr>
            <a:spLocks noGrp="1"/>
          </p:cNvSpPr>
          <p:nvPr>
            <p:ph type="title"/>
          </p:nvPr>
        </p:nvSpPr>
        <p:spPr/>
        <p:txBody>
          <a:bodyPr/>
          <a:lstStyle/>
          <a:p>
            <a:r>
              <a:rPr lang="en-US" dirty="0" smtClean="0"/>
              <a:t>Messages</a:t>
            </a:r>
            <a:endParaRPr lang="en-US" dirty="0"/>
          </a:p>
        </p:txBody>
      </p:sp>
      <p:sp>
        <p:nvSpPr>
          <p:cNvPr id="3" name="Content Placeholder 2"/>
          <p:cNvSpPr>
            <a:spLocks noGrp="1"/>
          </p:cNvSpPr>
          <p:nvPr>
            <p:ph type="body" sz="quarter" idx="10"/>
          </p:nvPr>
        </p:nvSpPr>
        <p:spPr>
          <a:xfrm>
            <a:off x="5917067" y="1903413"/>
            <a:ext cx="5751058" cy="3836435"/>
          </a:xfrm>
        </p:spPr>
        <p:txBody>
          <a:bodyPr/>
          <a:lstStyle/>
          <a:p>
            <a:r>
              <a:rPr lang="en-US" sz="2800" dirty="0" smtClean="0"/>
              <a:t>Brokered messaging properties are not SOAP headers</a:t>
            </a:r>
          </a:p>
          <a:p>
            <a:r>
              <a:rPr lang="en-US" sz="2800" dirty="0" smtClean="0"/>
              <a:t>Properties are key/value pairs that may very well carry payloads</a:t>
            </a:r>
          </a:p>
          <a:p>
            <a:r>
              <a:rPr lang="en-US" sz="2800" dirty="0" smtClean="0"/>
              <a:t>It’s not uncommon to have messages with empty message bodies</a:t>
            </a:r>
          </a:p>
          <a:p>
            <a:r>
              <a:rPr lang="en-US" sz="2800" dirty="0" smtClean="0"/>
              <a:t>Message bodies are useful for a single opaque payload not exposed to the broker (e.g. encrypted content)</a:t>
            </a:r>
            <a:endParaRPr lang="en-US" sz="2800" dirty="0"/>
          </a:p>
        </p:txBody>
      </p:sp>
      <p:sp>
        <p:nvSpPr>
          <p:cNvPr id="19" name="Rectangle 18"/>
          <p:cNvSpPr/>
          <p:nvPr/>
        </p:nvSpPr>
        <p:spPr>
          <a:xfrm>
            <a:off x="793433" y="4818187"/>
            <a:ext cx="4572000" cy="1266092"/>
          </a:xfrm>
          <a:prstGeom prst="rect">
            <a:avLst/>
          </a:prstGeom>
          <a:solidFill>
            <a:schemeClr val="accent2">
              <a:lumMod val="20000"/>
              <a:lumOff val="80000"/>
            </a:schemeClr>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t" anchorCtr="0" compatLnSpc="1">
            <a:prstTxWarp prst="textNoShape">
              <a:avLst/>
            </a:prstTxWarp>
          </a:bodyPr>
          <a:lstStyle/>
          <a:p>
            <a:pPr defTabSz="914099" fontAlgn="base">
              <a:spcBef>
                <a:spcPct val="0"/>
              </a:spcBef>
              <a:spcAft>
                <a:spcPct val="0"/>
              </a:spcAft>
            </a:pPr>
            <a:r>
              <a:rPr lang="en-US" dirty="0">
                <a:ln>
                  <a:solidFill>
                    <a:schemeClr val="bg1">
                      <a:alpha val="0"/>
                    </a:schemeClr>
                  </a:solidFill>
                </a:ln>
                <a:solidFill>
                  <a:srgbClr val="595959">
                    <a:alpha val="99000"/>
                  </a:srgbClr>
                </a:solidFill>
              </a:rPr>
              <a:t>Body</a:t>
            </a:r>
          </a:p>
        </p:txBody>
      </p:sp>
      <p:sp>
        <p:nvSpPr>
          <p:cNvPr id="20" name="Rectangle 19"/>
          <p:cNvSpPr/>
          <p:nvPr/>
        </p:nvSpPr>
        <p:spPr>
          <a:xfrm>
            <a:off x="793433" y="1957757"/>
            <a:ext cx="4572000" cy="2719753"/>
          </a:xfrm>
          <a:prstGeom prst="rect">
            <a:avLst/>
          </a:prstGeom>
          <a:solidFill>
            <a:schemeClr val="accent2">
              <a:lumMod val="20000"/>
              <a:lumOff val="80000"/>
            </a:schemeClr>
          </a:solidFill>
          <a:ln w="19050">
            <a:no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t" anchorCtr="0" compatLnSpc="1">
            <a:prstTxWarp prst="textNoShape">
              <a:avLst/>
            </a:prstTxWarp>
          </a:bodyPr>
          <a:lstStyle/>
          <a:p>
            <a:pPr defTabSz="914099" fontAlgn="base">
              <a:spcBef>
                <a:spcPct val="0"/>
              </a:spcBef>
              <a:spcAft>
                <a:spcPct val="0"/>
              </a:spcAft>
            </a:pPr>
            <a:r>
              <a:rPr lang="en-US" dirty="0">
                <a:ln>
                  <a:solidFill>
                    <a:schemeClr val="bg1">
                      <a:alpha val="0"/>
                    </a:schemeClr>
                  </a:solidFill>
                </a:ln>
                <a:solidFill>
                  <a:srgbClr val="595959">
                    <a:alpha val="99000"/>
                  </a:srgbClr>
                </a:solidFill>
              </a:rPr>
              <a:t>Properties</a:t>
            </a:r>
          </a:p>
        </p:txBody>
      </p:sp>
      <p:sp>
        <p:nvSpPr>
          <p:cNvPr id="21" name="Rectangle 20"/>
          <p:cNvSpPr/>
          <p:nvPr/>
        </p:nvSpPr>
        <p:spPr bwMode="auto">
          <a:xfrm>
            <a:off x="976313" y="2528839"/>
            <a:ext cx="832338"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Key</a:t>
            </a:r>
          </a:p>
        </p:txBody>
      </p:sp>
      <p:sp>
        <p:nvSpPr>
          <p:cNvPr id="22" name="Rectangle 21"/>
          <p:cNvSpPr/>
          <p:nvPr/>
        </p:nvSpPr>
        <p:spPr bwMode="auto">
          <a:xfrm>
            <a:off x="1912481" y="2528839"/>
            <a:ext cx="3270072"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Value</a:t>
            </a:r>
          </a:p>
        </p:txBody>
      </p:sp>
      <p:sp>
        <p:nvSpPr>
          <p:cNvPr id="23" name="Rectangle 22"/>
          <p:cNvSpPr/>
          <p:nvPr/>
        </p:nvSpPr>
        <p:spPr bwMode="auto">
          <a:xfrm>
            <a:off x="976313" y="3041415"/>
            <a:ext cx="832338"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Key</a:t>
            </a:r>
          </a:p>
        </p:txBody>
      </p:sp>
      <p:sp>
        <p:nvSpPr>
          <p:cNvPr id="24" name="Rectangle 23"/>
          <p:cNvSpPr/>
          <p:nvPr/>
        </p:nvSpPr>
        <p:spPr bwMode="auto">
          <a:xfrm>
            <a:off x="1912481" y="3041415"/>
            <a:ext cx="3270072"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Value</a:t>
            </a:r>
          </a:p>
        </p:txBody>
      </p:sp>
      <p:sp>
        <p:nvSpPr>
          <p:cNvPr id="25" name="Rectangle 24"/>
          <p:cNvSpPr/>
          <p:nvPr/>
        </p:nvSpPr>
        <p:spPr bwMode="auto">
          <a:xfrm>
            <a:off x="976313" y="3553991"/>
            <a:ext cx="832338"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Key</a:t>
            </a:r>
          </a:p>
        </p:txBody>
      </p:sp>
      <p:sp>
        <p:nvSpPr>
          <p:cNvPr id="26" name="Rectangle 25"/>
          <p:cNvSpPr/>
          <p:nvPr/>
        </p:nvSpPr>
        <p:spPr bwMode="auto">
          <a:xfrm>
            <a:off x="1912481" y="3553991"/>
            <a:ext cx="3270072"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Value</a:t>
            </a:r>
          </a:p>
        </p:txBody>
      </p:sp>
      <p:sp>
        <p:nvSpPr>
          <p:cNvPr id="27" name="Rectangle 26"/>
          <p:cNvSpPr/>
          <p:nvPr/>
        </p:nvSpPr>
        <p:spPr bwMode="auto">
          <a:xfrm>
            <a:off x="976313" y="4066567"/>
            <a:ext cx="832338"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Key</a:t>
            </a:r>
          </a:p>
        </p:txBody>
      </p:sp>
      <p:sp>
        <p:nvSpPr>
          <p:cNvPr id="28" name="Rectangle 27"/>
          <p:cNvSpPr/>
          <p:nvPr/>
        </p:nvSpPr>
        <p:spPr bwMode="auto">
          <a:xfrm>
            <a:off x="1912481" y="4066567"/>
            <a:ext cx="3270072" cy="411480"/>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Value</a:t>
            </a:r>
          </a:p>
        </p:txBody>
      </p:sp>
      <p:sp>
        <p:nvSpPr>
          <p:cNvPr id="29" name="Rectangle 28"/>
          <p:cNvSpPr/>
          <p:nvPr/>
        </p:nvSpPr>
        <p:spPr bwMode="auto">
          <a:xfrm>
            <a:off x="976313" y="5288280"/>
            <a:ext cx="4206240" cy="662357"/>
          </a:xfrm>
          <a:prstGeom prst="rect">
            <a:avLst/>
          </a:prstGeom>
          <a:solidFill>
            <a:schemeClr val="accent2"/>
          </a:solidFill>
          <a:ln>
            <a:solidFill>
              <a:schemeClr val="accent2"/>
            </a:solidFill>
            <a:prstDash val="solid"/>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r>
              <a:rPr lang="en-US" sz="2000" dirty="0">
                <a:ln>
                  <a:solidFill>
                    <a:schemeClr val="bg1">
                      <a:alpha val="0"/>
                    </a:schemeClr>
                  </a:solidFill>
                </a:ln>
                <a:solidFill>
                  <a:schemeClr val="bg1">
                    <a:alpha val="99000"/>
                  </a:schemeClr>
                </a:solidFill>
              </a:rPr>
              <a:t>Body</a:t>
            </a:r>
          </a:p>
        </p:txBody>
      </p:sp>
    </p:spTree>
    <p:extLst>
      <p:ext uri="{BB962C8B-B14F-4D97-AF65-F5344CB8AC3E}">
        <p14:creationId xmlns:p14="http://schemas.microsoft.com/office/powerpoint/2010/main" val="987995970"/>
      </p:ext>
    </p:extLst>
  </p:cSld>
  <p:clrMapOvr>
    <a:masterClrMapping/>
  </p:clrMapOvr>
  <p:transition>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Queues</a:t>
            </a:r>
            <a:endParaRPr lang="en-US" dirty="0"/>
          </a:p>
        </p:txBody>
      </p:sp>
      <p:sp>
        <p:nvSpPr>
          <p:cNvPr id="12" name="Rectangle 11"/>
          <p:cNvSpPr/>
          <p:nvPr/>
        </p:nvSpPr>
        <p:spPr bwMode="auto">
          <a:xfrm>
            <a:off x="1603636" y="3083439"/>
            <a:ext cx="441439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a:gradFill>
                  <a:gsLst>
                    <a:gs pos="0">
                      <a:srgbClr val="FFFFFF"/>
                    </a:gs>
                    <a:gs pos="100000">
                      <a:srgbClr val="FFFFFF"/>
                    </a:gs>
                  </a:gsLst>
                  <a:lin ang="5400000" scaled="0"/>
                </a:gradFill>
                <a:latin typeface="Segoe UI Light" pitchFamily="34" charset="0"/>
              </a:rPr>
              <a:t>Load </a:t>
            </a:r>
            <a:r>
              <a:rPr lang="en-US" sz="3200" dirty="0" smtClean="0">
                <a:gradFill>
                  <a:gsLst>
                    <a:gs pos="0">
                      <a:srgbClr val="FFFFFF"/>
                    </a:gs>
                    <a:gs pos="100000">
                      <a:srgbClr val="FFFFFF"/>
                    </a:gs>
                  </a:gsLst>
                  <a:lin ang="5400000" scaled="0"/>
                </a:gradFill>
                <a:latin typeface="Segoe UI Light" pitchFamily="34" charset="0"/>
              </a:rPr>
              <a:t>Leveling</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Receiver receives and processes at its own pace. Can never be overloaded. Can add receivers as queue length grows, reduce receiver if queue length is low or zero. Gracefully handles traffic spikes by never stressing out the backend</a:t>
            </a:r>
            <a:r>
              <a:rPr lang="en-US" sz="2000" dirty="0" smtClean="0">
                <a:gradFill>
                  <a:gsLst>
                    <a:gs pos="0">
                      <a:srgbClr val="FFFFFF"/>
                    </a:gs>
                    <a:gs pos="100000">
                      <a:srgbClr val="FFFFFF"/>
                    </a:gs>
                  </a:gsLst>
                  <a:lin ang="5400000" scaled="0"/>
                </a:gradFill>
                <a:latin typeface="+mj-lt"/>
              </a:rPr>
              <a:t>.</a:t>
            </a:r>
            <a:endParaRPr lang="en-US" sz="2000" dirty="0">
              <a:gradFill>
                <a:gsLst>
                  <a:gs pos="0">
                    <a:srgbClr val="FFFFFF"/>
                  </a:gs>
                  <a:gs pos="100000">
                    <a:srgbClr val="FFFFFF"/>
                  </a:gs>
                </a:gsLst>
                <a:lin ang="5400000" scaled="0"/>
              </a:gradFill>
              <a:latin typeface="+mj-lt"/>
            </a:endParaRPr>
          </a:p>
        </p:txBody>
      </p:sp>
      <p:sp>
        <p:nvSpPr>
          <p:cNvPr id="13" name="Rectangle 12"/>
          <p:cNvSpPr/>
          <p:nvPr/>
        </p:nvSpPr>
        <p:spPr bwMode="auto">
          <a:xfrm>
            <a:off x="6271330" y="3083439"/>
            <a:ext cx="441439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a:gradFill>
                  <a:gsLst>
                    <a:gs pos="0">
                      <a:srgbClr val="FFFFFF"/>
                    </a:gs>
                    <a:gs pos="100000">
                      <a:srgbClr val="FFFFFF"/>
                    </a:gs>
                  </a:gsLst>
                  <a:lin ang="5400000" scaled="0"/>
                </a:gradFill>
                <a:latin typeface="Segoe UI Light" pitchFamily="34" charset="0"/>
              </a:rPr>
              <a:t>Offline/Batch</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Allows taking the receiver offline for servicing or other reasons. Requests are buffered up until the receiver is available again.</a:t>
            </a:r>
          </a:p>
        </p:txBody>
      </p:sp>
      <p:grpSp>
        <p:nvGrpSpPr>
          <p:cNvPr id="16" name="Group 15"/>
          <p:cNvGrpSpPr/>
          <p:nvPr/>
        </p:nvGrpSpPr>
        <p:grpSpPr>
          <a:xfrm>
            <a:off x="1623205" y="1135747"/>
            <a:ext cx="8848144" cy="1535331"/>
            <a:chOff x="1623205" y="1430240"/>
            <a:chExt cx="8848144" cy="1535331"/>
          </a:xfrm>
        </p:grpSpPr>
        <p:sp>
          <p:nvSpPr>
            <p:cNvPr id="18" name="Rectangle 17"/>
            <p:cNvSpPr/>
            <p:nvPr/>
          </p:nvSpPr>
          <p:spPr bwMode="auto">
            <a:xfrm>
              <a:off x="4778217" y="1430240"/>
              <a:ext cx="2538121"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19" name="Rectangle 18"/>
            <p:cNvSpPr/>
            <p:nvPr/>
          </p:nvSpPr>
          <p:spPr bwMode="auto">
            <a:xfrm>
              <a:off x="4920468" y="1589480"/>
              <a:ext cx="2253618" cy="73660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182880" numCol="1" rtlCol="0" anchor="ctr" anchorCtr="0" compatLnSpc="1">
              <a:prstTxWarp prst="textNoShape">
                <a:avLst/>
              </a:prstTxWarp>
            </a:bodyPr>
            <a:lstStyle/>
            <a:p>
              <a:pPr algn="ctr" defTabSz="914099" fontAlgn="base">
                <a:spcBef>
                  <a:spcPct val="0"/>
                </a:spcBef>
                <a:spcAft>
                  <a:spcPct val="0"/>
                </a:spcAft>
              </a:pPr>
              <a:r>
                <a:rPr lang="en-US" sz="3600" dirty="0">
                  <a:ln>
                    <a:solidFill>
                      <a:schemeClr val="bg1">
                        <a:alpha val="0"/>
                      </a:schemeClr>
                    </a:solidFill>
                  </a:ln>
                  <a:solidFill>
                    <a:srgbClr val="595959">
                      <a:alpha val="99000"/>
                    </a:srgbClr>
                  </a:solidFill>
                  <a:latin typeface="Segoe UI Light" pitchFamily="34" charset="0"/>
                </a:rPr>
                <a:t>Queue</a:t>
              </a:r>
              <a:endParaRPr lang="en-US" sz="3200" dirty="0">
                <a:ln>
                  <a:solidFill>
                    <a:schemeClr val="bg1">
                      <a:alpha val="0"/>
                    </a:schemeClr>
                  </a:solidFill>
                </a:ln>
                <a:solidFill>
                  <a:srgbClr val="595959">
                    <a:alpha val="99000"/>
                  </a:srgbClr>
                </a:solidFill>
                <a:latin typeface="Segoe UI Light" pitchFamily="34" charset="0"/>
              </a:endParaRPr>
            </a:p>
          </p:txBody>
        </p:sp>
        <p:sp>
          <p:nvSpPr>
            <p:cNvPr id="20" name="Oval 19"/>
            <p:cNvSpPr/>
            <p:nvPr/>
          </p:nvSpPr>
          <p:spPr bwMode="auto">
            <a:xfrm>
              <a:off x="1623205" y="1430240"/>
              <a:ext cx="1055076" cy="105507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S</a:t>
              </a:r>
            </a:p>
          </p:txBody>
        </p:sp>
        <p:sp>
          <p:nvSpPr>
            <p:cNvPr id="21" name="Oval 20"/>
            <p:cNvSpPr/>
            <p:nvPr/>
          </p:nvSpPr>
          <p:spPr bwMode="auto">
            <a:xfrm>
              <a:off x="9416273" y="1430240"/>
              <a:ext cx="1055076" cy="105507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cxnSp>
          <p:nvCxnSpPr>
            <p:cNvPr id="22" name="Straight Arrow Connector 21"/>
            <p:cNvCxnSpPr/>
            <p:nvPr/>
          </p:nvCxnSpPr>
          <p:spPr>
            <a:xfrm>
              <a:off x="2678281" y="1957778"/>
              <a:ext cx="2099936" cy="0"/>
            </a:xfrm>
            <a:prstGeom prst="straightConnector1">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7316338" y="1957778"/>
              <a:ext cx="2099936" cy="0"/>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5714250" y="2217337"/>
              <a:ext cx="760358" cy="748234"/>
              <a:chOff x="5938838" y="5600700"/>
              <a:chExt cx="2090737" cy="2057400"/>
            </a:xfrm>
          </p:grpSpPr>
          <p:sp>
            <p:nvSpPr>
              <p:cNvPr id="27"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28"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Tree>
    <p:extLst>
      <p:ext uri="{BB962C8B-B14F-4D97-AF65-F5344CB8AC3E}">
        <p14:creationId xmlns:p14="http://schemas.microsoft.com/office/powerpoint/2010/main" val="272280145"/>
      </p:ext>
    </p:extLst>
  </p:cSld>
  <p:clrMapOvr>
    <a:masterClrMapping/>
  </p:clrMapOvr>
  <p:transition>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Queues</a:t>
            </a:r>
          </a:p>
        </p:txBody>
      </p:sp>
      <p:sp>
        <p:nvSpPr>
          <p:cNvPr id="22" name="Rectangle 21"/>
          <p:cNvSpPr/>
          <p:nvPr/>
        </p:nvSpPr>
        <p:spPr bwMode="auto">
          <a:xfrm>
            <a:off x="3589505" y="3269067"/>
            <a:ext cx="500981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a:gradFill>
                  <a:gsLst>
                    <a:gs pos="0">
                      <a:srgbClr val="FFFFFF"/>
                    </a:gs>
                    <a:gs pos="100000">
                      <a:srgbClr val="FFFFFF"/>
                    </a:gs>
                  </a:gsLst>
                  <a:lin ang="5400000" scaled="0"/>
                </a:gradFill>
                <a:latin typeface="Segoe UI Light" pitchFamily="34" charset="0"/>
              </a:rPr>
              <a:t>Load </a:t>
            </a:r>
            <a:r>
              <a:rPr lang="en-US" sz="3200" dirty="0" smtClean="0">
                <a:gradFill>
                  <a:gsLst>
                    <a:gs pos="0">
                      <a:srgbClr val="FFFFFF"/>
                    </a:gs>
                    <a:gs pos="100000">
                      <a:srgbClr val="FFFFFF"/>
                    </a:gs>
                  </a:gsLst>
                  <a:lin ang="5400000" scaled="0"/>
                </a:gradFill>
                <a:latin typeface="Segoe UI Light" pitchFamily="34" charset="0"/>
              </a:rPr>
              <a:t>Balancing</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Multiple receivers compete for messages on the same queue (or subscription). Provides automatic load balancing of work to receivers volunteering for jobs.</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Observing the queue length allows </a:t>
            </a:r>
            <a:r>
              <a:rPr lang="en-US" sz="2000" dirty="0" smtClean="0">
                <a:gradFill>
                  <a:gsLst>
                    <a:gs pos="0">
                      <a:srgbClr val="FFFFFF"/>
                    </a:gs>
                    <a:gs pos="100000">
                      <a:srgbClr val="FFFFFF"/>
                    </a:gs>
                  </a:gsLst>
                  <a:lin ang="5400000" scaled="0"/>
                </a:gradFill>
                <a:latin typeface="+mj-lt"/>
              </a:rPr>
              <a:t/>
            </a:r>
            <a:br>
              <a:rPr lang="en-US" sz="2000" dirty="0" smtClean="0">
                <a:gradFill>
                  <a:gsLst>
                    <a:gs pos="0">
                      <a:srgbClr val="FFFFFF"/>
                    </a:gs>
                    <a:gs pos="100000">
                      <a:srgbClr val="FFFFFF"/>
                    </a:gs>
                  </a:gsLst>
                  <a:lin ang="5400000" scaled="0"/>
                </a:gradFill>
                <a:latin typeface="+mj-lt"/>
              </a:rPr>
            </a:br>
            <a:r>
              <a:rPr lang="en-US" sz="2000" dirty="0" smtClean="0">
                <a:gradFill>
                  <a:gsLst>
                    <a:gs pos="0">
                      <a:srgbClr val="FFFFFF"/>
                    </a:gs>
                    <a:gs pos="100000">
                      <a:srgbClr val="FFFFFF"/>
                    </a:gs>
                  </a:gsLst>
                  <a:lin ang="5400000" scaled="0"/>
                </a:gradFill>
                <a:latin typeface="+mj-lt"/>
              </a:rPr>
              <a:t>to </a:t>
            </a:r>
            <a:r>
              <a:rPr lang="en-US" sz="2000" dirty="0">
                <a:gradFill>
                  <a:gsLst>
                    <a:gs pos="0">
                      <a:srgbClr val="FFFFFF"/>
                    </a:gs>
                    <a:gs pos="100000">
                      <a:srgbClr val="FFFFFF"/>
                    </a:gs>
                  </a:gsLst>
                  <a:lin ang="5400000" scaled="0"/>
                </a:gradFill>
                <a:latin typeface="+mj-lt"/>
              </a:rPr>
              <a:t>determine whether more receivers </a:t>
            </a:r>
            <a:r>
              <a:rPr lang="en-US" sz="2000" dirty="0" smtClean="0">
                <a:gradFill>
                  <a:gsLst>
                    <a:gs pos="0">
                      <a:srgbClr val="FFFFFF"/>
                    </a:gs>
                    <a:gs pos="100000">
                      <a:srgbClr val="FFFFFF"/>
                    </a:gs>
                  </a:gsLst>
                  <a:lin ang="5400000" scaled="0"/>
                </a:gradFill>
                <a:latin typeface="+mj-lt"/>
              </a:rPr>
              <a:t/>
            </a:r>
            <a:br>
              <a:rPr lang="en-US" sz="2000" dirty="0" smtClean="0">
                <a:gradFill>
                  <a:gsLst>
                    <a:gs pos="0">
                      <a:srgbClr val="FFFFFF"/>
                    </a:gs>
                    <a:gs pos="100000">
                      <a:srgbClr val="FFFFFF"/>
                    </a:gs>
                  </a:gsLst>
                  <a:lin ang="5400000" scaled="0"/>
                </a:gradFill>
                <a:latin typeface="+mj-lt"/>
              </a:rPr>
            </a:br>
            <a:r>
              <a:rPr lang="en-US" sz="2000" dirty="0" smtClean="0">
                <a:gradFill>
                  <a:gsLst>
                    <a:gs pos="0">
                      <a:srgbClr val="FFFFFF"/>
                    </a:gs>
                    <a:gs pos="100000">
                      <a:srgbClr val="FFFFFF"/>
                    </a:gs>
                  </a:gsLst>
                  <a:lin ang="5400000" scaled="0"/>
                </a:gradFill>
                <a:latin typeface="+mj-lt"/>
              </a:rPr>
              <a:t>are </a:t>
            </a:r>
            <a:r>
              <a:rPr lang="en-US" sz="2000" dirty="0">
                <a:gradFill>
                  <a:gsLst>
                    <a:gs pos="0">
                      <a:srgbClr val="FFFFFF"/>
                    </a:gs>
                    <a:gs pos="100000">
                      <a:srgbClr val="FFFFFF"/>
                    </a:gs>
                  </a:gsLst>
                  <a:lin ang="5400000" scaled="0"/>
                </a:gradFill>
                <a:latin typeface="+mj-lt"/>
              </a:rPr>
              <a:t>required.</a:t>
            </a:r>
          </a:p>
        </p:txBody>
      </p:sp>
      <p:sp>
        <p:nvSpPr>
          <p:cNvPr id="24" name="Rectangle 23"/>
          <p:cNvSpPr/>
          <p:nvPr/>
        </p:nvSpPr>
        <p:spPr bwMode="auto">
          <a:xfrm>
            <a:off x="4778217" y="1140931"/>
            <a:ext cx="2538121"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25" name="Rectangle 24"/>
          <p:cNvSpPr/>
          <p:nvPr/>
        </p:nvSpPr>
        <p:spPr bwMode="auto">
          <a:xfrm>
            <a:off x="4920468" y="1300171"/>
            <a:ext cx="2253618" cy="73660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182880" numCol="1" rtlCol="0" anchor="ctr" anchorCtr="0" compatLnSpc="1">
            <a:prstTxWarp prst="textNoShape">
              <a:avLst/>
            </a:prstTxWarp>
          </a:bodyPr>
          <a:lstStyle/>
          <a:p>
            <a:pPr algn="ctr" defTabSz="914099" fontAlgn="base">
              <a:spcBef>
                <a:spcPct val="0"/>
              </a:spcBef>
              <a:spcAft>
                <a:spcPct val="0"/>
              </a:spcAft>
            </a:pPr>
            <a:r>
              <a:rPr lang="en-US" sz="3600" dirty="0">
                <a:ln>
                  <a:solidFill>
                    <a:schemeClr val="bg1">
                      <a:alpha val="0"/>
                    </a:schemeClr>
                  </a:solidFill>
                </a:ln>
                <a:solidFill>
                  <a:srgbClr val="595959">
                    <a:alpha val="99000"/>
                  </a:srgbClr>
                </a:solidFill>
                <a:latin typeface="Segoe UI Light" pitchFamily="34" charset="0"/>
              </a:rPr>
              <a:t>Queue</a:t>
            </a:r>
          </a:p>
        </p:txBody>
      </p:sp>
      <p:sp>
        <p:nvSpPr>
          <p:cNvPr id="26" name="Oval 25"/>
          <p:cNvSpPr/>
          <p:nvPr/>
        </p:nvSpPr>
        <p:spPr bwMode="auto">
          <a:xfrm>
            <a:off x="1623205" y="1140931"/>
            <a:ext cx="1055076" cy="105507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S</a:t>
            </a:r>
          </a:p>
        </p:txBody>
      </p:sp>
      <p:sp>
        <p:nvSpPr>
          <p:cNvPr id="28" name="Oval 27"/>
          <p:cNvSpPr/>
          <p:nvPr/>
        </p:nvSpPr>
        <p:spPr bwMode="auto">
          <a:xfrm>
            <a:off x="9423114" y="1211273"/>
            <a:ext cx="914402" cy="914400"/>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29" name="Oval 28"/>
          <p:cNvSpPr/>
          <p:nvPr/>
        </p:nvSpPr>
        <p:spPr bwMode="auto">
          <a:xfrm>
            <a:off x="9423114" y="162059"/>
            <a:ext cx="914402" cy="914400"/>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31" name="Oval 30"/>
          <p:cNvSpPr/>
          <p:nvPr/>
        </p:nvSpPr>
        <p:spPr bwMode="auto">
          <a:xfrm>
            <a:off x="9423114" y="2260488"/>
            <a:ext cx="914402" cy="914400"/>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cxnSp>
        <p:nvCxnSpPr>
          <p:cNvPr id="32" name="Straight Arrow Connector 31"/>
          <p:cNvCxnSpPr/>
          <p:nvPr/>
        </p:nvCxnSpPr>
        <p:spPr>
          <a:xfrm>
            <a:off x="2678281" y="1668469"/>
            <a:ext cx="2099936" cy="0"/>
          </a:xfrm>
          <a:prstGeom prst="straightConnector1">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7316338" y="1668469"/>
            <a:ext cx="2099936" cy="0"/>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24" idx="3"/>
            <a:endCxn id="29" idx="2"/>
          </p:cNvCxnSpPr>
          <p:nvPr/>
        </p:nvCxnSpPr>
        <p:spPr>
          <a:xfrm flipV="1">
            <a:off x="7316338" y="619259"/>
            <a:ext cx="2106776" cy="1049211"/>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7316338" y="1668469"/>
            <a:ext cx="2106776" cy="1049211"/>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grpSp>
        <p:nvGrpSpPr>
          <p:cNvPr id="36" name="Group 35"/>
          <p:cNvGrpSpPr/>
          <p:nvPr/>
        </p:nvGrpSpPr>
        <p:grpSpPr>
          <a:xfrm>
            <a:off x="5714250" y="1924894"/>
            <a:ext cx="760358" cy="748234"/>
            <a:chOff x="5938838" y="5600700"/>
            <a:chExt cx="2090737" cy="2057400"/>
          </a:xfrm>
        </p:grpSpPr>
        <p:sp>
          <p:nvSpPr>
            <p:cNvPr id="37"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38"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751200761"/>
      </p:ext>
    </p:extLst>
  </p:cSld>
  <p:clrMapOvr>
    <a:masterClrMapping/>
  </p:clrMapOvr>
  <p:transition>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grpSp>
        <p:nvGrpSpPr>
          <p:cNvPr id="15" name="Group 14"/>
          <p:cNvGrpSpPr/>
          <p:nvPr/>
        </p:nvGrpSpPr>
        <p:grpSpPr>
          <a:xfrm>
            <a:off x="1755180" y="228600"/>
            <a:ext cx="9185502" cy="2920106"/>
            <a:chOff x="1670340" y="86823"/>
            <a:chExt cx="9492762" cy="3017785"/>
          </a:xfrm>
        </p:grpSpPr>
        <p:sp>
          <p:nvSpPr>
            <p:cNvPr id="7" name="Oval 6"/>
            <p:cNvSpPr/>
            <p:nvPr/>
          </p:nvSpPr>
          <p:spPr bwMode="auto">
            <a:xfrm>
              <a:off x="9476663" y="1167787"/>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27" name="Oval 26"/>
            <p:cNvSpPr/>
            <p:nvPr/>
          </p:nvSpPr>
          <p:spPr bwMode="auto">
            <a:xfrm>
              <a:off x="9476663" y="86823"/>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30" name="Oval 29"/>
            <p:cNvSpPr/>
            <p:nvPr/>
          </p:nvSpPr>
          <p:spPr bwMode="auto">
            <a:xfrm>
              <a:off x="9476663" y="2248752"/>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40" name="Oval 39"/>
            <p:cNvSpPr/>
            <p:nvPr/>
          </p:nvSpPr>
          <p:spPr bwMode="auto">
            <a:xfrm>
              <a:off x="10307244" y="1708269"/>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sp>
          <p:nvSpPr>
            <p:cNvPr id="43" name="Oval 42"/>
            <p:cNvSpPr/>
            <p:nvPr/>
          </p:nvSpPr>
          <p:spPr bwMode="auto">
            <a:xfrm>
              <a:off x="10307244" y="627305"/>
              <a:ext cx="855858" cy="85585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R</a:t>
              </a:r>
            </a:p>
          </p:txBody>
        </p:sp>
        <p:cxnSp>
          <p:nvCxnSpPr>
            <p:cNvPr id="26" name="Straight Arrow Connector 25"/>
            <p:cNvCxnSpPr/>
            <p:nvPr/>
          </p:nvCxnSpPr>
          <p:spPr>
            <a:xfrm>
              <a:off x="7363473" y="1594440"/>
              <a:ext cx="2099936" cy="0"/>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a:stCxn id="36" idx="3"/>
            </p:cNvCxnSpPr>
            <p:nvPr/>
          </p:nvCxnSpPr>
          <p:spPr>
            <a:xfrm flipV="1">
              <a:off x="7363473" y="545231"/>
              <a:ext cx="2106776" cy="1002218"/>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a:stCxn id="36" idx="3"/>
            </p:cNvCxnSpPr>
            <p:nvPr/>
          </p:nvCxnSpPr>
          <p:spPr>
            <a:xfrm>
              <a:off x="7363473" y="1547449"/>
              <a:ext cx="2131401" cy="951202"/>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36" idx="3"/>
            </p:cNvCxnSpPr>
            <p:nvPr/>
          </p:nvCxnSpPr>
          <p:spPr>
            <a:xfrm flipV="1">
              <a:off x="7363473" y="1023305"/>
              <a:ext cx="2953295" cy="524144"/>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36" idx="3"/>
              <a:endCxn id="40" idx="2"/>
            </p:cNvCxnSpPr>
            <p:nvPr/>
          </p:nvCxnSpPr>
          <p:spPr>
            <a:xfrm>
              <a:off x="7363473" y="1547449"/>
              <a:ext cx="2943771" cy="588748"/>
            </a:xfrm>
            <a:prstGeom prst="straightConnector1">
              <a:avLst/>
            </a:prstGeom>
            <a:ln w="28575">
              <a:solidFill>
                <a:schemeClr val="accent2"/>
              </a:solidFill>
              <a:headEnd type="triangle"/>
              <a:tailEnd type="triangle" w="med" len="med"/>
            </a:ln>
          </p:spPr>
          <p:style>
            <a:lnRef idx="1">
              <a:schemeClr val="accent1"/>
            </a:lnRef>
            <a:fillRef idx="0">
              <a:schemeClr val="accent1"/>
            </a:fillRef>
            <a:effectRef idx="0">
              <a:schemeClr val="accent1"/>
            </a:effectRef>
            <a:fontRef idx="minor">
              <a:schemeClr val="tx1"/>
            </a:fontRef>
          </p:style>
        </p:cxnSp>
        <p:sp>
          <p:nvSpPr>
            <p:cNvPr id="36" name="Rectangle 35"/>
            <p:cNvSpPr/>
            <p:nvPr/>
          </p:nvSpPr>
          <p:spPr bwMode="auto">
            <a:xfrm>
              <a:off x="4825352" y="1019910"/>
              <a:ext cx="2538121" cy="1055077"/>
            </a:xfrm>
            <a:prstGeom prst="rect">
              <a:avLst/>
            </a:prstGeom>
            <a:solidFill>
              <a:schemeClr val="accent2"/>
            </a:solidFill>
            <a:ln>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endParaRPr lang="en-US" dirty="0">
                <a:solidFill>
                  <a:srgbClr val="FFFFFF"/>
                </a:solidFill>
              </a:endParaRPr>
            </a:p>
          </p:txBody>
        </p:sp>
        <p:sp>
          <p:nvSpPr>
            <p:cNvPr id="37" name="Rectangle 36"/>
            <p:cNvSpPr/>
            <p:nvPr/>
          </p:nvSpPr>
          <p:spPr bwMode="auto">
            <a:xfrm>
              <a:off x="4967602" y="1179150"/>
              <a:ext cx="1507625" cy="73660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182880" numCol="1" rtlCol="0" anchor="ctr" anchorCtr="0" compatLnSpc="1">
              <a:prstTxWarp prst="textNoShape">
                <a:avLst/>
              </a:prstTxWarp>
            </a:bodyPr>
            <a:lstStyle/>
            <a:p>
              <a:pPr algn="ctr" defTabSz="914099" fontAlgn="base">
                <a:spcBef>
                  <a:spcPct val="0"/>
                </a:spcBef>
                <a:spcAft>
                  <a:spcPct val="0"/>
                </a:spcAft>
              </a:pPr>
              <a:r>
                <a:rPr lang="en-US" sz="3600" dirty="0" smtClean="0">
                  <a:ln>
                    <a:solidFill>
                      <a:schemeClr val="bg1">
                        <a:alpha val="0"/>
                      </a:schemeClr>
                    </a:solidFill>
                  </a:ln>
                  <a:solidFill>
                    <a:srgbClr val="595959">
                      <a:alpha val="99000"/>
                    </a:srgbClr>
                  </a:solidFill>
                  <a:latin typeface="Segoe UI Light" pitchFamily="34" charset="0"/>
                </a:rPr>
                <a:t>Topic</a:t>
              </a:r>
              <a:endParaRPr lang="en-US" sz="3600" dirty="0">
                <a:ln>
                  <a:solidFill>
                    <a:schemeClr val="bg1">
                      <a:alpha val="0"/>
                    </a:schemeClr>
                  </a:solidFill>
                </a:ln>
                <a:solidFill>
                  <a:srgbClr val="595959">
                    <a:alpha val="99000"/>
                  </a:srgbClr>
                </a:solidFill>
                <a:latin typeface="Segoe UI Light" pitchFamily="34" charset="0"/>
              </a:endParaRPr>
            </a:p>
          </p:txBody>
        </p:sp>
        <p:sp>
          <p:nvSpPr>
            <p:cNvPr id="38" name="Oval 37"/>
            <p:cNvSpPr/>
            <p:nvPr/>
          </p:nvSpPr>
          <p:spPr bwMode="auto">
            <a:xfrm>
              <a:off x="1670340" y="1019910"/>
              <a:ext cx="1055076" cy="1055076"/>
            </a:xfrm>
            <a:prstGeom prst="ellipse">
              <a:avLst/>
            </a:prstGeom>
            <a:solidFill>
              <a:schemeClr val="accent4">
                <a:alpha val="99000"/>
              </a:schemeClr>
            </a:solidFill>
            <a:ln>
              <a:noFill/>
              <a:headEnd type="none" w="med" len="med"/>
              <a:tailEnd type="none" w="med" len="med"/>
            </a:ln>
            <a:effectLst/>
          </p:spPr>
          <p:style>
            <a:lnRef idx="1">
              <a:schemeClr val="accent1"/>
            </a:lnRef>
            <a:fillRef idx="3">
              <a:schemeClr val="accent1"/>
            </a:fillRef>
            <a:effectRef idx="2">
              <a:schemeClr val="accent1"/>
            </a:effectRef>
            <a:fontRef idx="minor">
              <a:schemeClr val="lt1"/>
            </a:fontRef>
          </p:style>
          <p:txBody>
            <a:bodyPr vert="horz" wrap="square" lIns="89980" tIns="44991" rIns="89980" bIns="44991" numCol="1" rtlCol="0" anchor="ctr" anchorCtr="0" compatLnSpc="1">
              <a:prstTxWarp prst="textNoShape">
                <a:avLst/>
              </a:prstTxWarp>
            </a:bodyPr>
            <a:lstStyle/>
            <a:p>
              <a:pPr algn="ctr" defTabSz="899548" fontAlgn="base">
                <a:spcBef>
                  <a:spcPct val="0"/>
                </a:spcBef>
                <a:spcAft>
                  <a:spcPct val="0"/>
                </a:spcAft>
              </a:pPr>
              <a:r>
                <a:rPr lang="en-US" sz="4000" dirty="0">
                  <a:ln>
                    <a:solidFill>
                      <a:schemeClr val="bg1">
                        <a:alpha val="0"/>
                      </a:schemeClr>
                    </a:solidFill>
                  </a:ln>
                  <a:gradFill>
                    <a:gsLst>
                      <a:gs pos="0">
                        <a:srgbClr val="FFFFFF"/>
                      </a:gs>
                      <a:gs pos="100000">
                        <a:srgbClr val="FFFFFF"/>
                      </a:gs>
                    </a:gsLst>
                    <a:lin ang="5400000" scaled="0"/>
                  </a:gradFill>
                </a:rPr>
                <a:t>S</a:t>
              </a:r>
            </a:p>
          </p:txBody>
        </p:sp>
        <p:cxnSp>
          <p:nvCxnSpPr>
            <p:cNvPr id="39" name="Straight Arrow Connector 38"/>
            <p:cNvCxnSpPr/>
            <p:nvPr/>
          </p:nvCxnSpPr>
          <p:spPr>
            <a:xfrm>
              <a:off x="2725416" y="1547448"/>
              <a:ext cx="2099936" cy="0"/>
            </a:xfrm>
            <a:prstGeom prst="straightConnector1">
              <a:avLst/>
            </a:prstGeom>
            <a:ln w="28575">
              <a:solidFill>
                <a:schemeClr val="accent4"/>
              </a:solidFill>
              <a:tailEnd type="triangle" w="med" len="med"/>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bwMode="auto">
            <a:xfrm>
              <a:off x="6485859" y="1179150"/>
              <a:ext cx="735361" cy="23615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82880" rIns="91436" bIns="182880" numCol="1" rtlCol="0" anchor="ctr" anchorCtr="0" compatLnSpc="1">
              <a:prstTxWarp prst="textNoShape">
                <a:avLst/>
              </a:prstTxWarp>
            </a:bodyPr>
            <a:lstStyle/>
            <a:p>
              <a:pPr algn="ctr" defTabSz="914099" fontAlgn="base">
                <a:spcBef>
                  <a:spcPct val="0"/>
                </a:spcBef>
                <a:spcAft>
                  <a:spcPct val="0"/>
                </a:spcAft>
              </a:pPr>
              <a:r>
                <a:rPr lang="en-US" sz="1600" dirty="0" smtClean="0">
                  <a:ln>
                    <a:solidFill>
                      <a:schemeClr val="bg1">
                        <a:alpha val="0"/>
                      </a:schemeClr>
                    </a:solidFill>
                  </a:ln>
                  <a:solidFill>
                    <a:srgbClr val="595959">
                      <a:alpha val="99000"/>
                    </a:srgbClr>
                  </a:solidFill>
                  <a:latin typeface="+mj-lt"/>
                </a:rPr>
                <a:t>Sub</a:t>
              </a:r>
              <a:endParaRPr lang="en-US" sz="1600" dirty="0">
                <a:ln>
                  <a:solidFill>
                    <a:schemeClr val="bg1">
                      <a:alpha val="0"/>
                    </a:schemeClr>
                  </a:solidFill>
                </a:ln>
                <a:solidFill>
                  <a:srgbClr val="595959">
                    <a:alpha val="99000"/>
                  </a:srgbClr>
                </a:solidFill>
                <a:latin typeface="+mj-lt"/>
              </a:endParaRPr>
            </a:p>
          </p:txBody>
        </p:sp>
        <p:sp>
          <p:nvSpPr>
            <p:cNvPr id="46" name="Rectangle 45"/>
            <p:cNvSpPr/>
            <p:nvPr/>
          </p:nvSpPr>
          <p:spPr bwMode="auto">
            <a:xfrm>
              <a:off x="6485859" y="1429375"/>
              <a:ext cx="735361" cy="23615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82880" rIns="91436" bIns="182880" numCol="1" rtlCol="0" anchor="ctr" anchorCtr="0" compatLnSpc="1">
              <a:prstTxWarp prst="textNoShape">
                <a:avLst/>
              </a:prstTxWarp>
            </a:bodyPr>
            <a:lstStyle/>
            <a:p>
              <a:pPr algn="ctr" defTabSz="914099" fontAlgn="base">
                <a:spcBef>
                  <a:spcPct val="0"/>
                </a:spcBef>
                <a:spcAft>
                  <a:spcPct val="0"/>
                </a:spcAft>
              </a:pPr>
              <a:r>
                <a:rPr lang="en-US" sz="1600" dirty="0">
                  <a:ln>
                    <a:solidFill>
                      <a:schemeClr val="bg1">
                        <a:alpha val="0"/>
                      </a:schemeClr>
                    </a:solidFill>
                  </a:ln>
                  <a:solidFill>
                    <a:srgbClr val="595959">
                      <a:alpha val="99000"/>
                    </a:srgbClr>
                  </a:solidFill>
                  <a:latin typeface="+mj-lt"/>
                </a:rPr>
                <a:t>Sub</a:t>
              </a:r>
            </a:p>
          </p:txBody>
        </p:sp>
        <p:sp>
          <p:nvSpPr>
            <p:cNvPr id="47" name="Rectangle 46"/>
            <p:cNvSpPr/>
            <p:nvPr/>
          </p:nvSpPr>
          <p:spPr bwMode="auto">
            <a:xfrm>
              <a:off x="6485859" y="1679600"/>
              <a:ext cx="735361" cy="236152"/>
            </a:xfrm>
            <a:prstGeom prst="rect">
              <a:avLst/>
            </a:prstGeom>
            <a:solidFill>
              <a:schemeClr val="accent2">
                <a:lumMod val="20000"/>
                <a:lumOff val="80000"/>
              </a:schemeClr>
            </a:solidFill>
            <a:ln w="19050">
              <a:no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182880" rIns="91436" bIns="182880" numCol="1" rtlCol="0" anchor="ctr" anchorCtr="0" compatLnSpc="1">
              <a:prstTxWarp prst="textNoShape">
                <a:avLst/>
              </a:prstTxWarp>
            </a:bodyPr>
            <a:lstStyle/>
            <a:p>
              <a:pPr algn="ctr" defTabSz="914099" fontAlgn="base">
                <a:spcBef>
                  <a:spcPct val="0"/>
                </a:spcBef>
                <a:spcAft>
                  <a:spcPct val="0"/>
                </a:spcAft>
              </a:pPr>
              <a:r>
                <a:rPr lang="en-US" sz="1600" dirty="0">
                  <a:ln>
                    <a:solidFill>
                      <a:schemeClr val="bg1">
                        <a:alpha val="0"/>
                      </a:schemeClr>
                    </a:solidFill>
                  </a:ln>
                  <a:solidFill>
                    <a:srgbClr val="595959">
                      <a:alpha val="99000"/>
                    </a:srgbClr>
                  </a:solidFill>
                  <a:latin typeface="+mj-lt"/>
                </a:rPr>
                <a:t>Sub</a:t>
              </a:r>
            </a:p>
          </p:txBody>
        </p:sp>
        <p:grpSp>
          <p:nvGrpSpPr>
            <p:cNvPr id="41" name="Group 40"/>
            <p:cNvGrpSpPr/>
            <p:nvPr/>
          </p:nvGrpSpPr>
          <p:grpSpPr>
            <a:xfrm>
              <a:off x="5761385" y="1803873"/>
              <a:ext cx="760358" cy="748234"/>
              <a:chOff x="5938838" y="5600700"/>
              <a:chExt cx="2090737" cy="2057400"/>
            </a:xfrm>
          </p:grpSpPr>
          <p:sp>
            <p:nvSpPr>
              <p:cNvPr id="42" name="Freeform 6"/>
              <p:cNvSpPr>
                <a:spLocks/>
              </p:cNvSpPr>
              <p:nvPr/>
            </p:nvSpPr>
            <p:spPr bwMode="auto">
              <a:xfrm>
                <a:off x="6061075" y="5722938"/>
                <a:ext cx="1828800" cy="1824038"/>
              </a:xfrm>
              <a:custGeom>
                <a:avLst/>
                <a:gdLst>
                  <a:gd name="T0" fmla="*/ 34 w 3145"/>
                  <a:gd name="T1" fmla="*/ 531 h 3133"/>
                  <a:gd name="T2" fmla="*/ 1591 w 3145"/>
                  <a:gd name="T3" fmla="*/ 0 h 3133"/>
                  <a:gd name="T4" fmla="*/ 1591 w 3145"/>
                  <a:gd name="T5" fmla="*/ 0 h 3133"/>
                  <a:gd name="T6" fmla="*/ 3145 w 3145"/>
                  <a:gd name="T7" fmla="*/ 531 h 3133"/>
                  <a:gd name="T8" fmla="*/ 3145 w 3145"/>
                  <a:gd name="T9" fmla="*/ 2589 h 3133"/>
                  <a:gd name="T10" fmla="*/ 3024 w 3145"/>
                  <a:gd name="T11" fmla="*/ 2837 h 3133"/>
                  <a:gd name="T12" fmla="*/ 2384 w 3145"/>
                  <a:gd name="T13" fmla="*/ 3005 h 3133"/>
                  <a:gd name="T14" fmla="*/ 960 w 3145"/>
                  <a:gd name="T15" fmla="*/ 3133 h 3133"/>
                  <a:gd name="T16" fmla="*/ 0 w 3145"/>
                  <a:gd name="T17" fmla="*/ 2597 h 3133"/>
                  <a:gd name="T18" fmla="*/ 34 w 3145"/>
                  <a:gd name="T19" fmla="*/ 531 h 3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45" h="3133">
                    <a:moveTo>
                      <a:pt x="34" y="531"/>
                    </a:moveTo>
                    <a:cubicBezTo>
                      <a:pt x="34" y="238"/>
                      <a:pt x="731" y="0"/>
                      <a:pt x="1591" y="0"/>
                    </a:cubicBezTo>
                    <a:cubicBezTo>
                      <a:pt x="1591" y="0"/>
                      <a:pt x="1591" y="0"/>
                      <a:pt x="1591" y="0"/>
                    </a:cubicBezTo>
                    <a:cubicBezTo>
                      <a:pt x="2445" y="0"/>
                      <a:pt x="3145" y="238"/>
                      <a:pt x="3145" y="531"/>
                    </a:cubicBezTo>
                    <a:cubicBezTo>
                      <a:pt x="3145" y="2589"/>
                      <a:pt x="3145" y="2589"/>
                      <a:pt x="3145" y="2589"/>
                    </a:cubicBezTo>
                    <a:cubicBezTo>
                      <a:pt x="3024" y="2837"/>
                      <a:pt x="3024" y="2837"/>
                      <a:pt x="3024" y="2837"/>
                    </a:cubicBezTo>
                    <a:cubicBezTo>
                      <a:pt x="2384" y="3005"/>
                      <a:pt x="2384" y="3005"/>
                      <a:pt x="2384" y="3005"/>
                    </a:cubicBezTo>
                    <a:cubicBezTo>
                      <a:pt x="960" y="3133"/>
                      <a:pt x="960" y="3133"/>
                      <a:pt x="960" y="3133"/>
                    </a:cubicBezTo>
                    <a:cubicBezTo>
                      <a:pt x="0" y="2597"/>
                      <a:pt x="0" y="2597"/>
                      <a:pt x="0" y="2597"/>
                    </a:cubicBezTo>
                    <a:lnTo>
                      <a:pt x="34" y="53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44" name="Freeform 7"/>
              <p:cNvSpPr>
                <a:spLocks noEditPoints="1"/>
              </p:cNvSpPr>
              <p:nvPr/>
            </p:nvSpPr>
            <p:spPr bwMode="auto">
              <a:xfrm>
                <a:off x="5938838" y="5600700"/>
                <a:ext cx="2090737" cy="2057400"/>
              </a:xfrm>
              <a:custGeom>
                <a:avLst/>
                <a:gdLst>
                  <a:gd name="T0" fmla="*/ 3356 w 3594"/>
                  <a:gd name="T1" fmla="*/ 382 h 3535"/>
                  <a:gd name="T2" fmla="*/ 1800 w 3594"/>
                  <a:gd name="T3" fmla="*/ 0 h 3535"/>
                  <a:gd name="T4" fmla="*/ 655 w 3594"/>
                  <a:gd name="T5" fmla="*/ 165 h 3535"/>
                  <a:gd name="T6" fmla="*/ 238 w 3594"/>
                  <a:gd name="T7" fmla="*/ 382 h 3535"/>
                  <a:gd name="T8" fmla="*/ 0 w 3594"/>
                  <a:gd name="T9" fmla="*/ 833 h 3535"/>
                  <a:gd name="T10" fmla="*/ 0 w 3594"/>
                  <a:gd name="T11" fmla="*/ 2598 h 3535"/>
                  <a:gd name="T12" fmla="*/ 214 w 3594"/>
                  <a:gd name="T13" fmla="*/ 3069 h 3535"/>
                  <a:gd name="T14" fmla="*/ 1800 w 3594"/>
                  <a:gd name="T15" fmla="*/ 3535 h 3535"/>
                  <a:gd name="T16" fmla="*/ 2282 w 3594"/>
                  <a:gd name="T17" fmla="*/ 3505 h 3535"/>
                  <a:gd name="T18" fmla="*/ 3373 w 3594"/>
                  <a:gd name="T19" fmla="*/ 3077 h 3535"/>
                  <a:gd name="T20" fmla="*/ 3379 w 3594"/>
                  <a:gd name="T21" fmla="*/ 3077 h 3535"/>
                  <a:gd name="T22" fmla="*/ 3594 w 3594"/>
                  <a:gd name="T23" fmla="*/ 2606 h 3535"/>
                  <a:gd name="T24" fmla="*/ 3594 w 3594"/>
                  <a:gd name="T25" fmla="*/ 1655 h 3535"/>
                  <a:gd name="T26" fmla="*/ 3594 w 3594"/>
                  <a:gd name="T27" fmla="*/ 1655 h 3535"/>
                  <a:gd name="T28" fmla="*/ 3594 w 3594"/>
                  <a:gd name="T29" fmla="*/ 833 h 3535"/>
                  <a:gd name="T30" fmla="*/ 3356 w 3594"/>
                  <a:gd name="T31" fmla="*/ 382 h 3535"/>
                  <a:gd name="T32" fmla="*/ 1800 w 3594"/>
                  <a:gd name="T33" fmla="*/ 332 h 3535"/>
                  <a:gd name="T34" fmla="*/ 3266 w 3594"/>
                  <a:gd name="T35" fmla="*/ 833 h 3535"/>
                  <a:gd name="T36" fmla="*/ 1800 w 3594"/>
                  <a:gd name="T37" fmla="*/ 1337 h 3535"/>
                  <a:gd name="T38" fmla="*/ 331 w 3594"/>
                  <a:gd name="T39" fmla="*/ 833 h 3535"/>
                  <a:gd name="T40" fmla="*/ 1800 w 3594"/>
                  <a:gd name="T41" fmla="*/ 332 h 3535"/>
                  <a:gd name="T42" fmla="*/ 331 w 3594"/>
                  <a:gd name="T43" fmla="*/ 1436 h 3535"/>
                  <a:gd name="T44" fmla="*/ 331 w 3594"/>
                  <a:gd name="T45" fmla="*/ 1179 h 3535"/>
                  <a:gd name="T46" fmla="*/ 331 w 3594"/>
                  <a:gd name="T47" fmla="*/ 1179 h 3535"/>
                  <a:gd name="T48" fmla="*/ 460 w 3594"/>
                  <a:gd name="T49" fmla="*/ 1269 h 3535"/>
                  <a:gd name="T50" fmla="*/ 1800 w 3594"/>
                  <a:gd name="T51" fmla="*/ 1533 h 3535"/>
                  <a:gd name="T52" fmla="*/ 2887 w 3594"/>
                  <a:gd name="T53" fmla="*/ 1376 h 3535"/>
                  <a:gd name="T54" fmla="*/ 3256 w 3594"/>
                  <a:gd name="T55" fmla="*/ 1189 h 3535"/>
                  <a:gd name="T56" fmla="*/ 3266 w 3594"/>
                  <a:gd name="T57" fmla="*/ 1179 h 3535"/>
                  <a:gd name="T58" fmla="*/ 3266 w 3594"/>
                  <a:gd name="T59" fmla="*/ 1539 h 3535"/>
                  <a:gd name="T60" fmla="*/ 3266 w 3594"/>
                  <a:gd name="T61" fmla="*/ 1635 h 3535"/>
                  <a:gd name="T62" fmla="*/ 3266 w 3594"/>
                  <a:gd name="T63" fmla="*/ 2468 h 3535"/>
                  <a:gd name="T64" fmla="*/ 3266 w 3594"/>
                  <a:gd name="T65" fmla="*/ 2773 h 3535"/>
                  <a:gd name="T66" fmla="*/ 3010 w 3594"/>
                  <a:gd name="T67" fmla="*/ 3003 h 3535"/>
                  <a:gd name="T68" fmla="*/ 2288 w 3594"/>
                  <a:gd name="T69" fmla="*/ 3171 h 3535"/>
                  <a:gd name="T70" fmla="*/ 1800 w 3594"/>
                  <a:gd name="T71" fmla="*/ 3204 h 3535"/>
                  <a:gd name="T72" fmla="*/ 1800 w 3594"/>
                  <a:gd name="T73" fmla="*/ 3204 h 3535"/>
                  <a:gd name="T74" fmla="*/ 331 w 3594"/>
                  <a:gd name="T75" fmla="*/ 2598 h 3535"/>
                  <a:gd name="T76" fmla="*/ 331 w 3594"/>
                  <a:gd name="T77" fmla="*/ 2379 h 3535"/>
                  <a:gd name="T78" fmla="*/ 331 w 3594"/>
                  <a:gd name="T79" fmla="*/ 1436 h 3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594" h="3535">
                    <a:moveTo>
                      <a:pt x="3356" y="382"/>
                    </a:moveTo>
                    <a:cubicBezTo>
                      <a:pt x="3000" y="111"/>
                      <a:pt x="2455" y="10"/>
                      <a:pt x="1800" y="0"/>
                    </a:cubicBezTo>
                    <a:cubicBezTo>
                      <a:pt x="1361" y="0"/>
                      <a:pt x="964" y="60"/>
                      <a:pt x="655" y="165"/>
                    </a:cubicBezTo>
                    <a:cubicBezTo>
                      <a:pt x="496" y="221"/>
                      <a:pt x="359" y="284"/>
                      <a:pt x="238" y="382"/>
                    </a:cubicBezTo>
                    <a:cubicBezTo>
                      <a:pt x="121" y="471"/>
                      <a:pt x="0" y="626"/>
                      <a:pt x="0" y="833"/>
                    </a:cubicBezTo>
                    <a:cubicBezTo>
                      <a:pt x="0" y="2598"/>
                      <a:pt x="0" y="2598"/>
                      <a:pt x="0" y="2598"/>
                    </a:cubicBezTo>
                    <a:cubicBezTo>
                      <a:pt x="0" y="2795"/>
                      <a:pt x="97" y="2960"/>
                      <a:pt x="214" y="3069"/>
                    </a:cubicBezTo>
                    <a:cubicBezTo>
                      <a:pt x="567" y="3395"/>
                      <a:pt x="1133" y="3525"/>
                      <a:pt x="1800" y="3535"/>
                    </a:cubicBezTo>
                    <a:cubicBezTo>
                      <a:pt x="1962" y="3535"/>
                      <a:pt x="2131" y="3525"/>
                      <a:pt x="2282" y="3505"/>
                    </a:cubicBezTo>
                    <a:cubicBezTo>
                      <a:pt x="2282" y="3505"/>
                      <a:pt x="3096" y="3358"/>
                      <a:pt x="3373" y="3077"/>
                    </a:cubicBezTo>
                    <a:cubicBezTo>
                      <a:pt x="3379" y="3077"/>
                      <a:pt x="3379" y="3077"/>
                      <a:pt x="3379" y="3077"/>
                    </a:cubicBezTo>
                    <a:cubicBezTo>
                      <a:pt x="3496" y="2968"/>
                      <a:pt x="3594" y="2803"/>
                      <a:pt x="3594" y="2606"/>
                    </a:cubicBezTo>
                    <a:cubicBezTo>
                      <a:pt x="3594" y="2606"/>
                      <a:pt x="3594" y="2606"/>
                      <a:pt x="3594" y="1655"/>
                    </a:cubicBezTo>
                    <a:cubicBezTo>
                      <a:pt x="3594" y="1655"/>
                      <a:pt x="3594" y="1655"/>
                      <a:pt x="3594" y="1655"/>
                    </a:cubicBezTo>
                    <a:cubicBezTo>
                      <a:pt x="3594" y="833"/>
                      <a:pt x="3594" y="833"/>
                      <a:pt x="3594" y="833"/>
                    </a:cubicBezTo>
                    <a:cubicBezTo>
                      <a:pt x="3594" y="626"/>
                      <a:pt x="3473" y="471"/>
                      <a:pt x="3356" y="382"/>
                    </a:cubicBezTo>
                    <a:close/>
                    <a:moveTo>
                      <a:pt x="1800" y="332"/>
                    </a:moveTo>
                    <a:cubicBezTo>
                      <a:pt x="2605" y="332"/>
                      <a:pt x="3266" y="557"/>
                      <a:pt x="3266" y="833"/>
                    </a:cubicBezTo>
                    <a:cubicBezTo>
                      <a:pt x="3266" y="1112"/>
                      <a:pt x="2605" y="1337"/>
                      <a:pt x="1800" y="1337"/>
                    </a:cubicBezTo>
                    <a:cubicBezTo>
                      <a:pt x="988" y="1337"/>
                      <a:pt x="331" y="1112"/>
                      <a:pt x="331" y="833"/>
                    </a:cubicBezTo>
                    <a:cubicBezTo>
                      <a:pt x="331" y="557"/>
                      <a:pt x="988" y="332"/>
                      <a:pt x="1800" y="332"/>
                    </a:cubicBezTo>
                    <a:close/>
                    <a:moveTo>
                      <a:pt x="331" y="1436"/>
                    </a:moveTo>
                    <a:cubicBezTo>
                      <a:pt x="331" y="1179"/>
                      <a:pt x="331" y="1179"/>
                      <a:pt x="331" y="1179"/>
                    </a:cubicBezTo>
                    <a:cubicBezTo>
                      <a:pt x="331" y="1179"/>
                      <a:pt x="331" y="1179"/>
                      <a:pt x="331" y="1179"/>
                    </a:cubicBezTo>
                    <a:cubicBezTo>
                      <a:pt x="369" y="1211"/>
                      <a:pt x="413" y="1243"/>
                      <a:pt x="460" y="1269"/>
                    </a:cubicBezTo>
                    <a:cubicBezTo>
                      <a:pt x="764" y="1436"/>
                      <a:pt x="1242" y="1530"/>
                      <a:pt x="1800" y="1533"/>
                    </a:cubicBezTo>
                    <a:cubicBezTo>
                      <a:pt x="2216" y="1533"/>
                      <a:pt x="2599" y="1476"/>
                      <a:pt x="2887" y="1376"/>
                    </a:cubicBezTo>
                    <a:cubicBezTo>
                      <a:pt x="3034" y="1327"/>
                      <a:pt x="3155" y="1265"/>
                      <a:pt x="3256" y="1189"/>
                    </a:cubicBezTo>
                    <a:cubicBezTo>
                      <a:pt x="3258" y="1185"/>
                      <a:pt x="3262" y="1181"/>
                      <a:pt x="3266" y="1179"/>
                    </a:cubicBezTo>
                    <a:cubicBezTo>
                      <a:pt x="3266" y="1539"/>
                      <a:pt x="3266" y="1539"/>
                      <a:pt x="3266" y="1539"/>
                    </a:cubicBezTo>
                    <a:cubicBezTo>
                      <a:pt x="3266" y="1635"/>
                      <a:pt x="3266" y="1635"/>
                      <a:pt x="3266" y="1635"/>
                    </a:cubicBezTo>
                    <a:cubicBezTo>
                      <a:pt x="3266" y="2468"/>
                      <a:pt x="3266" y="2468"/>
                      <a:pt x="3266" y="2468"/>
                    </a:cubicBezTo>
                    <a:cubicBezTo>
                      <a:pt x="3266" y="2773"/>
                      <a:pt x="3266" y="2773"/>
                      <a:pt x="3266" y="2773"/>
                    </a:cubicBezTo>
                    <a:cubicBezTo>
                      <a:pt x="3246" y="2822"/>
                      <a:pt x="3189" y="2908"/>
                      <a:pt x="3010" y="3003"/>
                    </a:cubicBezTo>
                    <a:cubicBezTo>
                      <a:pt x="2562" y="3141"/>
                      <a:pt x="2288" y="3171"/>
                      <a:pt x="2288" y="3171"/>
                    </a:cubicBezTo>
                    <a:cubicBezTo>
                      <a:pt x="2137" y="3194"/>
                      <a:pt x="1966" y="3204"/>
                      <a:pt x="1800" y="3204"/>
                    </a:cubicBezTo>
                    <a:cubicBezTo>
                      <a:pt x="1800" y="3204"/>
                      <a:pt x="1800" y="3204"/>
                      <a:pt x="1800" y="3204"/>
                    </a:cubicBezTo>
                    <a:cubicBezTo>
                      <a:pt x="988" y="3204"/>
                      <a:pt x="331" y="2932"/>
                      <a:pt x="331" y="2598"/>
                    </a:cubicBezTo>
                    <a:cubicBezTo>
                      <a:pt x="331" y="2510"/>
                      <a:pt x="331" y="2439"/>
                      <a:pt x="331" y="2379"/>
                    </a:cubicBezTo>
                    <a:lnTo>
                      <a:pt x="331" y="1436"/>
                    </a:lnTo>
                    <a:close/>
                  </a:path>
                </a:pathLst>
              </a:custGeom>
              <a:solidFill>
                <a:srgbClr val="00AEE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grpSp>
      <p:sp>
        <p:nvSpPr>
          <p:cNvPr id="48" name="Rectangle 47"/>
          <p:cNvSpPr/>
          <p:nvPr/>
        </p:nvSpPr>
        <p:spPr bwMode="auto">
          <a:xfrm>
            <a:off x="1603636" y="3269067"/>
            <a:ext cx="441439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smtClean="0">
                <a:gradFill>
                  <a:gsLst>
                    <a:gs pos="0">
                      <a:srgbClr val="FFFFFF"/>
                    </a:gs>
                    <a:gs pos="100000">
                      <a:srgbClr val="FFFFFF"/>
                    </a:gs>
                  </a:gsLst>
                  <a:lin ang="5400000" scaled="0"/>
                </a:gradFill>
                <a:latin typeface="Segoe UI Light" pitchFamily="34" charset="0"/>
              </a:rPr>
              <a:t>Message Distribution</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Each receiver gets its own copy of each message. Subscriptions are independent. Allows for many independent ‘taps’ into a message stream. Subscriber can filter down by interest. </a:t>
            </a:r>
          </a:p>
        </p:txBody>
      </p:sp>
      <p:sp>
        <p:nvSpPr>
          <p:cNvPr id="49" name="Rectangle 48"/>
          <p:cNvSpPr/>
          <p:nvPr/>
        </p:nvSpPr>
        <p:spPr bwMode="auto">
          <a:xfrm>
            <a:off x="6271330" y="3269067"/>
            <a:ext cx="4414394" cy="299838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91440" rIns="91436" bIns="0" numCol="1" rtlCol="0" anchor="t" anchorCtr="0" compatLnSpc="1">
            <a:prstTxWarp prst="textNoShape">
              <a:avLst/>
            </a:prstTxWarp>
          </a:bodyPr>
          <a:lstStyle/>
          <a:p>
            <a:pPr defTabSz="914099" fontAlgn="base">
              <a:spcBef>
                <a:spcPct val="0"/>
              </a:spcBef>
              <a:spcAft>
                <a:spcPts val="600"/>
              </a:spcAft>
            </a:pPr>
            <a:r>
              <a:rPr lang="en-US" sz="3200" dirty="0">
                <a:gradFill>
                  <a:gsLst>
                    <a:gs pos="0">
                      <a:srgbClr val="FFFFFF"/>
                    </a:gs>
                    <a:gs pos="100000">
                      <a:srgbClr val="FFFFFF"/>
                    </a:gs>
                  </a:gsLst>
                  <a:lin ang="5400000" scaled="0"/>
                </a:gradFill>
                <a:latin typeface="Segoe UI Light" pitchFamily="34" charset="0"/>
              </a:rPr>
              <a:t>Constrained Message Distribution (Partitioning)</a:t>
            </a:r>
          </a:p>
          <a:p>
            <a:pPr defTabSz="914099" fontAlgn="base">
              <a:spcBef>
                <a:spcPct val="0"/>
              </a:spcBef>
              <a:spcAft>
                <a:spcPct val="0"/>
              </a:spcAft>
            </a:pPr>
            <a:r>
              <a:rPr lang="en-US" sz="2000" dirty="0">
                <a:gradFill>
                  <a:gsLst>
                    <a:gs pos="0">
                      <a:srgbClr val="FFFFFF"/>
                    </a:gs>
                    <a:gs pos="100000">
                      <a:srgbClr val="FFFFFF"/>
                    </a:gs>
                  </a:gsLst>
                  <a:lin ang="5400000" scaled="0"/>
                </a:gradFill>
                <a:latin typeface="+mj-lt"/>
              </a:rPr>
              <a:t>Receiver get mutually exclusive slices </a:t>
            </a:r>
            <a:br>
              <a:rPr lang="en-US" sz="2000" dirty="0">
                <a:gradFill>
                  <a:gsLst>
                    <a:gs pos="0">
                      <a:srgbClr val="FFFFFF"/>
                    </a:gs>
                    <a:gs pos="100000">
                      <a:srgbClr val="FFFFFF"/>
                    </a:gs>
                  </a:gsLst>
                  <a:lin ang="5400000" scaled="0"/>
                </a:gradFill>
                <a:latin typeface="+mj-lt"/>
              </a:rPr>
            </a:br>
            <a:r>
              <a:rPr lang="en-US" sz="2000" dirty="0">
                <a:gradFill>
                  <a:gsLst>
                    <a:gs pos="0">
                      <a:srgbClr val="FFFFFF"/>
                    </a:gs>
                    <a:gs pos="100000">
                      <a:srgbClr val="FFFFFF"/>
                    </a:gs>
                  </a:gsLst>
                  <a:lin ang="5400000" scaled="0"/>
                </a:gradFill>
                <a:latin typeface="+mj-lt"/>
              </a:rPr>
              <a:t>of the message stream by creating appropriate filter expressions.</a:t>
            </a:r>
          </a:p>
        </p:txBody>
      </p:sp>
    </p:spTree>
    <p:extLst>
      <p:ext uri="{BB962C8B-B14F-4D97-AF65-F5344CB8AC3E}">
        <p14:creationId xmlns:p14="http://schemas.microsoft.com/office/powerpoint/2010/main" val="1546226800"/>
      </p:ext>
    </p:extLst>
  </p:cSld>
  <p:clrMapOvr>
    <a:masterClrMapping/>
  </p:clrMapOvr>
  <p:transition>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2872980582"/>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5897"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4" name="Title 3"/>
          <p:cNvSpPr>
            <a:spLocks noGrp="1"/>
          </p:cNvSpPr>
          <p:nvPr>
            <p:ph type="title"/>
            <p:custDataLst>
              <p:tags r:id="rId3"/>
            </p:custDataLst>
          </p:nvPr>
        </p:nvSpPr>
        <p:spPr/>
        <p:txBody>
          <a:bodyPr/>
          <a:lstStyle/>
          <a:p>
            <a:r>
              <a:rPr lang="en-US" dirty="0" smtClean="0"/>
              <a:t>Subscription Filters</a:t>
            </a:r>
            <a:endParaRPr lang="en-US" dirty="0"/>
          </a:p>
        </p:txBody>
      </p:sp>
      <p:sp>
        <p:nvSpPr>
          <p:cNvPr id="5" name="Text Placeholder 4"/>
          <p:cNvSpPr>
            <a:spLocks noGrp="1"/>
          </p:cNvSpPr>
          <p:nvPr>
            <p:ph type="body" sz="quarter" idx="10"/>
            <p:custDataLst>
              <p:tags r:id="rId4"/>
            </p:custDataLst>
          </p:nvPr>
        </p:nvSpPr>
        <p:spPr>
          <a:xfrm>
            <a:off x="519112" y="1447799"/>
            <a:ext cx="11149013" cy="3831818"/>
          </a:xfrm>
        </p:spPr>
        <p:txBody>
          <a:bodyPr/>
          <a:lstStyle/>
          <a:p>
            <a:r>
              <a:rPr lang="en-US" dirty="0" smtClean="0">
                <a:solidFill>
                  <a:schemeClr val="accent2">
                    <a:alpha val="99000"/>
                  </a:schemeClr>
                </a:solidFill>
                <a:latin typeface="Segoe UI Light" pitchFamily="34" charset="0"/>
              </a:rPr>
              <a:t>Filter conditions operate on message properties </a:t>
            </a:r>
            <a:br>
              <a:rPr lang="en-US" dirty="0" smtClean="0">
                <a:solidFill>
                  <a:schemeClr val="accent2">
                    <a:alpha val="99000"/>
                  </a:schemeClr>
                </a:solidFill>
                <a:latin typeface="Segoe UI Light" pitchFamily="34" charset="0"/>
              </a:rPr>
            </a:br>
            <a:r>
              <a:rPr lang="en-US" dirty="0" smtClean="0">
                <a:solidFill>
                  <a:schemeClr val="accent2">
                    <a:alpha val="99000"/>
                  </a:schemeClr>
                </a:solidFill>
                <a:latin typeface="Segoe UI Light" pitchFamily="34" charset="0"/>
              </a:rPr>
              <a:t>and are expressed in SQL’92 syntax </a:t>
            </a:r>
          </a:p>
          <a:p>
            <a:pPr lvl="1"/>
            <a:r>
              <a:rPr lang="en-US" dirty="0" smtClean="0">
                <a:latin typeface="Consolas" pitchFamily="49" charset="0"/>
                <a:cs typeface="Consolas" pitchFamily="49" charset="0"/>
                <a:sym typeface="Segoe UI"/>
              </a:rPr>
              <a:t>InvoiceTotal &gt; 10000.00 OR ClientRating &lt;3</a:t>
            </a:r>
          </a:p>
          <a:p>
            <a:pPr lvl="1"/>
            <a:r>
              <a:rPr lang="en-US" dirty="0" smtClean="0">
                <a:latin typeface="Consolas" pitchFamily="49" charset="0"/>
                <a:cs typeface="Consolas" pitchFamily="49" charset="0"/>
                <a:sym typeface="Segoe UI"/>
              </a:rPr>
              <a:t>ShipDestCtry = ‘USA’ AND ShipDestState=‘WA’</a:t>
            </a:r>
          </a:p>
          <a:p>
            <a:pPr lvl="1"/>
            <a:r>
              <a:rPr lang="en-US" dirty="0" smtClean="0">
                <a:latin typeface="Consolas" pitchFamily="49" charset="0"/>
                <a:cs typeface="Consolas" pitchFamily="49" charset="0"/>
                <a:sym typeface="Segoe UI"/>
              </a:rPr>
              <a:t>LastName LIKE ‘V%’</a:t>
            </a:r>
          </a:p>
          <a:p>
            <a:pPr lvl="1"/>
            <a:endParaRPr lang="en-US" dirty="0" smtClean="0">
              <a:latin typeface="Consolas" pitchFamily="49" charset="0"/>
              <a:cs typeface="Consolas" pitchFamily="49" charset="0"/>
              <a:sym typeface="Segoe UI"/>
            </a:endParaRPr>
          </a:p>
          <a:p>
            <a:r>
              <a:rPr lang="en-US" dirty="0">
                <a:solidFill>
                  <a:schemeClr val="accent2">
                    <a:alpha val="99000"/>
                  </a:schemeClr>
                </a:solidFill>
              </a:rPr>
              <a:t>Filters actions may modify/add/remove properties as </a:t>
            </a:r>
            <a:br>
              <a:rPr lang="en-US" dirty="0">
                <a:solidFill>
                  <a:schemeClr val="accent2">
                    <a:alpha val="99000"/>
                  </a:schemeClr>
                </a:solidFill>
              </a:rPr>
            </a:br>
            <a:r>
              <a:rPr lang="en-US" dirty="0">
                <a:solidFill>
                  <a:schemeClr val="accent2">
                    <a:alpha val="99000"/>
                  </a:schemeClr>
                </a:solidFill>
              </a:rPr>
              <a:t>message is selected</a:t>
            </a:r>
          </a:p>
          <a:p>
            <a:pPr lvl="1"/>
            <a:r>
              <a:rPr lang="en-US" dirty="0" smtClean="0">
                <a:latin typeface="Consolas" pitchFamily="49" charset="0"/>
                <a:cs typeface="Consolas" pitchFamily="49" charset="0"/>
                <a:sym typeface="Segoe UI"/>
              </a:rPr>
              <a:t>SET AuditRequired = 1</a:t>
            </a:r>
            <a:endParaRPr lang="en-US" dirty="0">
              <a:latin typeface="Consolas" pitchFamily="49" charset="0"/>
              <a:cs typeface="Consolas" pitchFamily="49" charset="0"/>
              <a:sym typeface="Segoe UI"/>
            </a:endParaRPr>
          </a:p>
        </p:txBody>
      </p:sp>
    </p:spTree>
    <p:extLst>
      <p:ext uri="{BB962C8B-B14F-4D97-AF65-F5344CB8AC3E}">
        <p14:creationId xmlns:p14="http://schemas.microsoft.com/office/powerpoint/2010/main" val="2882117042"/>
      </p:ext>
    </p:extLst>
  </p:cSld>
  <p:clrMapOvr>
    <a:masterClrMapping/>
  </p:clrMapOvr>
  <p:transition>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Runtime API Choices</a:t>
            </a:r>
          </a:p>
        </p:txBody>
      </p:sp>
      <p:sp>
        <p:nvSpPr>
          <p:cNvPr id="14" name="Rectangle 13"/>
          <p:cNvSpPr/>
          <p:nvPr>
            <p:custDataLst>
              <p:tags r:id="rId1"/>
            </p:custDataLst>
          </p:nvPr>
        </p:nvSpPr>
        <p:spPr bwMode="auto">
          <a:xfrm>
            <a:off x="519113" y="1463675"/>
            <a:ext cx="10019074" cy="4487160"/>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188720" tIns="45720" rIns="91404" bIns="45703" numCol="1" spcCol="0" rtlCol="0" anchor="ctr" anchorCtr="0" compatLnSpc="1">
            <a:prstTxWarp prst="textNoShape">
              <a:avLst/>
            </a:prstTxWarp>
          </a:bodyPr>
          <a:lstStyle/>
          <a:p>
            <a:pPr defTabSz="913788" fontAlgn="base">
              <a:spcBef>
                <a:spcPts val="1200"/>
              </a:spcBef>
              <a:spcAft>
                <a:spcPct val="0"/>
              </a:spcAft>
            </a:pPr>
            <a:endParaRPr lang="en-US" sz="3600" b="1" dirty="0">
              <a:ln>
                <a:solidFill>
                  <a:schemeClr val="bg1">
                    <a:alpha val="0"/>
                  </a:schemeClr>
                </a:solidFill>
              </a:ln>
              <a:solidFill>
                <a:schemeClr val="accent2"/>
              </a:solidFill>
            </a:endParaRPr>
          </a:p>
        </p:txBody>
      </p:sp>
      <p:grpSp>
        <p:nvGrpSpPr>
          <p:cNvPr id="16" name="Group 15"/>
          <p:cNvGrpSpPr/>
          <p:nvPr/>
        </p:nvGrpSpPr>
        <p:grpSpPr>
          <a:xfrm>
            <a:off x="754784" y="1637613"/>
            <a:ext cx="9554082" cy="4123714"/>
            <a:chOff x="517525" y="1420813"/>
            <a:chExt cx="11158537" cy="4816224"/>
          </a:xfrm>
        </p:grpSpPr>
        <p:sp>
          <p:nvSpPr>
            <p:cNvPr id="17" name="Rectangle 16"/>
            <p:cNvSpPr/>
            <p:nvPr>
              <p:custDataLst>
                <p:tags r:id="rId2"/>
              </p:custDataLst>
            </p:nvPr>
          </p:nvSpPr>
          <p:spPr bwMode="auto">
            <a:xfrm>
              <a:off x="517525" y="1969453"/>
              <a:ext cx="11158534" cy="3718944"/>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4" tIns="1143000" rIns="91404" bIns="45703" numCol="1" spcCol="0" rtlCol="0" anchor="t" anchorCtr="0" compatLnSpc="1">
              <a:prstTxWarp prst="textNoShape">
                <a:avLst/>
              </a:prstTxWarp>
            </a:bodyPr>
            <a:lstStyle/>
            <a:p>
              <a:pPr defTabSz="913788" fontAlgn="base">
                <a:spcBef>
                  <a:spcPts val="600"/>
                </a:spcBef>
                <a:spcAft>
                  <a:spcPct val="0"/>
                </a:spcAft>
              </a:pPr>
              <a:endParaRPr lang="en-US" sz="2000" dirty="0">
                <a:ln>
                  <a:solidFill>
                    <a:schemeClr val="bg1">
                      <a:alpha val="0"/>
                    </a:schemeClr>
                  </a:solidFill>
                </a:ln>
                <a:solidFill>
                  <a:srgbClr val="595959"/>
                </a:solidFill>
              </a:endParaRPr>
            </a:p>
          </p:txBody>
        </p:sp>
        <p:sp>
          <p:nvSpPr>
            <p:cNvPr id="19" name="Rectangle 18"/>
            <p:cNvSpPr/>
            <p:nvPr/>
          </p:nvSpPr>
          <p:spPr>
            <a:xfrm>
              <a:off x="517526" y="1420813"/>
              <a:ext cx="11158535" cy="5486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lIns="109746" tIns="54873" rIns="109746" bIns="137160" rtlCol="0" anchor="ctr"/>
            <a:lstStyle/>
            <a:p>
              <a:pPr algn="ctr" defTabSz="899548" fontAlgn="base">
                <a:spcBef>
                  <a:spcPct val="0"/>
                </a:spcBef>
                <a:spcAft>
                  <a:spcPct val="0"/>
                </a:spcAft>
              </a:pPr>
              <a:r>
                <a:rPr lang="en-US" sz="2800" dirty="0">
                  <a:ln>
                    <a:solidFill>
                      <a:schemeClr val="bg1">
                        <a:alpha val="0"/>
                      </a:schemeClr>
                    </a:solidFill>
                  </a:ln>
                  <a:solidFill>
                    <a:schemeClr val="bg1">
                      <a:alpha val="99000"/>
                    </a:schemeClr>
                  </a:solidFill>
                  <a:latin typeface="Segoe UI Light" pitchFamily="34" charset="0"/>
                </a:rPr>
                <a:t>Apps</a:t>
              </a:r>
            </a:p>
          </p:txBody>
        </p:sp>
        <p:sp>
          <p:nvSpPr>
            <p:cNvPr id="20" name="Rectangle 19"/>
            <p:cNvSpPr/>
            <p:nvPr/>
          </p:nvSpPr>
          <p:spPr>
            <a:xfrm>
              <a:off x="517526" y="5688397"/>
              <a:ext cx="11158536" cy="548640"/>
            </a:xfrm>
            <a:prstGeom prst="rect">
              <a:avLst/>
            </a:prstGeom>
            <a:solidFill>
              <a:schemeClr val="accent4"/>
            </a:solidFill>
            <a:ln>
              <a:noFill/>
            </a:ln>
            <a:effectLst/>
          </p:spPr>
          <p:style>
            <a:lnRef idx="1">
              <a:schemeClr val="accent2"/>
            </a:lnRef>
            <a:fillRef idx="3">
              <a:schemeClr val="accent2"/>
            </a:fillRef>
            <a:effectRef idx="2">
              <a:schemeClr val="accent2"/>
            </a:effectRef>
            <a:fontRef idx="minor">
              <a:schemeClr val="lt1"/>
            </a:fontRef>
          </p:style>
          <p:txBody>
            <a:bodyPr lIns="109746" tIns="54873" rIns="109746" bIns="54873" rtlCol="0" anchor="ctr"/>
            <a:lstStyle/>
            <a:p>
              <a:pPr algn="ctr" defTabSz="899548" fontAlgn="base">
                <a:spcBef>
                  <a:spcPct val="0"/>
                </a:spcBef>
                <a:spcAft>
                  <a:spcPct val="0"/>
                </a:spcAft>
              </a:pPr>
              <a:r>
                <a:rPr lang="en-US" sz="2400" dirty="0">
                  <a:ln>
                    <a:solidFill>
                      <a:schemeClr val="bg1">
                        <a:alpha val="0"/>
                      </a:schemeClr>
                    </a:solidFill>
                  </a:ln>
                  <a:solidFill>
                    <a:schemeClr val="bg1">
                      <a:alpha val="99000"/>
                    </a:schemeClr>
                  </a:solidFill>
                  <a:latin typeface="Segoe UI Light" pitchFamily="34" charset="0"/>
                </a:rPr>
                <a:t>Service Bus</a:t>
              </a:r>
            </a:p>
          </p:txBody>
        </p:sp>
        <p:sp>
          <p:nvSpPr>
            <p:cNvPr id="21" name="Rectangle 20"/>
            <p:cNvSpPr/>
            <p:nvPr/>
          </p:nvSpPr>
          <p:spPr>
            <a:xfrm>
              <a:off x="690382" y="3227468"/>
              <a:ext cx="4641034" cy="686752"/>
            </a:xfrm>
            <a:prstGeom prst="rect">
              <a:avLst/>
            </a:prstGeom>
            <a:solidFill>
              <a:schemeClr val="accent1">
                <a:lumMod val="75000"/>
              </a:schemeClr>
            </a:solidFill>
            <a:ln>
              <a:noFill/>
            </a:ln>
            <a:effectLst/>
          </p:spPr>
          <p:style>
            <a:lnRef idx="1">
              <a:schemeClr val="accent5"/>
            </a:lnRef>
            <a:fillRef idx="3">
              <a:schemeClr val="accent5"/>
            </a:fillRef>
            <a:effectRef idx="2">
              <a:schemeClr val="accent5"/>
            </a:effectRef>
            <a:fontRef idx="minor">
              <a:schemeClr val="lt1"/>
            </a:fontRef>
          </p:style>
          <p:txBody>
            <a:bodyPr lIns="109746" tIns="54873" rIns="109746" bIns="54873" rtlCol="0" anchor="ctr"/>
            <a:lstStyle/>
            <a:p>
              <a:pPr algn="ctr" defTabSz="899548" fontAlgn="base">
                <a:spcBef>
                  <a:spcPct val="0"/>
                </a:spcBef>
                <a:spcAft>
                  <a:spcPct val="0"/>
                </a:spcAft>
              </a:pPr>
              <a:r>
                <a:rPr lang="en-US" sz="2000" dirty="0">
                  <a:ln>
                    <a:solidFill>
                      <a:schemeClr val="bg1">
                        <a:alpha val="0"/>
                      </a:schemeClr>
                    </a:solidFill>
                  </a:ln>
                  <a:solidFill>
                    <a:schemeClr val="bg1">
                      <a:alpha val="99000"/>
                    </a:schemeClr>
                  </a:solidFill>
                </a:rPr>
                <a:t>NetMessagingBinding</a:t>
              </a:r>
            </a:p>
          </p:txBody>
        </p:sp>
        <p:sp>
          <p:nvSpPr>
            <p:cNvPr id="22" name="Rectangle 21"/>
            <p:cNvSpPr/>
            <p:nvPr/>
          </p:nvSpPr>
          <p:spPr>
            <a:xfrm>
              <a:off x="690382" y="4092257"/>
              <a:ext cx="2750430" cy="1212955"/>
            </a:xfrm>
            <a:prstGeom prst="rect">
              <a:avLst/>
            </a:prstGeom>
            <a:solidFill>
              <a:schemeClr val="accent3">
                <a:lumMod val="75000"/>
              </a:schemeClr>
            </a:solidFill>
            <a:ln>
              <a:noFill/>
            </a:ln>
            <a:effectLst/>
          </p:spPr>
          <p:style>
            <a:lnRef idx="1">
              <a:schemeClr val="accent4"/>
            </a:lnRef>
            <a:fillRef idx="2">
              <a:schemeClr val="accent4"/>
            </a:fillRef>
            <a:effectRef idx="1">
              <a:schemeClr val="accent4"/>
            </a:effectRef>
            <a:fontRef idx="minor">
              <a:schemeClr val="dk1"/>
            </a:fontRef>
          </p:style>
          <p:txBody>
            <a:bodyPr wrap="square" lIns="91440" tIns="54873" rIns="0" bIns="54873" rtlCol="0" anchor="ctr"/>
            <a:lstStyle/>
            <a:p>
              <a:pPr defTabSz="899548" fontAlgn="base">
                <a:spcBef>
                  <a:spcPct val="0"/>
                </a:spcBef>
                <a:spcAft>
                  <a:spcPct val="0"/>
                </a:spcAft>
              </a:pPr>
              <a:r>
                <a:rPr lang="en-US" sz="1600" dirty="0">
                  <a:ln>
                    <a:solidFill>
                      <a:schemeClr val="bg1">
                        <a:alpha val="0"/>
                      </a:schemeClr>
                    </a:solidFill>
                  </a:ln>
                  <a:solidFill>
                    <a:schemeClr val="bg1">
                      <a:alpha val="99000"/>
                    </a:schemeClr>
                  </a:solidFill>
                </a:rPr>
                <a:t>Service Bus Relay Protocol Implementation</a:t>
              </a:r>
              <a:br>
                <a:rPr lang="en-US" sz="1600" dirty="0">
                  <a:ln>
                    <a:solidFill>
                      <a:schemeClr val="bg1">
                        <a:alpha val="0"/>
                      </a:schemeClr>
                    </a:solidFill>
                  </a:ln>
                  <a:solidFill>
                    <a:schemeClr val="bg1">
                      <a:alpha val="99000"/>
                    </a:schemeClr>
                  </a:solidFill>
                </a:rPr>
              </a:br>
              <a:r>
                <a:rPr lang="en-US" sz="1600" dirty="0">
                  <a:ln>
                    <a:solidFill>
                      <a:schemeClr val="bg1">
                        <a:alpha val="0"/>
                      </a:schemeClr>
                    </a:solidFill>
                  </a:ln>
                  <a:solidFill>
                    <a:schemeClr val="bg1">
                      <a:alpha val="99000"/>
                    </a:schemeClr>
                  </a:solidFill>
                </a:rPr>
                <a:t>(private)</a:t>
              </a:r>
            </a:p>
          </p:txBody>
        </p:sp>
        <p:sp>
          <p:nvSpPr>
            <p:cNvPr id="23" name="L-Shape 22"/>
            <p:cNvSpPr/>
            <p:nvPr/>
          </p:nvSpPr>
          <p:spPr>
            <a:xfrm flipH="1">
              <a:off x="3592799" y="2362681"/>
              <a:ext cx="3940609" cy="2942530"/>
            </a:xfrm>
            <a:prstGeom prst="corner">
              <a:avLst>
                <a:gd name="adj1" fmla="val 41237"/>
                <a:gd name="adj2" fmla="val 68187"/>
              </a:avLst>
            </a:prstGeom>
            <a:solidFill>
              <a:schemeClr val="accent3">
                <a:lumMod val="50000"/>
              </a:schemeClr>
            </a:solidFill>
            <a:ln>
              <a:noFill/>
            </a:ln>
            <a:effectLst/>
          </p:spPr>
          <p:style>
            <a:lnRef idx="1">
              <a:schemeClr val="accent6"/>
            </a:lnRef>
            <a:fillRef idx="3">
              <a:schemeClr val="accent6"/>
            </a:fillRef>
            <a:effectRef idx="2">
              <a:schemeClr val="accent6"/>
            </a:effectRef>
            <a:fontRef idx="minor">
              <a:schemeClr val="lt1"/>
            </a:fontRef>
          </p:style>
          <p:txBody>
            <a:bodyPr lIns="109746" tIns="54873" rIns="109746" bIns="54873" rtlCol="0" anchor="ctr"/>
            <a:lstStyle/>
            <a:p>
              <a:pPr algn="ctr" defTabSz="899548" fontAlgn="base">
                <a:spcBef>
                  <a:spcPct val="0"/>
                </a:spcBef>
                <a:spcAft>
                  <a:spcPct val="0"/>
                </a:spcAft>
              </a:pPr>
              <a:r>
                <a:rPr lang="en-US" sz="2000" dirty="0">
                  <a:ln>
                    <a:solidFill>
                      <a:schemeClr val="bg1">
                        <a:alpha val="0"/>
                      </a:schemeClr>
                    </a:solidFill>
                  </a:ln>
                  <a:solidFill>
                    <a:schemeClr val="bg1">
                      <a:alpha val="99000"/>
                    </a:schemeClr>
                  </a:solidFill>
                </a:rPr>
                <a:t>Messaging API</a:t>
              </a:r>
            </a:p>
          </p:txBody>
        </p:sp>
        <p:sp>
          <p:nvSpPr>
            <p:cNvPr id="24" name="Rectangle 23"/>
            <p:cNvSpPr/>
            <p:nvPr/>
          </p:nvSpPr>
          <p:spPr>
            <a:xfrm>
              <a:off x="690379" y="2362679"/>
              <a:ext cx="4641035" cy="686752"/>
            </a:xfrm>
            <a:prstGeom prst="rect">
              <a:avLst/>
            </a:prstGeom>
            <a:solidFill>
              <a:schemeClr val="accent1"/>
            </a:solidFill>
            <a:ln>
              <a:noFill/>
            </a:ln>
            <a:effectLst/>
          </p:spPr>
          <p:style>
            <a:lnRef idx="1">
              <a:schemeClr val="accent5"/>
            </a:lnRef>
            <a:fillRef idx="2">
              <a:schemeClr val="accent5"/>
            </a:fillRef>
            <a:effectRef idx="1">
              <a:schemeClr val="accent5"/>
            </a:effectRef>
            <a:fontRef idx="minor">
              <a:schemeClr val="dk1"/>
            </a:fontRef>
          </p:style>
          <p:txBody>
            <a:bodyPr lIns="109746" tIns="54873" rIns="109746" bIns="54873" rtlCol="0" anchor="ctr"/>
            <a:lstStyle/>
            <a:p>
              <a:pPr algn="ctr" defTabSz="899548" fontAlgn="base">
                <a:spcBef>
                  <a:spcPct val="0"/>
                </a:spcBef>
                <a:spcAft>
                  <a:spcPct val="0"/>
                </a:spcAft>
              </a:pPr>
              <a:r>
                <a:rPr lang="en-US" sz="2000" dirty="0">
                  <a:ln>
                    <a:solidFill>
                      <a:schemeClr val="bg1">
                        <a:alpha val="0"/>
                      </a:schemeClr>
                    </a:solidFill>
                  </a:ln>
                  <a:solidFill>
                    <a:schemeClr val="bg1">
                      <a:alpha val="99000"/>
                    </a:schemeClr>
                  </a:solidFill>
                </a:rPr>
                <a:t>WCF Service Model</a:t>
              </a:r>
            </a:p>
          </p:txBody>
        </p:sp>
        <p:sp>
          <p:nvSpPr>
            <p:cNvPr id="25" name="Rectangle 24"/>
            <p:cNvSpPr/>
            <p:nvPr/>
          </p:nvSpPr>
          <p:spPr>
            <a:xfrm>
              <a:off x="517525" y="2119496"/>
              <a:ext cx="7188737" cy="3428898"/>
            </a:xfrm>
            <a:prstGeom prst="rect">
              <a:avLst/>
            </a:prstGeom>
            <a:noFill/>
            <a:ln>
              <a:solidFill>
                <a:schemeClr val="accent3"/>
              </a:solidFill>
              <a:prstDash val="sysDash"/>
            </a:ln>
            <a:effectLst/>
          </p:spPr>
          <p:style>
            <a:lnRef idx="2">
              <a:schemeClr val="accent1">
                <a:shade val="50000"/>
              </a:schemeClr>
            </a:lnRef>
            <a:fillRef idx="1">
              <a:schemeClr val="accent1"/>
            </a:fillRef>
            <a:effectRef idx="0">
              <a:schemeClr val="accent1"/>
            </a:effectRef>
            <a:fontRef idx="minor">
              <a:schemeClr val="lt1"/>
            </a:fontRef>
          </p:style>
          <p:txBody>
            <a:bodyPr lIns="109746" tIns="54873" rIns="109746" bIns="54873" rtlCol="0" anchor="ctr"/>
            <a:lstStyle/>
            <a:p>
              <a:pPr algn="ctr"/>
              <a:endParaRPr lang="en-US" sz="2000" dirty="0">
                <a:ln>
                  <a:solidFill>
                    <a:schemeClr val="bg1">
                      <a:alpha val="0"/>
                    </a:schemeClr>
                  </a:solidFill>
                </a:ln>
              </a:endParaRPr>
            </a:p>
          </p:txBody>
        </p:sp>
        <p:grpSp>
          <p:nvGrpSpPr>
            <p:cNvPr id="26" name="Group 25"/>
            <p:cNvGrpSpPr/>
            <p:nvPr/>
          </p:nvGrpSpPr>
          <p:grpSpPr>
            <a:xfrm>
              <a:off x="8040492" y="2119496"/>
              <a:ext cx="3620074" cy="3428898"/>
              <a:chOff x="8482966" y="2134994"/>
              <a:chExt cx="2292241" cy="2456087"/>
            </a:xfrm>
            <a:solidFill>
              <a:schemeClr val="accent2">
                <a:lumMod val="60000"/>
                <a:lumOff val="40000"/>
              </a:schemeClr>
            </a:solidFill>
          </p:grpSpPr>
          <p:sp>
            <p:nvSpPr>
              <p:cNvPr id="27" name="Rectangle 26"/>
              <p:cNvSpPr/>
              <p:nvPr/>
            </p:nvSpPr>
            <p:spPr>
              <a:xfrm>
                <a:off x="8482966" y="2134994"/>
                <a:ext cx="1088332" cy="2456087"/>
              </a:xfrm>
              <a:prstGeom prst="rect">
                <a:avLst/>
              </a:prstGeom>
              <a:solidFill>
                <a:schemeClr val="accent2">
                  <a:lumMod val="40000"/>
                  <a:lumOff val="60000"/>
                </a:schemeClr>
              </a:solidFill>
              <a:ln w="19050">
                <a:solidFill>
                  <a:schemeClr val="accent2"/>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914099" fontAlgn="base">
                  <a:spcBef>
                    <a:spcPct val="0"/>
                  </a:spcBef>
                  <a:spcAft>
                    <a:spcPct val="0"/>
                  </a:spcAft>
                </a:pPr>
                <a:r>
                  <a:rPr lang="en-US" sz="2000" dirty="0">
                    <a:ln>
                      <a:solidFill>
                        <a:schemeClr val="bg1">
                          <a:alpha val="0"/>
                        </a:schemeClr>
                      </a:solidFill>
                    </a:ln>
                    <a:solidFill>
                      <a:srgbClr val="595959">
                        <a:alpha val="99000"/>
                      </a:srgbClr>
                    </a:solidFill>
                  </a:rPr>
                  <a:t>HTTP</a:t>
                </a:r>
                <a:br>
                  <a:rPr lang="en-US" sz="2000" dirty="0">
                    <a:ln>
                      <a:solidFill>
                        <a:schemeClr val="bg1">
                          <a:alpha val="0"/>
                        </a:schemeClr>
                      </a:solidFill>
                    </a:ln>
                    <a:solidFill>
                      <a:srgbClr val="595959">
                        <a:alpha val="99000"/>
                      </a:srgbClr>
                    </a:solidFill>
                  </a:rPr>
                </a:br>
                <a:r>
                  <a:rPr lang="en-US" sz="2000" dirty="0">
                    <a:ln>
                      <a:solidFill>
                        <a:schemeClr val="bg1">
                          <a:alpha val="0"/>
                        </a:schemeClr>
                      </a:solidFill>
                    </a:ln>
                    <a:solidFill>
                      <a:srgbClr val="595959">
                        <a:alpha val="99000"/>
                      </a:srgbClr>
                    </a:solidFill>
                  </a:rPr>
                  <a:t>REST</a:t>
                </a:r>
              </a:p>
            </p:txBody>
          </p:sp>
          <p:sp>
            <p:nvSpPr>
              <p:cNvPr id="28" name="Rectangle 27"/>
              <p:cNvSpPr/>
              <p:nvPr/>
            </p:nvSpPr>
            <p:spPr>
              <a:xfrm>
                <a:off x="9686875" y="2134994"/>
                <a:ext cx="1088332" cy="2456087"/>
              </a:xfrm>
              <a:prstGeom prst="rect">
                <a:avLst/>
              </a:prstGeom>
              <a:solidFill>
                <a:schemeClr val="accent2">
                  <a:lumMod val="40000"/>
                  <a:lumOff val="60000"/>
                </a:schemeClr>
              </a:solidFill>
              <a:ln w="19050">
                <a:solidFill>
                  <a:schemeClr val="accent2"/>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defTabSz="914099" fontAlgn="base">
                  <a:spcBef>
                    <a:spcPct val="0"/>
                  </a:spcBef>
                  <a:spcAft>
                    <a:spcPct val="0"/>
                  </a:spcAft>
                </a:pPr>
                <a:r>
                  <a:rPr lang="en-US" sz="2000" dirty="0">
                    <a:ln>
                      <a:solidFill>
                        <a:schemeClr val="bg1">
                          <a:alpha val="0"/>
                        </a:schemeClr>
                      </a:solidFill>
                    </a:ln>
                    <a:solidFill>
                      <a:srgbClr val="595959">
                        <a:alpha val="99000"/>
                      </a:srgbClr>
                    </a:solidFill>
                  </a:rPr>
                  <a:t>SOAP WS-*</a:t>
                </a:r>
                <a:br>
                  <a:rPr lang="en-US" sz="2000" dirty="0">
                    <a:ln>
                      <a:solidFill>
                        <a:schemeClr val="bg1">
                          <a:alpha val="0"/>
                        </a:schemeClr>
                      </a:solidFill>
                    </a:ln>
                    <a:solidFill>
                      <a:srgbClr val="595959">
                        <a:alpha val="99000"/>
                      </a:srgbClr>
                    </a:solidFill>
                  </a:rPr>
                </a:br>
                <a:r>
                  <a:rPr lang="en-US" sz="2000" dirty="0">
                    <a:ln>
                      <a:solidFill>
                        <a:schemeClr val="bg1">
                          <a:alpha val="0"/>
                        </a:schemeClr>
                      </a:solidFill>
                    </a:ln>
                    <a:solidFill>
                      <a:srgbClr val="595959">
                        <a:alpha val="99000"/>
                      </a:srgbClr>
                    </a:solidFill>
                  </a:rPr>
                  <a:t>(Relay Clients)</a:t>
                </a:r>
              </a:p>
            </p:txBody>
          </p:sp>
        </p:grpSp>
      </p:grpSp>
    </p:spTree>
    <p:extLst>
      <p:ext uri="{BB962C8B-B14F-4D97-AF65-F5344CB8AC3E}">
        <p14:creationId xmlns:p14="http://schemas.microsoft.com/office/powerpoint/2010/main" val="1913257234"/>
      </p:ext>
    </p:extLst>
  </p:cSld>
  <p:clrMapOvr>
    <a:masterClrMapping/>
  </p:clrMapOvr>
  <p:transition>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85487856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7945"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3" name="Title 2"/>
          <p:cNvSpPr>
            <a:spLocks noGrp="1"/>
          </p:cNvSpPr>
          <p:nvPr>
            <p:ph type="title"/>
            <p:custDataLst>
              <p:tags r:id="rId3"/>
            </p:custDataLst>
          </p:nvPr>
        </p:nvSpPr>
        <p:spPr/>
        <p:txBody>
          <a:bodyPr/>
          <a:lstStyle/>
          <a:p>
            <a:r>
              <a:rPr lang="en-US" dirty="0" smtClean="0">
                <a:cs typeface="Segoe UI"/>
              </a:rPr>
              <a:t>Messaging API Hello World!</a:t>
            </a:r>
            <a:endParaRPr lang="en-US" dirty="0">
              <a:cs typeface="Segoe UI"/>
            </a:endParaRPr>
          </a:p>
        </p:txBody>
      </p:sp>
      <p:sp>
        <p:nvSpPr>
          <p:cNvPr id="4" name="Text Placeholder 3"/>
          <p:cNvSpPr>
            <a:spLocks noGrp="1"/>
          </p:cNvSpPr>
          <p:nvPr>
            <p:ph type="body" sz="quarter" idx="10"/>
            <p:custDataLst>
              <p:tags r:id="rId4"/>
            </p:custDataLst>
          </p:nvPr>
        </p:nvSpPr>
        <p:spPr>
          <a:xfrm>
            <a:off x="519114" y="1905000"/>
            <a:ext cx="11149012" cy="3490186"/>
          </a:xfrm>
        </p:spPr>
        <p:txBody>
          <a:bodyPr/>
          <a:lstStyle/>
          <a:p>
            <a:pPr marL="0" indent="0">
              <a:buNone/>
            </a:pPr>
            <a:r>
              <a:rPr lang="en-US" sz="1800" dirty="0" smtClean="0">
                <a:solidFill>
                  <a:schemeClr val="accent6"/>
                </a:solidFill>
                <a:latin typeface="Consolas" pitchFamily="49" charset="0"/>
                <a:cs typeface="Consolas" pitchFamily="49" charset="0"/>
                <a:sym typeface="Segoe UI"/>
              </a:rPr>
              <a:t>var</a:t>
            </a:r>
            <a:r>
              <a:rPr lang="en-US" sz="1800" dirty="0" smtClean="0">
                <a:latin typeface="Consolas" pitchFamily="49" charset="0"/>
                <a:cs typeface="Consolas" pitchFamily="49" charset="0"/>
                <a:sym typeface="Segoe UI"/>
              </a:rPr>
              <a:t> tkp = </a:t>
            </a:r>
            <a:r>
              <a:rPr lang="en-US" sz="1800" dirty="0" smtClean="0">
                <a:solidFill>
                  <a:schemeClr val="accent2"/>
                </a:solidFill>
                <a:latin typeface="Consolas" pitchFamily="49" charset="0"/>
                <a:cs typeface="Consolas" pitchFamily="49" charset="0"/>
                <a:sym typeface="Segoe UI"/>
              </a:rPr>
              <a:t>TokenProvider</a:t>
            </a:r>
            <a:r>
              <a:rPr lang="en-US" sz="1800" dirty="0" smtClean="0">
                <a:latin typeface="Consolas" pitchFamily="49" charset="0"/>
                <a:cs typeface="Consolas" pitchFamily="49" charset="0"/>
                <a:sym typeface="Segoe UI"/>
              </a:rPr>
              <a:t>.CreateSharedSecretTokenProvider</a:t>
            </a:r>
            <a:r>
              <a:rPr lang="en-US" sz="1800" dirty="0" smtClean="0">
                <a:solidFill>
                  <a:schemeClr val="accent5">
                    <a:lumMod val="75000"/>
                    <a:alpha val="99000"/>
                  </a:schemeClr>
                </a:solidFill>
                <a:latin typeface="Consolas" pitchFamily="49" charset="0"/>
                <a:cs typeface="Consolas" pitchFamily="49" charset="0"/>
                <a:sym typeface="Segoe UI"/>
              </a:rPr>
              <a:t>("acct"</a:t>
            </a:r>
            <a:r>
              <a:rPr lang="en-US" sz="1800" dirty="0" smtClean="0">
                <a:latin typeface="Consolas" pitchFamily="49" charset="0"/>
                <a:cs typeface="Consolas" pitchFamily="49" charset="0"/>
                <a:sym typeface="Segoe UI"/>
              </a:rPr>
              <a:t>, "…");</a:t>
            </a:r>
          </a:p>
          <a:p>
            <a:pPr marL="0" indent="0">
              <a:buNone/>
            </a:pPr>
            <a:r>
              <a:rPr lang="en-US" sz="1800" dirty="0" smtClean="0">
                <a:solidFill>
                  <a:schemeClr val="accent6"/>
                </a:solidFill>
                <a:latin typeface="Consolas" pitchFamily="49" charset="0"/>
                <a:cs typeface="Consolas" pitchFamily="49" charset="0"/>
                <a:sym typeface="Segoe UI"/>
              </a:rPr>
              <a:t>var</a:t>
            </a:r>
            <a:r>
              <a:rPr lang="en-US" sz="1800" dirty="0" smtClean="0">
                <a:latin typeface="Consolas" pitchFamily="49" charset="0"/>
                <a:cs typeface="Consolas" pitchFamily="49" charset="0"/>
                <a:sym typeface="Segoe UI"/>
              </a:rPr>
              <a:t> svcUri = </a:t>
            </a:r>
            <a:r>
              <a:rPr lang="en-US" sz="1800" dirty="0">
                <a:solidFill>
                  <a:schemeClr val="accent2"/>
                </a:solidFill>
                <a:sym typeface="Segoe UI"/>
              </a:rPr>
              <a:t>ServiceBusEnvironment</a:t>
            </a:r>
            <a:r>
              <a:rPr lang="en-US" sz="1800" dirty="0" smtClean="0">
                <a:latin typeface="Consolas" pitchFamily="49" charset="0"/>
                <a:cs typeface="Consolas" pitchFamily="49" charset="0"/>
                <a:sym typeface="Segoe UI"/>
              </a:rPr>
              <a:t>.CreateServiceUri(</a:t>
            </a:r>
            <a:r>
              <a:rPr lang="en-US" sz="1800" dirty="0">
                <a:solidFill>
                  <a:schemeClr val="accent5">
                    <a:lumMod val="75000"/>
                    <a:alpha val="99000"/>
                  </a:schemeClr>
                </a:solidFill>
                <a:sym typeface="Segoe UI"/>
              </a:rPr>
              <a:t>"sb"</a:t>
            </a:r>
            <a:r>
              <a:rPr lang="en-US" sz="1800" dirty="0" smtClean="0">
                <a:latin typeface="Consolas" pitchFamily="49" charset="0"/>
                <a:cs typeface="Consolas" pitchFamily="49" charset="0"/>
                <a:sym typeface="Segoe UI"/>
              </a:rPr>
              <a:t>, </a:t>
            </a:r>
            <a:r>
              <a:rPr lang="en-US" sz="1800" dirty="0">
                <a:solidFill>
                  <a:schemeClr val="accent5">
                    <a:lumMod val="75000"/>
                    <a:alpha val="99000"/>
                  </a:schemeClr>
                </a:solidFill>
                <a:sym typeface="Segoe UI"/>
              </a:rPr>
              <a:t>"myns"</a:t>
            </a:r>
            <a:r>
              <a:rPr lang="en-US" sz="1800" dirty="0" smtClean="0">
                <a:latin typeface="Consolas" pitchFamily="49" charset="0"/>
                <a:cs typeface="Consolas" pitchFamily="49" charset="0"/>
                <a:sym typeface="Segoe UI"/>
              </a:rPr>
              <a:t>, "");</a:t>
            </a:r>
          </a:p>
          <a:p>
            <a:pPr marL="0" indent="0">
              <a:buNone/>
            </a:pPr>
            <a:endParaRPr lang="en-US" sz="1800" dirty="0" smtClean="0">
              <a:latin typeface="Consolas" pitchFamily="49" charset="0"/>
              <a:cs typeface="Consolas" pitchFamily="49" charset="0"/>
              <a:sym typeface="Segoe UI"/>
            </a:endParaRPr>
          </a:p>
          <a:p>
            <a:pPr marL="0" indent="0">
              <a:buNone/>
            </a:pPr>
            <a:r>
              <a:rPr lang="en-US" sz="1800" dirty="0" smtClean="0">
                <a:solidFill>
                  <a:schemeClr val="accent6"/>
                </a:solidFill>
                <a:latin typeface="Consolas" pitchFamily="49" charset="0"/>
                <a:cs typeface="Consolas" pitchFamily="49" charset="0"/>
                <a:sym typeface="Segoe UI"/>
              </a:rPr>
              <a:t>var</a:t>
            </a:r>
            <a:r>
              <a:rPr lang="en-US" sz="1800" dirty="0" smtClean="0">
                <a:latin typeface="Consolas" pitchFamily="49" charset="0"/>
                <a:cs typeface="Consolas" pitchFamily="49" charset="0"/>
                <a:sym typeface="Segoe UI"/>
              </a:rPr>
              <a:t> nsm = </a:t>
            </a:r>
            <a:r>
              <a:rPr lang="en-US" sz="1800" dirty="0" smtClean="0">
                <a:solidFill>
                  <a:schemeClr val="accent6"/>
                </a:solidFill>
                <a:latin typeface="Consolas" pitchFamily="49" charset="0"/>
                <a:cs typeface="Consolas" pitchFamily="49" charset="0"/>
                <a:sym typeface="Segoe UI"/>
              </a:rPr>
              <a:t>new</a:t>
            </a:r>
            <a:r>
              <a:rPr lang="en-US" sz="1800" dirty="0" smtClean="0">
                <a:latin typeface="Consolas" pitchFamily="49" charset="0"/>
                <a:cs typeface="Consolas" pitchFamily="49" charset="0"/>
                <a:sym typeface="Segoe UI"/>
              </a:rPr>
              <a:t> </a:t>
            </a:r>
            <a:r>
              <a:rPr lang="en-US" sz="1800" dirty="0">
                <a:solidFill>
                  <a:schemeClr val="accent2"/>
                </a:solidFill>
                <a:sym typeface="Segoe UI"/>
              </a:rPr>
              <a:t>NamespaceManager</a:t>
            </a:r>
            <a:r>
              <a:rPr lang="en-US" sz="1800" dirty="0" smtClean="0">
                <a:latin typeface="Consolas" pitchFamily="49" charset="0"/>
                <a:cs typeface="Consolas" pitchFamily="49" charset="0"/>
                <a:sym typeface="Segoe UI"/>
              </a:rPr>
              <a:t>(svcUri, tkp);</a:t>
            </a:r>
          </a:p>
          <a:p>
            <a:pPr marL="0" indent="0">
              <a:buNone/>
            </a:pPr>
            <a:r>
              <a:rPr lang="en-US" sz="1800" dirty="0" smtClean="0">
                <a:latin typeface="Consolas" pitchFamily="49" charset="0"/>
                <a:cs typeface="Consolas" pitchFamily="49" charset="0"/>
                <a:sym typeface="Segoe UI"/>
              </a:rPr>
              <a:t>nsm.CreateQueue(queueName);</a:t>
            </a:r>
          </a:p>
          <a:p>
            <a:pPr marL="0" indent="0">
              <a:buNone/>
            </a:pPr>
            <a:r>
              <a:rPr lang="en-US" sz="1800" dirty="0" smtClean="0">
                <a:latin typeface="Consolas" pitchFamily="49" charset="0"/>
                <a:cs typeface="Consolas" pitchFamily="49" charset="0"/>
                <a:sym typeface="Segoe UI"/>
              </a:rPr>
              <a:t/>
            </a:r>
            <a:br>
              <a:rPr lang="en-US" sz="1800" dirty="0" smtClean="0">
                <a:latin typeface="Consolas" pitchFamily="49" charset="0"/>
                <a:cs typeface="Consolas" pitchFamily="49" charset="0"/>
                <a:sym typeface="Segoe UI"/>
              </a:rPr>
            </a:br>
            <a:r>
              <a:rPr lang="en-US" sz="1800" dirty="0" smtClean="0">
                <a:solidFill>
                  <a:schemeClr val="accent6"/>
                </a:solidFill>
                <a:latin typeface="Consolas" pitchFamily="49" charset="0"/>
                <a:cs typeface="Consolas" pitchFamily="49" charset="0"/>
                <a:sym typeface="Segoe UI"/>
              </a:rPr>
              <a:t>var</a:t>
            </a:r>
            <a:r>
              <a:rPr lang="en-US" sz="1800" dirty="0" smtClean="0">
                <a:latin typeface="Consolas" pitchFamily="49" charset="0"/>
                <a:cs typeface="Consolas" pitchFamily="49" charset="0"/>
                <a:sym typeface="Segoe UI"/>
              </a:rPr>
              <a:t> mf = </a:t>
            </a:r>
            <a:r>
              <a:rPr lang="en-US" sz="1800" dirty="0">
                <a:solidFill>
                  <a:schemeClr val="accent2"/>
                </a:solidFill>
                <a:sym typeface="Segoe UI"/>
              </a:rPr>
              <a:t>MessagingFactory</a:t>
            </a:r>
            <a:r>
              <a:rPr lang="en-US" sz="1800" dirty="0" smtClean="0">
                <a:latin typeface="Consolas" pitchFamily="49" charset="0"/>
                <a:cs typeface="Consolas" pitchFamily="49" charset="0"/>
                <a:sym typeface="Segoe UI"/>
              </a:rPr>
              <a:t>.Create(svcUri, tkp);</a:t>
            </a:r>
          </a:p>
          <a:p>
            <a:pPr marL="0" indent="0">
              <a:buNone/>
            </a:pPr>
            <a:r>
              <a:rPr lang="en-US" sz="1800" dirty="0" smtClean="0">
                <a:solidFill>
                  <a:schemeClr val="accent6"/>
                </a:solidFill>
                <a:latin typeface="Consolas" pitchFamily="49" charset="0"/>
                <a:cs typeface="Consolas" pitchFamily="49" charset="0"/>
                <a:sym typeface="Segoe UI"/>
              </a:rPr>
              <a:t>var</a:t>
            </a:r>
            <a:r>
              <a:rPr lang="en-US" sz="1800" dirty="0" smtClean="0">
                <a:latin typeface="Consolas" pitchFamily="49" charset="0"/>
                <a:cs typeface="Consolas" pitchFamily="49" charset="0"/>
                <a:sym typeface="Segoe UI"/>
              </a:rPr>
              <a:t> qc = mf.CreateQueueClient(queueName);</a:t>
            </a:r>
          </a:p>
          <a:p>
            <a:pPr marL="0" indent="0">
              <a:buNone/>
            </a:pPr>
            <a:r>
              <a:rPr lang="en-US" sz="1800" dirty="0" smtClean="0">
                <a:latin typeface="Consolas" pitchFamily="49" charset="0"/>
                <a:cs typeface="Consolas" pitchFamily="49" charset="0"/>
                <a:sym typeface="Segoe UI"/>
              </a:rPr>
              <a:t>qc.Send(</a:t>
            </a:r>
            <a:r>
              <a:rPr lang="en-US" sz="1800" dirty="0" smtClean="0">
                <a:solidFill>
                  <a:schemeClr val="accent6"/>
                </a:solidFill>
                <a:latin typeface="Consolas" pitchFamily="49" charset="0"/>
                <a:cs typeface="Consolas" pitchFamily="49" charset="0"/>
                <a:sym typeface="Segoe UI"/>
              </a:rPr>
              <a:t>new</a:t>
            </a:r>
            <a:r>
              <a:rPr lang="en-US" sz="1800" dirty="0" smtClean="0">
                <a:latin typeface="Consolas" pitchFamily="49" charset="0"/>
                <a:cs typeface="Consolas" pitchFamily="49" charset="0"/>
                <a:sym typeface="Segoe UI"/>
              </a:rPr>
              <a:t> </a:t>
            </a:r>
            <a:r>
              <a:rPr lang="en-US" sz="1800" dirty="0">
                <a:solidFill>
                  <a:schemeClr val="accent2"/>
                </a:solidFill>
                <a:sym typeface="Segoe UI"/>
              </a:rPr>
              <a:t>BrokeredMessage</a:t>
            </a:r>
            <a:r>
              <a:rPr lang="en-US" sz="1800" dirty="0" smtClean="0">
                <a:latin typeface="Consolas" pitchFamily="49" charset="0"/>
                <a:cs typeface="Consolas" pitchFamily="49" charset="0"/>
                <a:sym typeface="Segoe UI"/>
              </a:rPr>
              <a:t> { Properties = {{ </a:t>
            </a:r>
            <a:r>
              <a:rPr lang="en-US" sz="1800" dirty="0">
                <a:solidFill>
                  <a:schemeClr val="accent5">
                    <a:lumMod val="75000"/>
                    <a:alpha val="99000"/>
                  </a:schemeClr>
                </a:solidFill>
                <a:sym typeface="Segoe UI"/>
              </a:rPr>
              <a:t>"Greeting"</a:t>
            </a:r>
            <a:r>
              <a:rPr lang="en-US" sz="1800" dirty="0" smtClean="0">
                <a:latin typeface="Consolas" pitchFamily="49" charset="0"/>
                <a:cs typeface="Consolas" pitchFamily="49" charset="0"/>
                <a:sym typeface="Segoe UI"/>
              </a:rPr>
              <a:t>, </a:t>
            </a:r>
            <a:r>
              <a:rPr lang="en-US" sz="1800" dirty="0">
                <a:solidFill>
                  <a:schemeClr val="accent5">
                    <a:lumMod val="75000"/>
                    <a:alpha val="99000"/>
                  </a:schemeClr>
                </a:solidFill>
                <a:sym typeface="Segoe UI"/>
              </a:rPr>
              <a:t>"Hello World!"</a:t>
            </a:r>
            <a:r>
              <a:rPr lang="en-US" sz="1800" dirty="0" smtClean="0">
                <a:latin typeface="Consolas" pitchFamily="49" charset="0"/>
                <a:cs typeface="Consolas" pitchFamily="49" charset="0"/>
                <a:sym typeface="Segoe UI"/>
              </a:rPr>
              <a:t> }}});</a:t>
            </a:r>
          </a:p>
          <a:p>
            <a:pPr marL="0" indent="0">
              <a:buNone/>
            </a:pPr>
            <a:r>
              <a:rPr lang="en-US" sz="1800" dirty="0" smtClean="0">
                <a:latin typeface="Consolas" pitchFamily="49" charset="0"/>
                <a:cs typeface="Consolas" pitchFamily="49" charset="0"/>
                <a:sym typeface="Segoe UI"/>
              </a:rPr>
              <a:t/>
            </a:r>
            <a:br>
              <a:rPr lang="en-US" sz="1800" dirty="0" smtClean="0">
                <a:latin typeface="Consolas" pitchFamily="49" charset="0"/>
                <a:cs typeface="Consolas" pitchFamily="49" charset="0"/>
                <a:sym typeface="Segoe UI"/>
              </a:rPr>
            </a:br>
            <a:r>
              <a:rPr lang="en-US" sz="1800" dirty="0" smtClean="0">
                <a:solidFill>
                  <a:schemeClr val="accent6"/>
                </a:solidFill>
                <a:latin typeface="Consolas" pitchFamily="49" charset="0"/>
                <a:cs typeface="Consolas" pitchFamily="49" charset="0"/>
                <a:sym typeface="Segoe UI"/>
              </a:rPr>
              <a:t>var</a:t>
            </a:r>
            <a:r>
              <a:rPr lang="en-US" sz="1800" dirty="0" smtClean="0">
                <a:latin typeface="Consolas" pitchFamily="49" charset="0"/>
                <a:cs typeface="Consolas" pitchFamily="49" charset="0"/>
                <a:sym typeface="Segoe UI"/>
              </a:rPr>
              <a:t> m = </a:t>
            </a:r>
            <a:r>
              <a:rPr lang="en-US" sz="1800" dirty="0">
                <a:sym typeface="Segoe UI"/>
              </a:rPr>
              <a:t>qc.Receive</a:t>
            </a:r>
            <a:r>
              <a:rPr lang="en-US" sz="1800" dirty="0" smtClean="0">
                <a:latin typeface="Consolas" pitchFamily="49" charset="0"/>
                <a:cs typeface="Consolas" pitchFamily="49" charset="0"/>
                <a:sym typeface="Segoe UI"/>
              </a:rPr>
              <a:t>();</a:t>
            </a:r>
          </a:p>
          <a:p>
            <a:pPr marL="0" indent="0">
              <a:buNone/>
            </a:pPr>
            <a:r>
              <a:rPr lang="en-US" sz="1800" dirty="0">
                <a:solidFill>
                  <a:schemeClr val="accent2"/>
                </a:solidFill>
                <a:sym typeface="Segoe UI"/>
              </a:rPr>
              <a:t>Console</a:t>
            </a:r>
            <a:r>
              <a:rPr lang="en-US" sz="1800" dirty="0" smtClean="0">
                <a:latin typeface="Consolas" pitchFamily="49" charset="0"/>
                <a:cs typeface="Consolas" pitchFamily="49" charset="0"/>
                <a:sym typeface="Segoe UI"/>
              </a:rPr>
              <a:t>.WriteLine(m.Properties[</a:t>
            </a:r>
            <a:r>
              <a:rPr lang="en-US" sz="1800" dirty="0">
                <a:solidFill>
                  <a:schemeClr val="accent5">
                    <a:lumMod val="75000"/>
                    <a:alpha val="99000"/>
                  </a:schemeClr>
                </a:solidFill>
                <a:sym typeface="Segoe UI"/>
              </a:rPr>
              <a:t>"Greeting"</a:t>
            </a:r>
            <a:r>
              <a:rPr lang="en-US" sz="1800" dirty="0" smtClean="0">
                <a:latin typeface="Consolas" pitchFamily="49" charset="0"/>
                <a:cs typeface="Consolas" pitchFamily="49" charset="0"/>
                <a:sym typeface="Segoe UI"/>
              </a:rPr>
              <a:t>]);</a:t>
            </a:r>
            <a:endParaRPr lang="en-US" sz="1800" dirty="0">
              <a:latin typeface="Consolas" pitchFamily="49" charset="0"/>
              <a:cs typeface="Consolas" pitchFamily="49" charset="0"/>
              <a:sym typeface="Segoe UI"/>
            </a:endParaRPr>
          </a:p>
        </p:txBody>
      </p:sp>
      <p:cxnSp>
        <p:nvCxnSpPr>
          <p:cNvPr id="6" name="Straight Connector 5"/>
          <p:cNvCxnSpPr/>
          <p:nvPr/>
        </p:nvCxnSpPr>
        <p:spPr>
          <a:xfrm>
            <a:off x="516572" y="3511847"/>
            <a:ext cx="1115568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516572" y="4682578"/>
            <a:ext cx="1115568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11273642" y="2268028"/>
            <a:ext cx="331822" cy="738664"/>
          </a:xfrm>
          <a:prstGeom prst="rect">
            <a:avLst/>
          </a:prstGeom>
          <a:noFill/>
        </p:spPr>
        <p:txBody>
          <a:bodyPr wrap="none" lIns="0" tIns="0" rIns="0" bIns="0" rtlCol="0">
            <a:spAutoFit/>
          </a:bodyPr>
          <a:lstStyle/>
          <a:p>
            <a:pPr algn="ctr"/>
            <a:r>
              <a:rPr lang="en-US" sz="4800" dirty="0">
                <a:ln>
                  <a:solidFill>
                    <a:schemeClr val="bg1">
                      <a:alpha val="0"/>
                    </a:schemeClr>
                  </a:solidFill>
                </a:ln>
                <a:solidFill>
                  <a:schemeClr val="accent2">
                    <a:alpha val="99000"/>
                  </a:schemeClr>
                </a:solidFill>
              </a:rPr>
              <a:t>1</a:t>
            </a:r>
          </a:p>
        </p:txBody>
      </p:sp>
      <p:sp>
        <p:nvSpPr>
          <p:cNvPr id="9" name="TextBox 8"/>
          <p:cNvSpPr txBox="1"/>
          <p:nvPr/>
        </p:nvSpPr>
        <p:spPr>
          <a:xfrm>
            <a:off x="11273642" y="3721890"/>
            <a:ext cx="331822" cy="738664"/>
          </a:xfrm>
          <a:prstGeom prst="rect">
            <a:avLst/>
          </a:prstGeom>
          <a:noFill/>
        </p:spPr>
        <p:txBody>
          <a:bodyPr wrap="none" lIns="0" tIns="0" rIns="0" bIns="0" rtlCol="0">
            <a:spAutoFit/>
          </a:bodyPr>
          <a:lstStyle/>
          <a:p>
            <a:pPr algn="ctr"/>
            <a:r>
              <a:rPr lang="en-US" sz="4800" dirty="0">
                <a:ln>
                  <a:solidFill>
                    <a:schemeClr val="bg1">
                      <a:alpha val="0"/>
                    </a:schemeClr>
                  </a:solidFill>
                </a:ln>
                <a:solidFill>
                  <a:schemeClr val="accent2">
                    <a:alpha val="99000"/>
                  </a:schemeClr>
                </a:solidFill>
              </a:rPr>
              <a:t>2</a:t>
            </a:r>
          </a:p>
        </p:txBody>
      </p:sp>
      <p:sp>
        <p:nvSpPr>
          <p:cNvPr id="10" name="TextBox 9"/>
          <p:cNvSpPr txBox="1"/>
          <p:nvPr/>
        </p:nvSpPr>
        <p:spPr>
          <a:xfrm>
            <a:off x="11273642" y="5175752"/>
            <a:ext cx="331822" cy="738664"/>
          </a:xfrm>
          <a:prstGeom prst="rect">
            <a:avLst/>
          </a:prstGeom>
          <a:noFill/>
        </p:spPr>
        <p:txBody>
          <a:bodyPr wrap="none" lIns="0" tIns="0" rIns="0" bIns="0" rtlCol="0">
            <a:spAutoFit/>
          </a:bodyPr>
          <a:lstStyle/>
          <a:p>
            <a:pPr algn="ctr"/>
            <a:r>
              <a:rPr lang="en-US" sz="4800" dirty="0" smtClean="0">
                <a:ln>
                  <a:solidFill>
                    <a:schemeClr val="bg1">
                      <a:alpha val="0"/>
                    </a:schemeClr>
                  </a:solidFill>
                </a:ln>
                <a:solidFill>
                  <a:schemeClr val="accent2">
                    <a:alpha val="99000"/>
                  </a:schemeClr>
                </a:solidFill>
              </a:rPr>
              <a:t>3</a:t>
            </a:r>
          </a:p>
        </p:txBody>
      </p:sp>
    </p:spTree>
    <p:extLst>
      <p:ext uri="{BB962C8B-B14F-4D97-AF65-F5344CB8AC3E}">
        <p14:creationId xmlns:p14="http://schemas.microsoft.com/office/powerpoint/2010/main" val="3502476075"/>
      </p:ext>
    </p:extLst>
  </p:cSld>
  <p:clrMapOvr>
    <a:masterClrMapping/>
  </p:clrMapOvr>
  <p:transition>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custDataLst>
              <p:tags r:id="rId1"/>
            </p:custDataLst>
          </p:nvPr>
        </p:nvSpPr>
        <p:spPr/>
        <p:txBody>
          <a:bodyPr/>
          <a:lstStyle/>
          <a:p>
            <a:r>
              <a:rPr lang="en-US" dirty="0" smtClean="0"/>
              <a:t>Why Service Bus?</a:t>
            </a:r>
            <a:endParaRPr lang="en-US" dirty="0"/>
          </a:p>
        </p:txBody>
      </p:sp>
    </p:spTree>
    <p:extLst>
      <p:ext uri="{BB962C8B-B14F-4D97-AF65-F5344CB8AC3E}">
        <p14:creationId xmlns:p14="http://schemas.microsoft.com/office/powerpoint/2010/main" val="2038989135"/>
      </p:ext>
    </p:extLst>
  </p:cSld>
  <p:clrMapOvr>
    <a:masterClrMapping/>
  </p:clrMapOvr>
  <p:transition>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p:custDataLst>
              <p:tags r:id="rId2"/>
            </p:custDataLst>
            <p:extLst>
              <p:ext uri="{D42A27DB-BD31-4B8C-83A1-F6EECF244321}">
                <p14:modId xmlns:p14="http://schemas.microsoft.com/office/powerpoint/2010/main" val="4913927"/>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38968" name="think-cell Slide" r:id="rId5" imgW="270" imgH="270" progId="TCLayout.ActiveDocument.1">
                  <p:embed/>
                </p:oleObj>
              </mc:Choice>
              <mc:Fallback>
                <p:oleObj name="think-cell Slide" r:id="rId5" imgW="270" imgH="270" progId="TCLayout.ActiveDocument.1">
                  <p:embed/>
                  <p:pic>
                    <p:nvPicPr>
                      <p:cNvPr id="0" name=""/>
                      <p:cNvPicPr/>
                      <p:nvPr/>
                    </p:nvPicPr>
                    <p:blipFill>
                      <a:blip r:embed="rId6"/>
                      <a:stretch>
                        <a:fillRect/>
                      </a:stretch>
                    </p:blipFill>
                    <p:spPr>
                      <a:xfrm>
                        <a:off x="0" y="0"/>
                        <a:ext cx="158750" cy="158750"/>
                      </a:xfrm>
                      <a:prstGeom prst="rect">
                        <a:avLst/>
                      </a:prstGeom>
                    </p:spPr>
                  </p:pic>
                </p:oleObj>
              </mc:Fallback>
            </mc:AlternateContent>
          </a:graphicData>
        </a:graphic>
      </p:graphicFrame>
      <p:sp>
        <p:nvSpPr>
          <p:cNvPr id="8" name="Title 7"/>
          <p:cNvSpPr>
            <a:spLocks noGrp="1"/>
          </p:cNvSpPr>
          <p:nvPr>
            <p:ph type="ctrTitle"/>
          </p:nvPr>
        </p:nvSpPr>
        <p:spPr/>
        <p:txBody>
          <a:bodyPr/>
          <a:lstStyle/>
          <a:p>
            <a:r>
              <a:rPr lang="en-US" dirty="0"/>
              <a:t>Service Bus Messaging Samples</a:t>
            </a:r>
          </a:p>
        </p:txBody>
      </p:sp>
      <p:sp>
        <p:nvSpPr>
          <p:cNvPr id="3" name="Subtitle 2"/>
          <p:cNvSpPr>
            <a:spLocks noGrp="1"/>
          </p:cNvSpPr>
          <p:nvPr>
            <p:ph type="subTitle" idx="1"/>
          </p:nvPr>
        </p:nvSpPr>
        <p:spPr/>
        <p:txBody>
          <a:bodyPr/>
          <a:lstStyle/>
          <a:p>
            <a:endParaRPr lang="en-US" dirty="0"/>
          </a:p>
        </p:txBody>
      </p:sp>
      <p:sp>
        <p:nvSpPr>
          <p:cNvPr id="10" name="Text Placeholder 9"/>
          <p:cNvSpPr>
            <a:spLocks noGrp="1"/>
          </p:cNvSpPr>
          <p:nvPr>
            <p:ph type="body" sz="quarter" idx="10"/>
          </p:nvPr>
        </p:nvSpPr>
        <p:spPr/>
        <p:txBody>
          <a:bodyPr/>
          <a:lstStyle/>
          <a:p>
            <a:r>
              <a:rPr lang="en-US" dirty="0" smtClean="0"/>
              <a:t>demo</a:t>
            </a:r>
            <a:endParaRPr lang="en-US" dirty="0"/>
          </a:p>
        </p:txBody>
      </p:sp>
      <p:sp>
        <p:nvSpPr>
          <p:cNvPr id="13" name="Freeform 131"/>
          <p:cNvSpPr>
            <a:spLocks noEditPoints="1"/>
          </p:cNvSpPr>
          <p:nvPr/>
        </p:nvSpPr>
        <p:spPr bwMode="black">
          <a:xfrm>
            <a:off x="7184633" y="2359025"/>
            <a:ext cx="2616335" cy="1541400"/>
          </a:xfrm>
          <a:custGeom>
            <a:avLst/>
            <a:gdLst>
              <a:gd name="T0" fmla="*/ 63 w 78"/>
              <a:gd name="T1" fmla="*/ 46 h 46"/>
              <a:gd name="T2" fmla="*/ 15 w 78"/>
              <a:gd name="T3" fmla="*/ 46 h 46"/>
              <a:gd name="T4" fmla="*/ 15 w 78"/>
              <a:gd name="T5" fmla="*/ 37 h 46"/>
              <a:gd name="T6" fmla="*/ 63 w 78"/>
              <a:gd name="T7" fmla="*/ 37 h 46"/>
              <a:gd name="T8" fmla="*/ 63 w 78"/>
              <a:gd name="T9" fmla="*/ 46 h 46"/>
              <a:gd name="T10" fmla="*/ 70 w 78"/>
              <a:gd name="T11" fmla="*/ 0 h 46"/>
              <a:gd name="T12" fmla="*/ 15 w 78"/>
              <a:gd name="T13" fmla="*/ 0 h 46"/>
              <a:gd name="T14" fmla="*/ 15 w 78"/>
              <a:gd name="T15" fmla="*/ 9 h 46"/>
              <a:gd name="T16" fmla="*/ 70 w 78"/>
              <a:gd name="T17" fmla="*/ 9 h 46"/>
              <a:gd name="T18" fmla="*/ 70 w 78"/>
              <a:gd name="T19" fmla="*/ 0 h 46"/>
              <a:gd name="T20" fmla="*/ 78 w 78"/>
              <a:gd name="T21" fmla="*/ 18 h 46"/>
              <a:gd name="T22" fmla="*/ 15 w 78"/>
              <a:gd name="T23" fmla="*/ 18 h 46"/>
              <a:gd name="T24" fmla="*/ 15 w 78"/>
              <a:gd name="T25" fmla="*/ 28 h 46"/>
              <a:gd name="T26" fmla="*/ 78 w 78"/>
              <a:gd name="T27" fmla="*/ 28 h 46"/>
              <a:gd name="T28" fmla="*/ 78 w 78"/>
              <a:gd name="T29" fmla="*/ 18 h 46"/>
              <a:gd name="T30" fmla="*/ 4 w 78"/>
              <a:gd name="T31" fmla="*/ 9 h 46"/>
              <a:gd name="T32" fmla="*/ 9 w 78"/>
              <a:gd name="T33" fmla="*/ 4 h 46"/>
              <a:gd name="T34" fmla="*/ 4 w 78"/>
              <a:gd name="T35" fmla="*/ 0 h 46"/>
              <a:gd name="T36" fmla="*/ 0 w 78"/>
              <a:gd name="T37" fmla="*/ 4 h 46"/>
              <a:gd name="T38" fmla="*/ 4 w 78"/>
              <a:gd name="T39" fmla="*/ 9 h 46"/>
              <a:gd name="T40" fmla="*/ 4 w 78"/>
              <a:gd name="T41" fmla="*/ 18 h 46"/>
              <a:gd name="T42" fmla="*/ 0 w 78"/>
              <a:gd name="T43" fmla="*/ 23 h 46"/>
              <a:gd name="T44" fmla="*/ 4 w 78"/>
              <a:gd name="T45" fmla="*/ 28 h 46"/>
              <a:gd name="T46" fmla="*/ 9 w 78"/>
              <a:gd name="T47" fmla="*/ 23 h 46"/>
              <a:gd name="T48" fmla="*/ 4 w 78"/>
              <a:gd name="T49" fmla="*/ 18 h 46"/>
              <a:gd name="T50" fmla="*/ 4 w 78"/>
              <a:gd name="T51" fmla="*/ 37 h 46"/>
              <a:gd name="T52" fmla="*/ 0 w 78"/>
              <a:gd name="T53" fmla="*/ 41 h 46"/>
              <a:gd name="T54" fmla="*/ 4 w 78"/>
              <a:gd name="T55" fmla="*/ 46 h 46"/>
              <a:gd name="T56" fmla="*/ 9 w 78"/>
              <a:gd name="T57" fmla="*/ 41 h 46"/>
              <a:gd name="T58" fmla="*/ 4 w 78"/>
              <a:gd name="T59" fmla="*/ 37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8" h="46">
                <a:moveTo>
                  <a:pt x="63" y="46"/>
                </a:moveTo>
                <a:cubicBezTo>
                  <a:pt x="15" y="46"/>
                  <a:pt x="15" y="46"/>
                  <a:pt x="15" y="46"/>
                </a:cubicBezTo>
                <a:cubicBezTo>
                  <a:pt x="15" y="37"/>
                  <a:pt x="15" y="37"/>
                  <a:pt x="15" y="37"/>
                </a:cubicBezTo>
                <a:cubicBezTo>
                  <a:pt x="63" y="37"/>
                  <a:pt x="63" y="37"/>
                  <a:pt x="63" y="37"/>
                </a:cubicBezTo>
                <a:lnTo>
                  <a:pt x="63" y="46"/>
                </a:lnTo>
                <a:close/>
                <a:moveTo>
                  <a:pt x="70" y="0"/>
                </a:moveTo>
                <a:cubicBezTo>
                  <a:pt x="15" y="0"/>
                  <a:pt x="15" y="0"/>
                  <a:pt x="15" y="0"/>
                </a:cubicBezTo>
                <a:cubicBezTo>
                  <a:pt x="15" y="9"/>
                  <a:pt x="15" y="9"/>
                  <a:pt x="15" y="9"/>
                </a:cubicBezTo>
                <a:cubicBezTo>
                  <a:pt x="70" y="9"/>
                  <a:pt x="70" y="9"/>
                  <a:pt x="70" y="9"/>
                </a:cubicBezTo>
                <a:lnTo>
                  <a:pt x="70" y="0"/>
                </a:lnTo>
                <a:close/>
                <a:moveTo>
                  <a:pt x="78" y="18"/>
                </a:moveTo>
                <a:cubicBezTo>
                  <a:pt x="15" y="18"/>
                  <a:pt x="15" y="18"/>
                  <a:pt x="15" y="18"/>
                </a:cubicBezTo>
                <a:cubicBezTo>
                  <a:pt x="15" y="28"/>
                  <a:pt x="15" y="28"/>
                  <a:pt x="15" y="28"/>
                </a:cubicBezTo>
                <a:cubicBezTo>
                  <a:pt x="78" y="28"/>
                  <a:pt x="78" y="28"/>
                  <a:pt x="78" y="28"/>
                </a:cubicBezTo>
                <a:lnTo>
                  <a:pt x="78" y="18"/>
                </a:lnTo>
                <a:close/>
                <a:moveTo>
                  <a:pt x="4" y="9"/>
                </a:moveTo>
                <a:cubicBezTo>
                  <a:pt x="7" y="9"/>
                  <a:pt x="9" y="7"/>
                  <a:pt x="9" y="4"/>
                </a:cubicBezTo>
                <a:cubicBezTo>
                  <a:pt x="9" y="2"/>
                  <a:pt x="7" y="0"/>
                  <a:pt x="4" y="0"/>
                </a:cubicBezTo>
                <a:cubicBezTo>
                  <a:pt x="2" y="0"/>
                  <a:pt x="0" y="2"/>
                  <a:pt x="0" y="4"/>
                </a:cubicBezTo>
                <a:cubicBezTo>
                  <a:pt x="0" y="7"/>
                  <a:pt x="2" y="9"/>
                  <a:pt x="4" y="9"/>
                </a:cubicBezTo>
                <a:moveTo>
                  <a:pt x="4" y="18"/>
                </a:moveTo>
                <a:cubicBezTo>
                  <a:pt x="2" y="18"/>
                  <a:pt x="0" y="20"/>
                  <a:pt x="0" y="23"/>
                </a:cubicBezTo>
                <a:cubicBezTo>
                  <a:pt x="0" y="26"/>
                  <a:pt x="2" y="28"/>
                  <a:pt x="4" y="28"/>
                </a:cubicBezTo>
                <a:cubicBezTo>
                  <a:pt x="7" y="28"/>
                  <a:pt x="9" y="26"/>
                  <a:pt x="9" y="23"/>
                </a:cubicBezTo>
                <a:cubicBezTo>
                  <a:pt x="9" y="20"/>
                  <a:pt x="7" y="18"/>
                  <a:pt x="4" y="18"/>
                </a:cubicBezTo>
                <a:moveTo>
                  <a:pt x="4" y="37"/>
                </a:moveTo>
                <a:cubicBezTo>
                  <a:pt x="2" y="37"/>
                  <a:pt x="0" y="39"/>
                  <a:pt x="0" y="41"/>
                </a:cubicBezTo>
                <a:cubicBezTo>
                  <a:pt x="0" y="44"/>
                  <a:pt x="2" y="46"/>
                  <a:pt x="4" y="46"/>
                </a:cubicBezTo>
                <a:cubicBezTo>
                  <a:pt x="7" y="46"/>
                  <a:pt x="9" y="44"/>
                  <a:pt x="9" y="41"/>
                </a:cubicBezTo>
                <a:cubicBezTo>
                  <a:pt x="9" y="39"/>
                  <a:pt x="7" y="37"/>
                  <a:pt x="4" y="37"/>
                </a:cubicBezTo>
              </a:path>
            </a:pathLst>
          </a:custGeom>
          <a:solidFill>
            <a:srgbClr val="FFFFFF"/>
          </a:solidFill>
          <a:ln>
            <a:noFill/>
          </a:ln>
          <a:extLst/>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3037217542"/>
      </p:ext>
    </p:extLst>
  </p:cSld>
  <p:clrMapOvr>
    <a:masterClrMapping/>
  </p:clrMapOvr>
  <p:transition>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4074648"/>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custDataLst>
              <p:tags r:id="rId1"/>
            </p:custDataLst>
          </p:nvPr>
        </p:nvSpPr>
        <p:spPr bwMode="auto">
          <a:xfrm>
            <a:off x="7154426" y="1446213"/>
            <a:ext cx="4513699"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23" name="Freeform 6"/>
          <p:cNvSpPr>
            <a:spLocks/>
          </p:cNvSpPr>
          <p:nvPr/>
        </p:nvSpPr>
        <p:spPr bwMode="auto">
          <a:xfrm>
            <a:off x="8358150" y="1600132"/>
            <a:ext cx="2106251" cy="1411706"/>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pPr>
            <a:r>
              <a:rPr lang="en-US" sz="2400" dirty="0">
                <a:ln>
                  <a:solidFill>
                    <a:srgbClr val="FFFFFF">
                      <a:alpha val="0"/>
                    </a:srgbClr>
                  </a:solidFill>
                </a:ln>
                <a:solidFill>
                  <a:srgbClr val="FFFFFF">
                    <a:alpha val="99000"/>
                  </a:srgbClr>
                </a:solidFill>
                <a:latin typeface="Segoe UI Light" pitchFamily="34" charset="0"/>
              </a:rPr>
              <a:t>Cloud App</a:t>
            </a:r>
          </a:p>
        </p:txBody>
      </p:sp>
      <p:sp>
        <p:nvSpPr>
          <p:cNvPr id="3" name="Title 2"/>
          <p:cNvSpPr>
            <a:spLocks noGrp="1"/>
          </p:cNvSpPr>
          <p:nvPr>
            <p:ph type="title"/>
            <p:custDataLst>
              <p:tags r:id="rId2"/>
            </p:custDataLst>
          </p:nvPr>
        </p:nvSpPr>
        <p:spPr/>
        <p:txBody>
          <a:bodyPr/>
          <a:lstStyle/>
          <a:p>
            <a:r>
              <a:rPr lang="en-US" dirty="0" smtClean="0"/>
              <a:t>Cloud/On-Premise Integration</a:t>
            </a:r>
            <a:endParaRPr lang="en-US" dirty="0"/>
          </a:p>
        </p:txBody>
      </p:sp>
      <p:sp>
        <p:nvSpPr>
          <p:cNvPr id="9" name="Content Placeholder 8"/>
          <p:cNvSpPr>
            <a:spLocks noGrp="1"/>
          </p:cNvSpPr>
          <p:nvPr>
            <p:ph type="body" sz="quarter" idx="10"/>
            <p:custDataLst>
              <p:tags r:id="rId3"/>
            </p:custDataLst>
          </p:nvPr>
        </p:nvSpPr>
        <p:spPr>
          <a:xfrm>
            <a:off x="519112" y="1447799"/>
            <a:ext cx="6364009" cy="3721019"/>
          </a:xfrm>
        </p:spPr>
        <p:txBody>
          <a:bodyPr/>
          <a:lstStyle/>
          <a:p>
            <a:pPr>
              <a:spcAft>
                <a:spcPts val="1800"/>
              </a:spcAft>
            </a:pPr>
            <a:r>
              <a:rPr lang="en-US" sz="3600" dirty="0" smtClean="0">
                <a:solidFill>
                  <a:schemeClr val="accent2">
                    <a:alpha val="99000"/>
                  </a:schemeClr>
                </a:solidFill>
              </a:rPr>
              <a:t>Cloud-Hosted, reliable asynchronous Messaging Infrastructure with Publish/Subscribe</a:t>
            </a:r>
          </a:p>
          <a:p>
            <a:pPr>
              <a:spcAft>
                <a:spcPts val="1800"/>
              </a:spcAft>
            </a:pPr>
            <a:r>
              <a:rPr lang="en-US" sz="3600" dirty="0" smtClean="0">
                <a:solidFill>
                  <a:schemeClr val="accent2">
                    <a:alpha val="99000"/>
                  </a:schemeClr>
                </a:solidFill>
              </a:rPr>
              <a:t>Cloud-Based Relay enabling NAT/Firewall Traversal for reach </a:t>
            </a:r>
            <a:br>
              <a:rPr lang="en-US" sz="3600" dirty="0" smtClean="0">
                <a:solidFill>
                  <a:schemeClr val="accent2">
                    <a:alpha val="99000"/>
                  </a:schemeClr>
                </a:solidFill>
              </a:rPr>
            </a:br>
            <a:r>
              <a:rPr lang="en-US" sz="3600" dirty="0" smtClean="0">
                <a:solidFill>
                  <a:schemeClr val="accent2">
                    <a:alpha val="99000"/>
                  </a:schemeClr>
                </a:solidFill>
              </a:rPr>
              <a:t>into on-</a:t>
            </a:r>
            <a:r>
              <a:rPr lang="en-US" sz="3600" dirty="0" err="1" smtClean="0">
                <a:solidFill>
                  <a:schemeClr val="accent2">
                    <a:alpha val="99000"/>
                  </a:schemeClr>
                </a:solidFill>
              </a:rPr>
              <a:t>prem</a:t>
            </a:r>
            <a:r>
              <a:rPr lang="en-US" sz="3600" dirty="0" smtClean="0">
                <a:solidFill>
                  <a:schemeClr val="accent2">
                    <a:alpha val="99000"/>
                  </a:schemeClr>
                </a:solidFill>
              </a:rPr>
              <a:t> assets</a:t>
            </a:r>
          </a:p>
        </p:txBody>
      </p:sp>
      <p:sp>
        <p:nvSpPr>
          <p:cNvPr id="6" name="Rectangle 5"/>
          <p:cNvSpPr/>
          <p:nvPr/>
        </p:nvSpPr>
        <p:spPr bwMode="auto">
          <a:xfrm>
            <a:off x="8268275" y="4025461"/>
            <a:ext cx="2286000"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2000" dirty="0">
                <a:ln>
                  <a:solidFill>
                    <a:schemeClr val="bg1">
                      <a:alpha val="0"/>
                    </a:schemeClr>
                  </a:solidFill>
                </a:ln>
                <a:solidFill>
                  <a:schemeClr val="lt1">
                    <a:alpha val="99000"/>
                  </a:schemeClr>
                </a:solidFill>
              </a:rPr>
              <a:t>On-Prem assets</a:t>
            </a:r>
          </a:p>
        </p:txBody>
      </p:sp>
      <p:cxnSp>
        <p:nvCxnSpPr>
          <p:cNvPr id="8" name="Straight Arrow Connector 7"/>
          <p:cNvCxnSpPr/>
          <p:nvPr/>
        </p:nvCxnSpPr>
        <p:spPr>
          <a:xfrm>
            <a:off x="9411275"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7672891" y="3291010"/>
            <a:ext cx="3476769"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7672891" y="5857192"/>
            <a:ext cx="3476769"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1328385"/>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p:cNvSpPr/>
          <p:nvPr>
            <p:custDataLst>
              <p:tags r:id="rId1"/>
            </p:custDataLst>
          </p:nvPr>
        </p:nvSpPr>
        <p:spPr bwMode="auto">
          <a:xfrm>
            <a:off x="7154426" y="1446213"/>
            <a:ext cx="4513699"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3" name="Title 2"/>
          <p:cNvSpPr>
            <a:spLocks noGrp="1"/>
          </p:cNvSpPr>
          <p:nvPr>
            <p:ph type="title"/>
            <p:custDataLst>
              <p:tags r:id="rId2"/>
            </p:custDataLst>
          </p:nvPr>
        </p:nvSpPr>
        <p:spPr/>
        <p:txBody>
          <a:bodyPr/>
          <a:lstStyle/>
          <a:p>
            <a:r>
              <a:rPr lang="en-US" dirty="0" smtClean="0"/>
              <a:t>Cloud/On-Premise Integration</a:t>
            </a:r>
            <a:endParaRPr lang="en-US" dirty="0"/>
          </a:p>
        </p:txBody>
      </p:sp>
      <p:sp>
        <p:nvSpPr>
          <p:cNvPr id="9" name="Content Placeholder 8"/>
          <p:cNvSpPr>
            <a:spLocks noGrp="1"/>
          </p:cNvSpPr>
          <p:nvPr>
            <p:ph type="body" sz="quarter" idx="10"/>
            <p:custDataLst>
              <p:tags r:id="rId3"/>
            </p:custDataLst>
          </p:nvPr>
        </p:nvSpPr>
        <p:spPr>
          <a:xfrm>
            <a:off x="519112" y="1447799"/>
            <a:ext cx="6364009" cy="4602798"/>
          </a:xfrm>
        </p:spPr>
        <p:txBody>
          <a:bodyPr/>
          <a:lstStyle/>
          <a:p>
            <a:r>
              <a:rPr lang="en-US" sz="3600" dirty="0">
                <a:solidFill>
                  <a:schemeClr val="accent2">
                    <a:alpha val="99000"/>
                  </a:schemeClr>
                </a:solidFill>
              </a:rPr>
              <a:t>Service Registry that allows organizing endpoints into a common, discovery enabled network surface for services </a:t>
            </a:r>
            <a:r>
              <a:rPr lang="en-US" sz="3600" dirty="0" smtClean="0">
                <a:solidFill>
                  <a:schemeClr val="accent2">
                    <a:alpha val="99000"/>
                  </a:schemeClr>
                </a:solidFill>
              </a:rPr>
              <a:t/>
            </a:r>
            <a:br>
              <a:rPr lang="en-US" sz="3600" dirty="0" smtClean="0">
                <a:solidFill>
                  <a:schemeClr val="accent2">
                    <a:alpha val="99000"/>
                  </a:schemeClr>
                </a:solidFill>
              </a:rPr>
            </a:br>
            <a:r>
              <a:rPr lang="en-US" sz="3600" dirty="0" smtClean="0">
                <a:solidFill>
                  <a:schemeClr val="accent2">
                    <a:alpha val="99000"/>
                  </a:schemeClr>
                </a:solidFill>
              </a:rPr>
              <a:t>spread </a:t>
            </a:r>
            <a:r>
              <a:rPr lang="en-US" sz="3600" dirty="0">
                <a:solidFill>
                  <a:schemeClr val="accent2">
                    <a:alpha val="99000"/>
                  </a:schemeClr>
                </a:solidFill>
              </a:rPr>
              <a:t>across different network environments</a:t>
            </a:r>
          </a:p>
          <a:p>
            <a:r>
              <a:rPr lang="en-US" sz="3600" dirty="0">
                <a:solidFill>
                  <a:schemeClr val="accent2">
                    <a:alpha val="99000"/>
                  </a:schemeClr>
                </a:solidFill>
              </a:rPr>
              <a:t>Integration with Access Control providing security gate with Federated Identity </a:t>
            </a:r>
            <a:r>
              <a:rPr lang="en-US" sz="3600" dirty="0" smtClean="0">
                <a:solidFill>
                  <a:schemeClr val="accent2">
                    <a:alpha val="99000"/>
                  </a:schemeClr>
                </a:solidFill>
              </a:rPr>
              <a:t>support</a:t>
            </a:r>
            <a:endParaRPr lang="en-US" sz="3600" dirty="0">
              <a:solidFill>
                <a:schemeClr val="accent2">
                  <a:alpha val="99000"/>
                </a:schemeClr>
              </a:solidFill>
            </a:endParaRPr>
          </a:p>
        </p:txBody>
      </p:sp>
      <p:sp>
        <p:nvSpPr>
          <p:cNvPr id="14" name="Freeform 6"/>
          <p:cNvSpPr>
            <a:spLocks/>
          </p:cNvSpPr>
          <p:nvPr/>
        </p:nvSpPr>
        <p:spPr bwMode="auto">
          <a:xfrm>
            <a:off x="8358150" y="1600132"/>
            <a:ext cx="2106251" cy="1411706"/>
          </a:xfrm>
          <a:custGeom>
            <a:avLst/>
            <a:gdLst>
              <a:gd name="T0" fmla="*/ 239 w 276"/>
              <a:gd name="T1" fmla="*/ 77 h 185"/>
              <a:gd name="T2" fmla="*/ 240 w 276"/>
              <a:gd name="T3" fmla="*/ 65 h 185"/>
              <a:gd name="T4" fmla="*/ 175 w 276"/>
              <a:gd name="T5" fmla="*/ 0 h 185"/>
              <a:gd name="T6" fmla="*/ 116 w 276"/>
              <a:gd name="T7" fmla="*/ 39 h 185"/>
              <a:gd name="T8" fmla="*/ 81 w 276"/>
              <a:gd name="T9" fmla="*/ 24 h 185"/>
              <a:gd name="T10" fmla="*/ 34 w 276"/>
              <a:gd name="T11" fmla="*/ 71 h 185"/>
              <a:gd name="T12" fmla="*/ 35 w 276"/>
              <a:gd name="T13" fmla="*/ 81 h 185"/>
              <a:gd name="T14" fmla="*/ 0 w 276"/>
              <a:gd name="T15" fmla="*/ 131 h 185"/>
              <a:gd name="T16" fmla="*/ 54 w 276"/>
              <a:gd name="T17" fmla="*/ 185 h 185"/>
              <a:gd name="T18" fmla="*/ 220 w 276"/>
              <a:gd name="T19" fmla="*/ 185 h 185"/>
              <a:gd name="T20" fmla="*/ 276 w 276"/>
              <a:gd name="T21" fmla="*/ 129 h 185"/>
              <a:gd name="T22" fmla="*/ 239 w 276"/>
              <a:gd name="T23" fmla="*/ 77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6" h="185">
                <a:moveTo>
                  <a:pt x="239" y="77"/>
                </a:moveTo>
                <a:cubicBezTo>
                  <a:pt x="239" y="73"/>
                  <a:pt x="240" y="69"/>
                  <a:pt x="240" y="65"/>
                </a:cubicBezTo>
                <a:cubicBezTo>
                  <a:pt x="240" y="29"/>
                  <a:pt x="211" y="0"/>
                  <a:pt x="175" y="0"/>
                </a:cubicBezTo>
                <a:cubicBezTo>
                  <a:pt x="148" y="0"/>
                  <a:pt x="126" y="16"/>
                  <a:pt x="116" y="39"/>
                </a:cubicBezTo>
                <a:cubicBezTo>
                  <a:pt x="107" y="30"/>
                  <a:pt x="95" y="24"/>
                  <a:pt x="81" y="24"/>
                </a:cubicBezTo>
                <a:cubicBezTo>
                  <a:pt x="55" y="24"/>
                  <a:pt x="34" y="45"/>
                  <a:pt x="34" y="71"/>
                </a:cubicBezTo>
                <a:cubicBezTo>
                  <a:pt x="34" y="74"/>
                  <a:pt x="34" y="78"/>
                  <a:pt x="35" y="81"/>
                </a:cubicBezTo>
                <a:cubicBezTo>
                  <a:pt x="14" y="88"/>
                  <a:pt x="0" y="108"/>
                  <a:pt x="0" y="131"/>
                </a:cubicBezTo>
                <a:cubicBezTo>
                  <a:pt x="0" y="161"/>
                  <a:pt x="24" y="185"/>
                  <a:pt x="54" y="185"/>
                </a:cubicBezTo>
                <a:cubicBezTo>
                  <a:pt x="220" y="185"/>
                  <a:pt x="220" y="185"/>
                  <a:pt x="220" y="185"/>
                </a:cubicBezTo>
                <a:cubicBezTo>
                  <a:pt x="251" y="185"/>
                  <a:pt x="276" y="160"/>
                  <a:pt x="276" y="129"/>
                </a:cubicBezTo>
                <a:cubicBezTo>
                  <a:pt x="276" y="105"/>
                  <a:pt x="260" y="84"/>
                  <a:pt x="239" y="77"/>
                </a:cubicBezTo>
                <a:close/>
              </a:path>
            </a:pathLst>
          </a:cu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lvl="0" algn="ctr" defTabSz="914099" fontAlgn="base">
              <a:spcBef>
                <a:spcPct val="0"/>
              </a:spcBef>
              <a:spcAft>
                <a:spcPct val="0"/>
              </a:spcAft>
            </a:pPr>
            <a:r>
              <a:rPr lang="en-US" sz="2400" dirty="0">
                <a:ln>
                  <a:solidFill>
                    <a:srgbClr val="FFFFFF">
                      <a:alpha val="0"/>
                    </a:srgbClr>
                  </a:solidFill>
                </a:ln>
                <a:solidFill>
                  <a:srgbClr val="FFFFFF">
                    <a:alpha val="99000"/>
                  </a:srgbClr>
                </a:solidFill>
                <a:latin typeface="Segoe UI Light" pitchFamily="34" charset="0"/>
              </a:rPr>
              <a:t>Cloud App</a:t>
            </a:r>
          </a:p>
        </p:txBody>
      </p:sp>
      <p:sp>
        <p:nvSpPr>
          <p:cNvPr id="15" name="Rectangle 14"/>
          <p:cNvSpPr/>
          <p:nvPr/>
        </p:nvSpPr>
        <p:spPr bwMode="auto">
          <a:xfrm>
            <a:off x="8268275" y="4025461"/>
            <a:ext cx="2286000"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2000" dirty="0">
                <a:ln>
                  <a:solidFill>
                    <a:schemeClr val="bg1">
                      <a:alpha val="0"/>
                    </a:schemeClr>
                  </a:solidFill>
                </a:ln>
                <a:solidFill>
                  <a:schemeClr val="lt1">
                    <a:alpha val="99000"/>
                  </a:schemeClr>
                </a:solidFill>
              </a:rPr>
              <a:t>On-Prem assets</a:t>
            </a:r>
          </a:p>
        </p:txBody>
      </p:sp>
      <p:cxnSp>
        <p:nvCxnSpPr>
          <p:cNvPr id="16" name="Straight Arrow Connector 15"/>
          <p:cNvCxnSpPr/>
          <p:nvPr/>
        </p:nvCxnSpPr>
        <p:spPr>
          <a:xfrm>
            <a:off x="9411275"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7672891" y="3291010"/>
            <a:ext cx="3476769"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7672891" y="5857192"/>
            <a:ext cx="3476769"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10358301"/>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custDataLst>
              <p:tags r:id="rId1"/>
            </p:custDataLst>
          </p:nvPr>
        </p:nvSpPr>
        <p:spPr bwMode="auto">
          <a:xfrm>
            <a:off x="7154426" y="1446213"/>
            <a:ext cx="4513699"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2" name="Title 1"/>
          <p:cNvSpPr>
            <a:spLocks noGrp="1"/>
          </p:cNvSpPr>
          <p:nvPr>
            <p:ph type="title"/>
            <p:custDataLst>
              <p:tags r:id="rId2"/>
            </p:custDataLst>
          </p:nvPr>
        </p:nvSpPr>
        <p:spPr/>
        <p:txBody>
          <a:bodyPr/>
          <a:lstStyle/>
          <a:p>
            <a:r>
              <a:rPr lang="en-US" dirty="0" smtClean="0"/>
              <a:t>Cross-Site Federation (SaaS)</a:t>
            </a:r>
            <a:endParaRPr lang="en-US" dirty="0"/>
          </a:p>
        </p:txBody>
      </p:sp>
      <p:sp>
        <p:nvSpPr>
          <p:cNvPr id="11" name="Content Placeholder 10"/>
          <p:cNvSpPr>
            <a:spLocks noGrp="1"/>
          </p:cNvSpPr>
          <p:nvPr>
            <p:ph type="body" sz="quarter" idx="10"/>
          </p:nvPr>
        </p:nvSpPr>
        <p:spPr>
          <a:xfrm>
            <a:off x="519113" y="1447799"/>
            <a:ext cx="6022364" cy="3824124"/>
          </a:xfrm>
        </p:spPr>
        <p:txBody>
          <a:bodyPr/>
          <a:lstStyle/>
          <a:p>
            <a:r>
              <a:rPr lang="en-US" sz="3200" dirty="0" smtClean="0">
                <a:solidFill>
                  <a:schemeClr val="accent2">
                    <a:alpha val="99000"/>
                  </a:schemeClr>
                </a:solidFill>
              </a:rPr>
              <a:t>Endpoint Federation instead of Network Federation (VPN)</a:t>
            </a:r>
          </a:p>
          <a:p>
            <a:r>
              <a:rPr lang="en-US" sz="3200" dirty="0" smtClean="0">
                <a:solidFill>
                  <a:schemeClr val="accent2">
                    <a:alpha val="99000"/>
                  </a:schemeClr>
                </a:solidFill>
              </a:rPr>
              <a:t>Non-intrusive, does not require network reconfiguration</a:t>
            </a:r>
          </a:p>
          <a:p>
            <a:r>
              <a:rPr lang="en-US" sz="3200" dirty="0" smtClean="0">
                <a:solidFill>
                  <a:schemeClr val="accent2">
                    <a:alpha val="99000"/>
                  </a:schemeClr>
                </a:solidFill>
              </a:rPr>
              <a:t>Enables integration scenarios with:</a:t>
            </a:r>
          </a:p>
          <a:p>
            <a:pPr lvl="1">
              <a:spcAft>
                <a:spcPts val="600"/>
              </a:spcAft>
            </a:pPr>
            <a:r>
              <a:rPr lang="en-US" dirty="0" smtClean="0"/>
              <a:t>Multi-Tenancy</a:t>
            </a:r>
          </a:p>
          <a:p>
            <a:pPr lvl="1">
              <a:spcAft>
                <a:spcPts val="600"/>
              </a:spcAft>
            </a:pPr>
            <a:r>
              <a:rPr lang="en-US" dirty="0"/>
              <a:t>Minimal mutual trust</a:t>
            </a:r>
          </a:p>
          <a:p>
            <a:pPr lvl="1"/>
            <a:r>
              <a:rPr lang="en-US" dirty="0" smtClean="0"/>
              <a:t>Minimal or no control over the on-premise </a:t>
            </a:r>
            <a:br>
              <a:rPr lang="en-US" dirty="0" smtClean="0"/>
            </a:br>
            <a:r>
              <a:rPr lang="en-US" dirty="0" smtClean="0"/>
              <a:t>networking environment</a:t>
            </a:r>
            <a:endParaRPr lang="en-US" dirty="0"/>
          </a:p>
        </p:txBody>
      </p:sp>
      <p:sp>
        <p:nvSpPr>
          <p:cNvPr id="18" name="Freeform 6"/>
          <p:cNvSpPr>
            <a:spLocks/>
          </p:cNvSpPr>
          <p:nvPr/>
        </p:nvSpPr>
        <p:spPr bwMode="auto">
          <a:xfrm>
            <a:off x="7707086" y="1668026"/>
            <a:ext cx="3408380"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defTabSz="914099" fontAlgn="base">
              <a:spcBef>
                <a:spcPct val="0"/>
              </a:spcBef>
              <a:spcAft>
                <a:spcPct val="0"/>
              </a:spcAft>
            </a:pPr>
            <a:r>
              <a:rPr lang="en-US" sz="2800" dirty="0">
                <a:ln>
                  <a:solidFill>
                    <a:srgbClr val="FFFFFF">
                      <a:alpha val="0"/>
                    </a:srgbClr>
                  </a:solidFill>
                </a:ln>
                <a:solidFill>
                  <a:srgbClr val="FFFFFF">
                    <a:alpha val="99000"/>
                  </a:srgbClr>
                </a:solidFill>
                <a:latin typeface="Segoe UI Light" pitchFamily="34" charset="0"/>
              </a:rPr>
              <a:t>SaaS</a:t>
            </a:r>
          </a:p>
        </p:txBody>
      </p:sp>
      <p:sp>
        <p:nvSpPr>
          <p:cNvPr id="29" name="Rectangle 28"/>
          <p:cNvSpPr/>
          <p:nvPr/>
        </p:nvSpPr>
        <p:spPr bwMode="auto">
          <a:xfrm>
            <a:off x="7710079" y="4025461"/>
            <a:ext cx="1524355"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2000" dirty="0">
                <a:ln>
                  <a:solidFill>
                    <a:schemeClr val="bg1">
                      <a:alpha val="0"/>
                    </a:schemeClr>
                  </a:solidFill>
                </a:ln>
                <a:solidFill>
                  <a:schemeClr val="lt1">
                    <a:alpha val="99000"/>
                  </a:schemeClr>
                </a:solidFill>
              </a:rPr>
              <a:t>Branch On-Prem Assets</a:t>
            </a:r>
          </a:p>
        </p:txBody>
      </p:sp>
      <p:cxnSp>
        <p:nvCxnSpPr>
          <p:cNvPr id="30" name="Straight Connector 29"/>
          <p:cNvCxnSpPr/>
          <p:nvPr/>
        </p:nvCxnSpPr>
        <p:spPr>
          <a:xfrm>
            <a:off x="7710080" y="3291010"/>
            <a:ext cx="1524355"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7710080" y="5857192"/>
            <a:ext cx="1524355"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a:off x="8472256"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bwMode="auto">
          <a:xfrm>
            <a:off x="9589121" y="4025461"/>
            <a:ext cx="1524355"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2000" dirty="0">
                <a:ln>
                  <a:solidFill>
                    <a:schemeClr val="bg1">
                      <a:alpha val="0"/>
                    </a:schemeClr>
                  </a:solidFill>
                </a:ln>
                <a:solidFill>
                  <a:schemeClr val="lt1">
                    <a:alpha val="99000"/>
                  </a:schemeClr>
                </a:solidFill>
              </a:rPr>
              <a:t>Branch On-Prem Assets</a:t>
            </a:r>
          </a:p>
        </p:txBody>
      </p:sp>
      <p:cxnSp>
        <p:nvCxnSpPr>
          <p:cNvPr id="39" name="Straight Connector 38"/>
          <p:cNvCxnSpPr/>
          <p:nvPr/>
        </p:nvCxnSpPr>
        <p:spPr>
          <a:xfrm>
            <a:off x="9589122" y="3291010"/>
            <a:ext cx="1524355"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9589122" y="5857192"/>
            <a:ext cx="1524355"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10351298"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42" name="Freeform 35"/>
          <p:cNvSpPr>
            <a:spLocks noEditPoints="1"/>
          </p:cNvSpPr>
          <p:nvPr/>
        </p:nvSpPr>
        <p:spPr bwMode="black">
          <a:xfrm>
            <a:off x="7935730" y="1903413"/>
            <a:ext cx="816386" cy="826666"/>
          </a:xfrm>
          <a:custGeom>
            <a:avLst/>
            <a:gdLst>
              <a:gd name="T0" fmla="*/ 189 w 296"/>
              <a:gd name="T1" fmla="*/ 136 h 300"/>
              <a:gd name="T2" fmla="*/ 202 w 296"/>
              <a:gd name="T3" fmla="*/ 132 h 300"/>
              <a:gd name="T4" fmla="*/ 206 w 296"/>
              <a:gd name="T5" fmla="*/ 128 h 300"/>
              <a:gd name="T6" fmla="*/ 210 w 296"/>
              <a:gd name="T7" fmla="*/ 116 h 300"/>
              <a:gd name="T8" fmla="*/ 214 w 296"/>
              <a:gd name="T9" fmla="*/ 120 h 300"/>
              <a:gd name="T10" fmla="*/ 227 w 296"/>
              <a:gd name="T11" fmla="*/ 99 h 300"/>
              <a:gd name="T12" fmla="*/ 185 w 296"/>
              <a:gd name="T13" fmla="*/ 205 h 300"/>
              <a:gd name="T14" fmla="*/ 189 w 296"/>
              <a:gd name="T15" fmla="*/ 210 h 300"/>
              <a:gd name="T16" fmla="*/ 202 w 296"/>
              <a:gd name="T17" fmla="*/ 214 h 300"/>
              <a:gd name="T18" fmla="*/ 197 w 296"/>
              <a:gd name="T19" fmla="*/ 218 h 300"/>
              <a:gd name="T20" fmla="*/ 218 w 296"/>
              <a:gd name="T21" fmla="*/ 230 h 300"/>
              <a:gd name="T22" fmla="*/ 222 w 296"/>
              <a:gd name="T23" fmla="*/ 243 h 300"/>
              <a:gd name="T24" fmla="*/ 227 w 296"/>
              <a:gd name="T25" fmla="*/ 247 h 300"/>
              <a:gd name="T26" fmla="*/ 111 w 296"/>
              <a:gd name="T27" fmla="*/ 205 h 300"/>
              <a:gd name="T28" fmla="*/ 107 w 296"/>
              <a:gd name="T29" fmla="*/ 201 h 300"/>
              <a:gd name="T30" fmla="*/ 94 w 296"/>
              <a:gd name="T31" fmla="*/ 222 h 300"/>
              <a:gd name="T32" fmla="*/ 82 w 296"/>
              <a:gd name="T33" fmla="*/ 226 h 300"/>
              <a:gd name="T34" fmla="*/ 77 w 296"/>
              <a:gd name="T35" fmla="*/ 230 h 300"/>
              <a:gd name="T36" fmla="*/ 73 w 296"/>
              <a:gd name="T37" fmla="*/ 243 h 300"/>
              <a:gd name="T38" fmla="*/ 69 w 296"/>
              <a:gd name="T39" fmla="*/ 239 h 300"/>
              <a:gd name="T40" fmla="*/ 102 w 296"/>
              <a:gd name="T41" fmla="*/ 141 h 300"/>
              <a:gd name="T42" fmla="*/ 98 w 296"/>
              <a:gd name="T43" fmla="*/ 128 h 300"/>
              <a:gd name="T44" fmla="*/ 94 w 296"/>
              <a:gd name="T45" fmla="*/ 124 h 300"/>
              <a:gd name="T46" fmla="*/ 82 w 296"/>
              <a:gd name="T47" fmla="*/ 120 h 300"/>
              <a:gd name="T48" fmla="*/ 86 w 296"/>
              <a:gd name="T49" fmla="*/ 116 h 300"/>
              <a:gd name="T50" fmla="*/ 65 w 296"/>
              <a:gd name="T51" fmla="*/ 103 h 300"/>
              <a:gd name="T52" fmla="*/ 72 w 296"/>
              <a:gd name="T53" fmla="*/ 64 h 300"/>
              <a:gd name="T54" fmla="*/ 5 w 296"/>
              <a:gd name="T55" fmla="*/ 89 h 300"/>
              <a:gd name="T56" fmla="*/ 23 w 296"/>
              <a:gd name="T57" fmla="*/ 48 h 300"/>
              <a:gd name="T58" fmla="*/ 72 w 296"/>
              <a:gd name="T59" fmla="*/ 64 h 300"/>
              <a:gd name="T60" fmla="*/ 36 w 296"/>
              <a:gd name="T61" fmla="*/ 0 h 300"/>
              <a:gd name="T62" fmla="*/ 296 w 296"/>
              <a:gd name="T63" fmla="*/ 64 h 300"/>
              <a:gd name="T64" fmla="*/ 229 w 296"/>
              <a:gd name="T65" fmla="*/ 89 h 300"/>
              <a:gd name="T66" fmla="*/ 247 w 296"/>
              <a:gd name="T67" fmla="*/ 48 h 300"/>
              <a:gd name="T68" fmla="*/ 296 w 296"/>
              <a:gd name="T69" fmla="*/ 64 h 300"/>
              <a:gd name="T70" fmla="*/ 260 w 296"/>
              <a:gd name="T71" fmla="*/ 0 h 300"/>
              <a:gd name="T72" fmla="*/ 296 w 296"/>
              <a:gd name="T73" fmla="*/ 275 h 300"/>
              <a:gd name="T74" fmla="*/ 229 w 296"/>
              <a:gd name="T75" fmla="*/ 300 h 300"/>
              <a:gd name="T76" fmla="*/ 247 w 296"/>
              <a:gd name="T77" fmla="*/ 259 h 300"/>
              <a:gd name="T78" fmla="*/ 296 w 296"/>
              <a:gd name="T79" fmla="*/ 275 h 300"/>
              <a:gd name="T80" fmla="*/ 260 w 296"/>
              <a:gd name="T81" fmla="*/ 211 h 300"/>
              <a:gd name="T82" fmla="*/ 72 w 296"/>
              <a:gd name="T83" fmla="*/ 275 h 300"/>
              <a:gd name="T84" fmla="*/ 5 w 296"/>
              <a:gd name="T85" fmla="*/ 300 h 300"/>
              <a:gd name="T86" fmla="*/ 23 w 296"/>
              <a:gd name="T87" fmla="*/ 259 h 300"/>
              <a:gd name="T88" fmla="*/ 72 w 296"/>
              <a:gd name="T89" fmla="*/ 275 h 300"/>
              <a:gd name="T90" fmla="*/ 36 w 296"/>
              <a:gd name="T91" fmla="*/ 211 h 300"/>
              <a:gd name="T92" fmla="*/ 125 w 296"/>
              <a:gd name="T93" fmla="*/ 116 h 300"/>
              <a:gd name="T94" fmla="*/ 147 w 296"/>
              <a:gd name="T95" fmla="*/ 145 h 300"/>
              <a:gd name="T96" fmla="*/ 150 w 296"/>
              <a:gd name="T97" fmla="*/ 176 h 300"/>
              <a:gd name="T98" fmla="*/ 190 w 296"/>
              <a:gd name="T99" fmla="*/ 164 h 300"/>
              <a:gd name="T100" fmla="*/ 110 w 296"/>
              <a:gd name="T101" fmla="*/ 194 h 300"/>
              <a:gd name="T102" fmla="*/ 131 w 296"/>
              <a:gd name="T103" fmla="*/ 145 h 300"/>
              <a:gd name="T104" fmla="*/ 145 w 296"/>
              <a:gd name="T105" fmla="*/ 156 h 300"/>
              <a:gd name="T106" fmla="*/ 144 w 296"/>
              <a:gd name="T107" fmla="*/ 150 h 300"/>
              <a:gd name="T108" fmla="*/ 147 w 296"/>
              <a:gd name="T109" fmla="*/ 150 h 300"/>
              <a:gd name="T110" fmla="*/ 149 w 296"/>
              <a:gd name="T111" fmla="*/ 15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96" h="300">
                <a:moveTo>
                  <a:pt x="189" y="145"/>
                </a:moveTo>
                <a:cubicBezTo>
                  <a:pt x="185" y="141"/>
                  <a:pt x="185" y="141"/>
                  <a:pt x="185" y="141"/>
                </a:cubicBezTo>
                <a:cubicBezTo>
                  <a:pt x="189" y="136"/>
                  <a:pt x="189" y="136"/>
                  <a:pt x="189" y="136"/>
                </a:cubicBezTo>
                <a:cubicBezTo>
                  <a:pt x="193" y="141"/>
                  <a:pt x="193" y="141"/>
                  <a:pt x="193" y="141"/>
                </a:cubicBezTo>
                <a:cubicBezTo>
                  <a:pt x="189" y="145"/>
                  <a:pt x="189" y="145"/>
                  <a:pt x="189" y="145"/>
                </a:cubicBezTo>
                <a:close/>
                <a:moveTo>
                  <a:pt x="202" y="132"/>
                </a:moveTo>
                <a:cubicBezTo>
                  <a:pt x="197" y="128"/>
                  <a:pt x="197" y="128"/>
                  <a:pt x="197" y="128"/>
                </a:cubicBezTo>
                <a:cubicBezTo>
                  <a:pt x="202" y="124"/>
                  <a:pt x="202" y="124"/>
                  <a:pt x="202" y="124"/>
                </a:cubicBezTo>
                <a:cubicBezTo>
                  <a:pt x="206" y="128"/>
                  <a:pt x="206" y="128"/>
                  <a:pt x="206" y="128"/>
                </a:cubicBezTo>
                <a:cubicBezTo>
                  <a:pt x="202" y="132"/>
                  <a:pt x="202" y="132"/>
                  <a:pt x="202" y="132"/>
                </a:cubicBezTo>
                <a:close/>
                <a:moveTo>
                  <a:pt x="214" y="120"/>
                </a:moveTo>
                <a:cubicBezTo>
                  <a:pt x="210" y="116"/>
                  <a:pt x="210" y="116"/>
                  <a:pt x="210" y="116"/>
                </a:cubicBezTo>
                <a:cubicBezTo>
                  <a:pt x="214" y="111"/>
                  <a:pt x="214" y="111"/>
                  <a:pt x="214" y="111"/>
                </a:cubicBezTo>
                <a:cubicBezTo>
                  <a:pt x="218" y="116"/>
                  <a:pt x="218" y="116"/>
                  <a:pt x="218" y="116"/>
                </a:cubicBezTo>
                <a:cubicBezTo>
                  <a:pt x="214" y="120"/>
                  <a:pt x="214" y="120"/>
                  <a:pt x="214" y="120"/>
                </a:cubicBezTo>
                <a:close/>
                <a:moveTo>
                  <a:pt x="227" y="107"/>
                </a:moveTo>
                <a:cubicBezTo>
                  <a:pt x="222" y="103"/>
                  <a:pt x="222" y="103"/>
                  <a:pt x="222" y="103"/>
                </a:cubicBezTo>
                <a:cubicBezTo>
                  <a:pt x="227" y="99"/>
                  <a:pt x="227" y="99"/>
                  <a:pt x="227" y="99"/>
                </a:cubicBezTo>
                <a:cubicBezTo>
                  <a:pt x="231" y="103"/>
                  <a:pt x="231" y="103"/>
                  <a:pt x="231" y="103"/>
                </a:cubicBezTo>
                <a:cubicBezTo>
                  <a:pt x="227" y="107"/>
                  <a:pt x="227" y="107"/>
                  <a:pt x="227" y="107"/>
                </a:cubicBezTo>
                <a:close/>
                <a:moveTo>
                  <a:pt x="185" y="205"/>
                </a:moveTo>
                <a:cubicBezTo>
                  <a:pt x="189" y="201"/>
                  <a:pt x="189" y="201"/>
                  <a:pt x="189" y="201"/>
                </a:cubicBezTo>
                <a:cubicBezTo>
                  <a:pt x="193" y="205"/>
                  <a:pt x="193" y="205"/>
                  <a:pt x="193" y="205"/>
                </a:cubicBezTo>
                <a:cubicBezTo>
                  <a:pt x="189" y="210"/>
                  <a:pt x="189" y="210"/>
                  <a:pt x="189" y="210"/>
                </a:cubicBezTo>
                <a:cubicBezTo>
                  <a:pt x="185" y="205"/>
                  <a:pt x="185" y="205"/>
                  <a:pt x="185" y="205"/>
                </a:cubicBezTo>
                <a:close/>
                <a:moveTo>
                  <a:pt x="197" y="218"/>
                </a:moveTo>
                <a:cubicBezTo>
                  <a:pt x="202" y="214"/>
                  <a:pt x="202" y="214"/>
                  <a:pt x="202" y="214"/>
                </a:cubicBezTo>
                <a:cubicBezTo>
                  <a:pt x="206" y="218"/>
                  <a:pt x="206" y="218"/>
                  <a:pt x="206" y="218"/>
                </a:cubicBezTo>
                <a:cubicBezTo>
                  <a:pt x="202" y="222"/>
                  <a:pt x="202" y="222"/>
                  <a:pt x="202" y="222"/>
                </a:cubicBezTo>
                <a:cubicBezTo>
                  <a:pt x="197" y="218"/>
                  <a:pt x="197" y="218"/>
                  <a:pt x="197" y="218"/>
                </a:cubicBezTo>
                <a:close/>
                <a:moveTo>
                  <a:pt x="210" y="230"/>
                </a:moveTo>
                <a:cubicBezTo>
                  <a:pt x="214" y="226"/>
                  <a:pt x="214" y="226"/>
                  <a:pt x="214" y="226"/>
                </a:cubicBezTo>
                <a:cubicBezTo>
                  <a:pt x="218" y="230"/>
                  <a:pt x="218" y="230"/>
                  <a:pt x="218" y="230"/>
                </a:cubicBezTo>
                <a:cubicBezTo>
                  <a:pt x="214" y="235"/>
                  <a:pt x="214" y="235"/>
                  <a:pt x="214" y="235"/>
                </a:cubicBezTo>
                <a:cubicBezTo>
                  <a:pt x="210" y="230"/>
                  <a:pt x="210" y="230"/>
                  <a:pt x="210" y="230"/>
                </a:cubicBezTo>
                <a:close/>
                <a:moveTo>
                  <a:pt x="222" y="243"/>
                </a:moveTo>
                <a:cubicBezTo>
                  <a:pt x="227" y="239"/>
                  <a:pt x="227" y="239"/>
                  <a:pt x="227" y="239"/>
                </a:cubicBezTo>
                <a:cubicBezTo>
                  <a:pt x="231" y="243"/>
                  <a:pt x="231" y="243"/>
                  <a:pt x="231" y="243"/>
                </a:cubicBezTo>
                <a:cubicBezTo>
                  <a:pt x="227" y="247"/>
                  <a:pt x="227" y="247"/>
                  <a:pt x="227" y="247"/>
                </a:cubicBezTo>
                <a:cubicBezTo>
                  <a:pt x="222" y="243"/>
                  <a:pt x="222" y="243"/>
                  <a:pt x="222" y="243"/>
                </a:cubicBezTo>
                <a:close/>
                <a:moveTo>
                  <a:pt x="107" y="201"/>
                </a:moveTo>
                <a:cubicBezTo>
                  <a:pt x="111" y="205"/>
                  <a:pt x="111" y="205"/>
                  <a:pt x="111" y="205"/>
                </a:cubicBezTo>
                <a:cubicBezTo>
                  <a:pt x="107" y="210"/>
                  <a:pt x="107" y="210"/>
                  <a:pt x="107" y="210"/>
                </a:cubicBezTo>
                <a:cubicBezTo>
                  <a:pt x="102" y="205"/>
                  <a:pt x="102" y="205"/>
                  <a:pt x="102" y="205"/>
                </a:cubicBezTo>
                <a:cubicBezTo>
                  <a:pt x="107" y="201"/>
                  <a:pt x="107" y="201"/>
                  <a:pt x="107" y="201"/>
                </a:cubicBezTo>
                <a:close/>
                <a:moveTo>
                  <a:pt x="94" y="214"/>
                </a:moveTo>
                <a:cubicBezTo>
                  <a:pt x="98" y="218"/>
                  <a:pt x="98" y="218"/>
                  <a:pt x="98" y="218"/>
                </a:cubicBezTo>
                <a:cubicBezTo>
                  <a:pt x="94" y="222"/>
                  <a:pt x="94" y="222"/>
                  <a:pt x="94" y="222"/>
                </a:cubicBezTo>
                <a:cubicBezTo>
                  <a:pt x="90" y="218"/>
                  <a:pt x="90" y="218"/>
                  <a:pt x="90" y="218"/>
                </a:cubicBezTo>
                <a:cubicBezTo>
                  <a:pt x="94" y="214"/>
                  <a:pt x="94" y="214"/>
                  <a:pt x="94" y="214"/>
                </a:cubicBezTo>
                <a:close/>
                <a:moveTo>
                  <a:pt x="82" y="226"/>
                </a:moveTo>
                <a:cubicBezTo>
                  <a:pt x="86" y="230"/>
                  <a:pt x="86" y="230"/>
                  <a:pt x="86" y="230"/>
                </a:cubicBezTo>
                <a:cubicBezTo>
                  <a:pt x="82" y="235"/>
                  <a:pt x="82" y="235"/>
                  <a:pt x="82" y="235"/>
                </a:cubicBezTo>
                <a:cubicBezTo>
                  <a:pt x="77" y="230"/>
                  <a:pt x="77" y="230"/>
                  <a:pt x="77" y="230"/>
                </a:cubicBezTo>
                <a:cubicBezTo>
                  <a:pt x="82" y="226"/>
                  <a:pt x="82" y="226"/>
                  <a:pt x="82" y="226"/>
                </a:cubicBezTo>
                <a:close/>
                <a:moveTo>
                  <a:pt x="69" y="239"/>
                </a:moveTo>
                <a:cubicBezTo>
                  <a:pt x="73" y="243"/>
                  <a:pt x="73" y="243"/>
                  <a:pt x="73" y="243"/>
                </a:cubicBezTo>
                <a:cubicBezTo>
                  <a:pt x="69" y="247"/>
                  <a:pt x="69" y="247"/>
                  <a:pt x="69" y="247"/>
                </a:cubicBezTo>
                <a:cubicBezTo>
                  <a:pt x="65" y="243"/>
                  <a:pt x="65" y="243"/>
                  <a:pt x="65" y="243"/>
                </a:cubicBezTo>
                <a:cubicBezTo>
                  <a:pt x="69" y="239"/>
                  <a:pt x="69" y="239"/>
                  <a:pt x="69" y="239"/>
                </a:cubicBezTo>
                <a:close/>
                <a:moveTo>
                  <a:pt x="111" y="141"/>
                </a:moveTo>
                <a:cubicBezTo>
                  <a:pt x="107" y="145"/>
                  <a:pt x="107" y="145"/>
                  <a:pt x="107" y="145"/>
                </a:cubicBezTo>
                <a:cubicBezTo>
                  <a:pt x="102" y="141"/>
                  <a:pt x="102" y="141"/>
                  <a:pt x="102" y="141"/>
                </a:cubicBezTo>
                <a:cubicBezTo>
                  <a:pt x="107" y="136"/>
                  <a:pt x="107" y="136"/>
                  <a:pt x="107" y="136"/>
                </a:cubicBezTo>
                <a:cubicBezTo>
                  <a:pt x="111" y="141"/>
                  <a:pt x="111" y="141"/>
                  <a:pt x="111" y="141"/>
                </a:cubicBezTo>
                <a:close/>
                <a:moveTo>
                  <a:pt x="98" y="128"/>
                </a:moveTo>
                <a:cubicBezTo>
                  <a:pt x="94" y="132"/>
                  <a:pt x="94" y="132"/>
                  <a:pt x="94" y="132"/>
                </a:cubicBezTo>
                <a:cubicBezTo>
                  <a:pt x="90" y="128"/>
                  <a:pt x="90" y="128"/>
                  <a:pt x="90" y="128"/>
                </a:cubicBezTo>
                <a:cubicBezTo>
                  <a:pt x="94" y="124"/>
                  <a:pt x="94" y="124"/>
                  <a:pt x="94" y="124"/>
                </a:cubicBezTo>
                <a:cubicBezTo>
                  <a:pt x="98" y="128"/>
                  <a:pt x="98" y="128"/>
                  <a:pt x="98" y="128"/>
                </a:cubicBezTo>
                <a:close/>
                <a:moveTo>
                  <a:pt x="86" y="116"/>
                </a:moveTo>
                <a:cubicBezTo>
                  <a:pt x="82" y="120"/>
                  <a:pt x="82" y="120"/>
                  <a:pt x="82" y="120"/>
                </a:cubicBezTo>
                <a:cubicBezTo>
                  <a:pt x="77" y="116"/>
                  <a:pt x="77" y="116"/>
                  <a:pt x="77" y="116"/>
                </a:cubicBezTo>
                <a:cubicBezTo>
                  <a:pt x="82" y="111"/>
                  <a:pt x="82" y="111"/>
                  <a:pt x="82" y="111"/>
                </a:cubicBezTo>
                <a:cubicBezTo>
                  <a:pt x="86" y="116"/>
                  <a:pt x="86" y="116"/>
                  <a:pt x="86" y="116"/>
                </a:cubicBezTo>
                <a:close/>
                <a:moveTo>
                  <a:pt x="73" y="103"/>
                </a:moveTo>
                <a:cubicBezTo>
                  <a:pt x="69" y="107"/>
                  <a:pt x="69" y="107"/>
                  <a:pt x="69" y="107"/>
                </a:cubicBezTo>
                <a:cubicBezTo>
                  <a:pt x="65" y="103"/>
                  <a:pt x="65" y="103"/>
                  <a:pt x="65" y="103"/>
                </a:cubicBezTo>
                <a:cubicBezTo>
                  <a:pt x="69" y="99"/>
                  <a:pt x="69" y="99"/>
                  <a:pt x="69" y="99"/>
                </a:cubicBezTo>
                <a:cubicBezTo>
                  <a:pt x="73" y="103"/>
                  <a:pt x="73" y="103"/>
                  <a:pt x="73" y="103"/>
                </a:cubicBezTo>
                <a:close/>
                <a:moveTo>
                  <a:pt x="72" y="64"/>
                </a:moveTo>
                <a:cubicBezTo>
                  <a:pt x="72" y="74"/>
                  <a:pt x="72" y="74"/>
                  <a:pt x="72" y="74"/>
                </a:cubicBezTo>
                <a:cubicBezTo>
                  <a:pt x="72" y="89"/>
                  <a:pt x="72" y="89"/>
                  <a:pt x="67" y="89"/>
                </a:cubicBezTo>
                <a:cubicBezTo>
                  <a:pt x="5" y="89"/>
                  <a:pt x="5" y="89"/>
                  <a:pt x="5" y="89"/>
                </a:cubicBezTo>
                <a:cubicBezTo>
                  <a:pt x="0" y="89"/>
                  <a:pt x="0" y="89"/>
                  <a:pt x="0" y="74"/>
                </a:cubicBezTo>
                <a:cubicBezTo>
                  <a:pt x="0" y="64"/>
                  <a:pt x="0" y="64"/>
                  <a:pt x="0" y="64"/>
                </a:cubicBezTo>
                <a:cubicBezTo>
                  <a:pt x="0" y="53"/>
                  <a:pt x="12" y="51"/>
                  <a:pt x="23" y="48"/>
                </a:cubicBezTo>
                <a:cubicBezTo>
                  <a:pt x="27" y="52"/>
                  <a:pt x="32" y="54"/>
                  <a:pt x="36" y="54"/>
                </a:cubicBezTo>
                <a:cubicBezTo>
                  <a:pt x="40" y="54"/>
                  <a:pt x="45" y="52"/>
                  <a:pt x="49" y="48"/>
                </a:cubicBezTo>
                <a:cubicBezTo>
                  <a:pt x="59" y="51"/>
                  <a:pt x="72" y="53"/>
                  <a:pt x="72" y="64"/>
                </a:cubicBezTo>
                <a:close/>
                <a:moveTo>
                  <a:pt x="36" y="48"/>
                </a:moveTo>
                <a:cubicBezTo>
                  <a:pt x="42" y="48"/>
                  <a:pt x="54" y="37"/>
                  <a:pt x="54" y="24"/>
                </a:cubicBezTo>
                <a:cubicBezTo>
                  <a:pt x="54" y="11"/>
                  <a:pt x="49" y="0"/>
                  <a:pt x="36" y="0"/>
                </a:cubicBezTo>
                <a:cubicBezTo>
                  <a:pt x="23" y="0"/>
                  <a:pt x="18" y="11"/>
                  <a:pt x="18" y="24"/>
                </a:cubicBezTo>
                <a:cubicBezTo>
                  <a:pt x="18" y="37"/>
                  <a:pt x="30" y="48"/>
                  <a:pt x="36" y="48"/>
                </a:cubicBezTo>
                <a:close/>
                <a:moveTo>
                  <a:pt x="296" y="64"/>
                </a:moveTo>
                <a:cubicBezTo>
                  <a:pt x="296" y="74"/>
                  <a:pt x="296" y="74"/>
                  <a:pt x="296" y="74"/>
                </a:cubicBezTo>
                <a:cubicBezTo>
                  <a:pt x="296" y="89"/>
                  <a:pt x="296" y="89"/>
                  <a:pt x="290" y="89"/>
                </a:cubicBezTo>
                <a:cubicBezTo>
                  <a:pt x="229" y="89"/>
                  <a:pt x="229" y="89"/>
                  <a:pt x="229" y="89"/>
                </a:cubicBezTo>
                <a:cubicBezTo>
                  <a:pt x="224" y="89"/>
                  <a:pt x="224" y="89"/>
                  <a:pt x="224" y="74"/>
                </a:cubicBezTo>
                <a:cubicBezTo>
                  <a:pt x="224" y="64"/>
                  <a:pt x="224" y="64"/>
                  <a:pt x="224" y="64"/>
                </a:cubicBezTo>
                <a:cubicBezTo>
                  <a:pt x="224" y="53"/>
                  <a:pt x="236" y="51"/>
                  <a:pt x="247" y="48"/>
                </a:cubicBezTo>
                <a:cubicBezTo>
                  <a:pt x="251" y="52"/>
                  <a:pt x="256" y="54"/>
                  <a:pt x="260" y="54"/>
                </a:cubicBezTo>
                <a:cubicBezTo>
                  <a:pt x="263" y="54"/>
                  <a:pt x="268" y="52"/>
                  <a:pt x="273" y="48"/>
                </a:cubicBezTo>
                <a:cubicBezTo>
                  <a:pt x="283" y="51"/>
                  <a:pt x="296" y="53"/>
                  <a:pt x="296" y="64"/>
                </a:cubicBezTo>
                <a:close/>
                <a:moveTo>
                  <a:pt x="260" y="48"/>
                </a:moveTo>
                <a:cubicBezTo>
                  <a:pt x="266" y="48"/>
                  <a:pt x="278" y="37"/>
                  <a:pt x="278" y="24"/>
                </a:cubicBezTo>
                <a:cubicBezTo>
                  <a:pt x="278" y="11"/>
                  <a:pt x="273" y="0"/>
                  <a:pt x="260" y="0"/>
                </a:cubicBezTo>
                <a:cubicBezTo>
                  <a:pt x="246" y="0"/>
                  <a:pt x="241" y="11"/>
                  <a:pt x="241" y="24"/>
                </a:cubicBezTo>
                <a:cubicBezTo>
                  <a:pt x="241" y="37"/>
                  <a:pt x="254" y="48"/>
                  <a:pt x="260" y="48"/>
                </a:cubicBezTo>
                <a:close/>
                <a:moveTo>
                  <a:pt x="296" y="275"/>
                </a:moveTo>
                <a:cubicBezTo>
                  <a:pt x="296" y="285"/>
                  <a:pt x="296" y="285"/>
                  <a:pt x="296" y="285"/>
                </a:cubicBezTo>
                <a:cubicBezTo>
                  <a:pt x="296" y="300"/>
                  <a:pt x="296" y="300"/>
                  <a:pt x="290" y="300"/>
                </a:cubicBezTo>
                <a:cubicBezTo>
                  <a:pt x="229" y="300"/>
                  <a:pt x="229" y="300"/>
                  <a:pt x="229" y="300"/>
                </a:cubicBezTo>
                <a:cubicBezTo>
                  <a:pt x="224" y="300"/>
                  <a:pt x="224" y="300"/>
                  <a:pt x="224" y="285"/>
                </a:cubicBezTo>
                <a:cubicBezTo>
                  <a:pt x="224" y="275"/>
                  <a:pt x="224" y="275"/>
                  <a:pt x="224" y="275"/>
                </a:cubicBezTo>
                <a:cubicBezTo>
                  <a:pt x="224" y="264"/>
                  <a:pt x="236" y="263"/>
                  <a:pt x="247" y="259"/>
                </a:cubicBezTo>
                <a:cubicBezTo>
                  <a:pt x="251" y="263"/>
                  <a:pt x="256" y="265"/>
                  <a:pt x="260" y="265"/>
                </a:cubicBezTo>
                <a:cubicBezTo>
                  <a:pt x="264" y="265"/>
                  <a:pt x="268" y="263"/>
                  <a:pt x="273" y="259"/>
                </a:cubicBezTo>
                <a:cubicBezTo>
                  <a:pt x="283" y="263"/>
                  <a:pt x="296" y="264"/>
                  <a:pt x="296" y="275"/>
                </a:cubicBezTo>
                <a:close/>
                <a:moveTo>
                  <a:pt x="260" y="259"/>
                </a:moveTo>
                <a:cubicBezTo>
                  <a:pt x="266" y="259"/>
                  <a:pt x="278" y="248"/>
                  <a:pt x="278" y="235"/>
                </a:cubicBezTo>
                <a:cubicBezTo>
                  <a:pt x="278" y="222"/>
                  <a:pt x="273" y="211"/>
                  <a:pt x="260" y="211"/>
                </a:cubicBezTo>
                <a:cubicBezTo>
                  <a:pt x="246" y="211"/>
                  <a:pt x="241" y="222"/>
                  <a:pt x="241" y="235"/>
                </a:cubicBezTo>
                <a:cubicBezTo>
                  <a:pt x="241" y="248"/>
                  <a:pt x="254" y="259"/>
                  <a:pt x="260" y="259"/>
                </a:cubicBezTo>
                <a:close/>
                <a:moveTo>
                  <a:pt x="72" y="275"/>
                </a:moveTo>
                <a:cubicBezTo>
                  <a:pt x="72" y="285"/>
                  <a:pt x="72" y="285"/>
                  <a:pt x="72" y="285"/>
                </a:cubicBezTo>
                <a:cubicBezTo>
                  <a:pt x="72" y="300"/>
                  <a:pt x="72" y="300"/>
                  <a:pt x="67" y="300"/>
                </a:cubicBezTo>
                <a:cubicBezTo>
                  <a:pt x="5" y="300"/>
                  <a:pt x="5" y="300"/>
                  <a:pt x="5" y="300"/>
                </a:cubicBezTo>
                <a:cubicBezTo>
                  <a:pt x="0" y="300"/>
                  <a:pt x="0" y="300"/>
                  <a:pt x="0" y="285"/>
                </a:cubicBezTo>
                <a:cubicBezTo>
                  <a:pt x="0" y="275"/>
                  <a:pt x="0" y="275"/>
                  <a:pt x="0" y="275"/>
                </a:cubicBezTo>
                <a:cubicBezTo>
                  <a:pt x="0" y="264"/>
                  <a:pt x="12" y="263"/>
                  <a:pt x="23" y="259"/>
                </a:cubicBezTo>
                <a:cubicBezTo>
                  <a:pt x="27" y="263"/>
                  <a:pt x="32" y="265"/>
                  <a:pt x="36" y="265"/>
                </a:cubicBezTo>
                <a:cubicBezTo>
                  <a:pt x="40" y="265"/>
                  <a:pt x="45" y="263"/>
                  <a:pt x="49" y="259"/>
                </a:cubicBezTo>
                <a:cubicBezTo>
                  <a:pt x="59" y="263"/>
                  <a:pt x="72" y="264"/>
                  <a:pt x="72" y="275"/>
                </a:cubicBezTo>
                <a:close/>
                <a:moveTo>
                  <a:pt x="36" y="259"/>
                </a:moveTo>
                <a:cubicBezTo>
                  <a:pt x="42" y="259"/>
                  <a:pt x="54" y="248"/>
                  <a:pt x="54" y="235"/>
                </a:cubicBezTo>
                <a:cubicBezTo>
                  <a:pt x="54" y="222"/>
                  <a:pt x="49" y="211"/>
                  <a:pt x="36" y="211"/>
                </a:cubicBezTo>
                <a:cubicBezTo>
                  <a:pt x="23" y="211"/>
                  <a:pt x="18" y="222"/>
                  <a:pt x="18" y="235"/>
                </a:cubicBezTo>
                <a:cubicBezTo>
                  <a:pt x="18" y="248"/>
                  <a:pt x="30" y="259"/>
                  <a:pt x="36" y="259"/>
                </a:cubicBezTo>
                <a:close/>
                <a:moveTo>
                  <a:pt x="125" y="116"/>
                </a:moveTo>
                <a:cubicBezTo>
                  <a:pt x="125" y="100"/>
                  <a:pt x="131" y="87"/>
                  <a:pt x="147" y="87"/>
                </a:cubicBezTo>
                <a:cubicBezTo>
                  <a:pt x="163" y="87"/>
                  <a:pt x="169" y="100"/>
                  <a:pt x="169" y="116"/>
                </a:cubicBezTo>
                <a:cubicBezTo>
                  <a:pt x="169" y="132"/>
                  <a:pt x="154" y="145"/>
                  <a:pt x="147" y="145"/>
                </a:cubicBezTo>
                <a:cubicBezTo>
                  <a:pt x="140" y="145"/>
                  <a:pt x="125" y="132"/>
                  <a:pt x="125" y="116"/>
                </a:cubicBezTo>
                <a:close/>
                <a:moveTo>
                  <a:pt x="148" y="156"/>
                </a:moveTo>
                <a:cubicBezTo>
                  <a:pt x="150" y="176"/>
                  <a:pt x="150" y="176"/>
                  <a:pt x="150" y="176"/>
                </a:cubicBezTo>
                <a:cubicBezTo>
                  <a:pt x="153" y="168"/>
                  <a:pt x="155" y="159"/>
                  <a:pt x="159" y="151"/>
                </a:cubicBezTo>
                <a:cubicBezTo>
                  <a:pt x="159" y="150"/>
                  <a:pt x="159" y="150"/>
                  <a:pt x="162" y="145"/>
                </a:cubicBezTo>
                <a:cubicBezTo>
                  <a:pt x="174" y="149"/>
                  <a:pt x="190" y="151"/>
                  <a:pt x="190" y="164"/>
                </a:cubicBezTo>
                <a:cubicBezTo>
                  <a:pt x="190" y="176"/>
                  <a:pt x="190" y="176"/>
                  <a:pt x="190" y="176"/>
                </a:cubicBezTo>
                <a:cubicBezTo>
                  <a:pt x="190" y="194"/>
                  <a:pt x="190" y="194"/>
                  <a:pt x="183" y="194"/>
                </a:cubicBezTo>
                <a:cubicBezTo>
                  <a:pt x="110" y="194"/>
                  <a:pt x="110" y="194"/>
                  <a:pt x="110" y="194"/>
                </a:cubicBezTo>
                <a:cubicBezTo>
                  <a:pt x="104" y="194"/>
                  <a:pt x="104" y="194"/>
                  <a:pt x="104" y="176"/>
                </a:cubicBezTo>
                <a:cubicBezTo>
                  <a:pt x="104" y="164"/>
                  <a:pt x="104" y="164"/>
                  <a:pt x="104" y="164"/>
                </a:cubicBezTo>
                <a:cubicBezTo>
                  <a:pt x="104" y="151"/>
                  <a:pt x="118" y="149"/>
                  <a:pt x="131" y="145"/>
                </a:cubicBezTo>
                <a:cubicBezTo>
                  <a:pt x="134" y="150"/>
                  <a:pt x="134" y="150"/>
                  <a:pt x="135" y="151"/>
                </a:cubicBezTo>
                <a:cubicBezTo>
                  <a:pt x="138" y="159"/>
                  <a:pt x="141" y="168"/>
                  <a:pt x="143" y="176"/>
                </a:cubicBezTo>
                <a:cubicBezTo>
                  <a:pt x="145" y="156"/>
                  <a:pt x="145" y="156"/>
                  <a:pt x="145" y="156"/>
                </a:cubicBezTo>
                <a:cubicBezTo>
                  <a:pt x="145" y="155"/>
                  <a:pt x="145" y="155"/>
                  <a:pt x="145" y="155"/>
                </a:cubicBezTo>
                <a:cubicBezTo>
                  <a:pt x="141" y="149"/>
                  <a:pt x="141" y="149"/>
                  <a:pt x="141" y="149"/>
                </a:cubicBezTo>
                <a:cubicBezTo>
                  <a:pt x="144" y="150"/>
                  <a:pt x="144" y="150"/>
                  <a:pt x="144" y="150"/>
                </a:cubicBezTo>
                <a:cubicBezTo>
                  <a:pt x="145" y="150"/>
                  <a:pt x="145" y="150"/>
                  <a:pt x="146" y="150"/>
                </a:cubicBezTo>
                <a:cubicBezTo>
                  <a:pt x="146" y="150"/>
                  <a:pt x="146" y="150"/>
                  <a:pt x="147" y="150"/>
                </a:cubicBezTo>
                <a:cubicBezTo>
                  <a:pt x="147" y="150"/>
                  <a:pt x="147" y="150"/>
                  <a:pt x="147" y="150"/>
                </a:cubicBezTo>
                <a:cubicBezTo>
                  <a:pt x="149" y="150"/>
                  <a:pt x="149" y="150"/>
                  <a:pt x="149" y="150"/>
                </a:cubicBezTo>
                <a:cubicBezTo>
                  <a:pt x="152" y="149"/>
                  <a:pt x="152" y="149"/>
                  <a:pt x="152" y="149"/>
                </a:cubicBezTo>
                <a:cubicBezTo>
                  <a:pt x="149" y="155"/>
                  <a:pt x="149" y="155"/>
                  <a:pt x="149" y="155"/>
                </a:cubicBezTo>
                <a:lnTo>
                  <a:pt x="148" y="156"/>
                </a:lnTo>
                <a:close/>
              </a:path>
            </a:pathLst>
          </a:custGeom>
          <a:solidFill>
            <a:srgbClr val="FFFFFF"/>
          </a:solidFill>
          <a:ln>
            <a:noFill/>
          </a:ln>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4281140759"/>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Object 4" hidden="1"/>
          <p:cNvGraphicFramePr>
            <a:graphicFrameLocks noChangeAspect="1"/>
          </p:cNvGraphicFramePr>
          <p:nvPr>
            <p:custDataLst>
              <p:tags r:id="rId2"/>
            </p:custDataLst>
            <p:extLst>
              <p:ext uri="{D42A27DB-BD31-4B8C-83A1-F6EECF244321}">
                <p14:modId xmlns:p14="http://schemas.microsoft.com/office/powerpoint/2010/main" val="959658695"/>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6120"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Trade Franchise Partner Integration</a:t>
            </a:r>
            <a:endParaRPr lang="en-US" dirty="0"/>
          </a:p>
        </p:txBody>
      </p:sp>
      <p:sp>
        <p:nvSpPr>
          <p:cNvPr id="10" name="Content Placeholder 9"/>
          <p:cNvSpPr>
            <a:spLocks noGrp="1"/>
          </p:cNvSpPr>
          <p:nvPr>
            <p:ph type="body" sz="quarter" idx="10"/>
          </p:nvPr>
        </p:nvSpPr>
        <p:spPr>
          <a:xfrm>
            <a:off x="519112" y="1447799"/>
            <a:ext cx="3962453" cy="3725635"/>
          </a:xfrm>
        </p:spPr>
        <p:txBody>
          <a:bodyPr/>
          <a:lstStyle/>
          <a:p>
            <a:r>
              <a:rPr lang="en-US" sz="3600" dirty="0" smtClean="0">
                <a:solidFill>
                  <a:schemeClr val="accent2">
                    <a:alpha val="99000"/>
                  </a:schemeClr>
                </a:solidFill>
              </a:rPr>
              <a:t>Enables integration across partners </a:t>
            </a:r>
            <a:br>
              <a:rPr lang="en-US" sz="3600" dirty="0" smtClean="0">
                <a:solidFill>
                  <a:schemeClr val="accent2">
                    <a:alpha val="99000"/>
                  </a:schemeClr>
                </a:solidFill>
              </a:rPr>
            </a:br>
            <a:r>
              <a:rPr lang="en-US" sz="3600" dirty="0" smtClean="0">
                <a:solidFill>
                  <a:schemeClr val="accent2">
                    <a:alpha val="99000"/>
                  </a:schemeClr>
                </a:solidFill>
              </a:rPr>
              <a:t>and franchise environments</a:t>
            </a:r>
          </a:p>
          <a:p>
            <a:pPr lvl="1">
              <a:spcAft>
                <a:spcPts val="600"/>
              </a:spcAft>
            </a:pPr>
            <a:r>
              <a:rPr lang="en-US" dirty="0" smtClean="0"/>
              <a:t>Low trust </a:t>
            </a:r>
          </a:p>
          <a:p>
            <a:pPr lvl="1">
              <a:spcAft>
                <a:spcPts val="600"/>
              </a:spcAft>
            </a:pPr>
            <a:r>
              <a:rPr lang="en-US" dirty="0" smtClean="0"/>
              <a:t>Limited control</a:t>
            </a:r>
          </a:p>
          <a:p>
            <a:pPr lvl="1">
              <a:spcAft>
                <a:spcPts val="600"/>
              </a:spcAft>
            </a:pPr>
            <a:r>
              <a:rPr lang="en-US" dirty="0" smtClean="0"/>
              <a:t>Diverse sites with varying connectivity</a:t>
            </a:r>
          </a:p>
          <a:p>
            <a:pPr lvl="1"/>
            <a:r>
              <a:rPr lang="en-US" dirty="0" smtClean="0"/>
              <a:t>Direct peer access and cloud access </a:t>
            </a:r>
            <a:endParaRPr lang="en-US" dirty="0"/>
          </a:p>
        </p:txBody>
      </p:sp>
      <p:sp>
        <p:nvSpPr>
          <p:cNvPr id="37" name="Rectangle 36"/>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38"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smtClean="0">
                <a:ln>
                  <a:solidFill>
                    <a:srgbClr val="FFFFFF">
                      <a:alpha val="0"/>
                    </a:srgbClr>
                  </a:solidFill>
                </a:ln>
                <a:solidFill>
                  <a:srgbClr val="FFFFFF">
                    <a:alpha val="99000"/>
                  </a:srgbClr>
                </a:solidFill>
                <a:latin typeface="Segoe UI Light" pitchFamily="34" charset="0"/>
              </a:rPr>
              <a:t>Commerce Site</a:t>
            </a:r>
            <a:endParaRPr lang="en-US" sz="2800" dirty="0">
              <a:ln>
                <a:solidFill>
                  <a:srgbClr val="FFFFFF">
                    <a:alpha val="0"/>
                  </a:srgbClr>
                </a:solidFill>
              </a:ln>
              <a:solidFill>
                <a:srgbClr val="FFFFFF">
                  <a:alpha val="99000"/>
                </a:srgbClr>
              </a:solidFill>
              <a:latin typeface="Segoe UI Light" pitchFamily="34" charset="0"/>
            </a:endParaRPr>
          </a:p>
        </p:txBody>
      </p:sp>
      <p:sp>
        <p:nvSpPr>
          <p:cNvPr id="43" name="Rectangle 42"/>
          <p:cNvSpPr/>
          <p:nvPr/>
        </p:nvSpPr>
        <p:spPr bwMode="auto">
          <a:xfrm>
            <a:off x="10319657"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44" name="Straight Connector 43"/>
          <p:cNvCxnSpPr/>
          <p:nvPr/>
        </p:nvCxnSpPr>
        <p:spPr>
          <a:xfrm>
            <a:off x="10319658"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56" name="Rectangle 55"/>
          <p:cNvSpPr/>
          <p:nvPr/>
        </p:nvSpPr>
        <p:spPr bwMode="auto">
          <a:xfrm>
            <a:off x="9312813"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57" name="Straight Connector 56"/>
          <p:cNvCxnSpPr/>
          <p:nvPr/>
        </p:nvCxnSpPr>
        <p:spPr>
          <a:xfrm>
            <a:off x="9312814"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a:xfrm>
            <a:off x="9312814"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a:off x="9785085"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0" name="Rectangle 59"/>
          <p:cNvSpPr/>
          <p:nvPr/>
        </p:nvSpPr>
        <p:spPr bwMode="auto">
          <a:xfrm>
            <a:off x="8305968"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61" name="Straight Connector 60"/>
          <p:cNvCxnSpPr/>
          <p:nvPr/>
        </p:nvCxnSpPr>
        <p:spPr>
          <a:xfrm>
            <a:off x="8305969"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2" name="Straight Connector 61"/>
          <p:cNvCxnSpPr/>
          <p:nvPr/>
        </p:nvCxnSpPr>
        <p:spPr>
          <a:xfrm>
            <a:off x="8305969"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8778240"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4" name="Rectangle 63"/>
          <p:cNvSpPr/>
          <p:nvPr/>
        </p:nvSpPr>
        <p:spPr bwMode="auto">
          <a:xfrm>
            <a:off x="7299123"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65" name="Straight Connector 64"/>
          <p:cNvCxnSpPr/>
          <p:nvPr/>
        </p:nvCxnSpPr>
        <p:spPr>
          <a:xfrm>
            <a:off x="7299124"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7299124"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p:nvPr/>
        </p:nvCxnSpPr>
        <p:spPr>
          <a:xfrm>
            <a:off x="7771395"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68" name="Rectangle 67"/>
          <p:cNvSpPr/>
          <p:nvPr/>
        </p:nvSpPr>
        <p:spPr bwMode="auto">
          <a:xfrm>
            <a:off x="6292278" y="4025461"/>
            <a:ext cx="944544" cy="1097280"/>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Partner</a:t>
            </a:r>
          </a:p>
        </p:txBody>
      </p:sp>
      <p:cxnSp>
        <p:nvCxnSpPr>
          <p:cNvPr id="69" name="Straight Connector 68"/>
          <p:cNvCxnSpPr/>
          <p:nvPr/>
        </p:nvCxnSpPr>
        <p:spPr>
          <a:xfrm>
            <a:off x="6292279" y="3291010"/>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6292279"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p:nvPr/>
        </p:nvCxnSpPr>
        <p:spPr>
          <a:xfrm>
            <a:off x="6764550"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72" name="Rectangle 71"/>
          <p:cNvSpPr/>
          <p:nvPr/>
        </p:nvSpPr>
        <p:spPr bwMode="auto">
          <a:xfrm>
            <a:off x="4953838" y="4025461"/>
            <a:ext cx="1276140" cy="1097280"/>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pPr algn="ctr"/>
            <a:r>
              <a:rPr lang="en-US" sz="1600" dirty="0" smtClean="0">
                <a:ln>
                  <a:solidFill>
                    <a:schemeClr val="bg1">
                      <a:alpha val="0"/>
                    </a:schemeClr>
                  </a:solidFill>
                </a:ln>
                <a:solidFill>
                  <a:schemeClr val="lt1">
                    <a:alpha val="99000"/>
                  </a:schemeClr>
                </a:solidFill>
              </a:rPr>
              <a:t>Central Assets</a:t>
            </a:r>
            <a:endParaRPr lang="en-US" sz="1600" dirty="0">
              <a:ln>
                <a:solidFill>
                  <a:schemeClr val="bg1">
                    <a:alpha val="0"/>
                  </a:schemeClr>
                </a:solidFill>
              </a:ln>
              <a:solidFill>
                <a:schemeClr val="lt1">
                  <a:alpha val="99000"/>
                </a:schemeClr>
              </a:solidFill>
            </a:endParaRPr>
          </a:p>
        </p:txBody>
      </p:sp>
      <p:cxnSp>
        <p:nvCxnSpPr>
          <p:cNvPr id="73" name="Straight Connector 72"/>
          <p:cNvCxnSpPr/>
          <p:nvPr/>
        </p:nvCxnSpPr>
        <p:spPr>
          <a:xfrm>
            <a:off x="4953838" y="3291010"/>
            <a:ext cx="1280160"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4953838" y="5435161"/>
            <a:ext cx="1280160"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a:off x="5591908" y="3024555"/>
            <a:ext cx="0" cy="980810"/>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p:nvPr/>
        </p:nvCxnSpPr>
        <p:spPr>
          <a:xfrm>
            <a:off x="10791929" y="3024555"/>
            <a:ext cx="0" cy="980810"/>
          </a:xfrm>
          <a:prstGeom prst="straightConnector1">
            <a:avLst/>
          </a:prstGeom>
          <a:ln w="28575">
            <a:solidFill>
              <a:schemeClr val="accent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0319658" y="5435161"/>
            <a:ext cx="944544" cy="0"/>
          </a:xfrm>
          <a:prstGeom prst="line">
            <a:avLst/>
          </a:prstGeom>
          <a:ln w="28575" cap="rnd">
            <a:solidFill>
              <a:schemeClr val="accent1"/>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10791929"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1" name="Straight Arrow Connector 80"/>
          <p:cNvCxnSpPr/>
          <p:nvPr/>
        </p:nvCxnSpPr>
        <p:spPr>
          <a:xfrm>
            <a:off x="5591908"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5585460" y="6085374"/>
            <a:ext cx="5212080" cy="0"/>
          </a:xfrm>
          <a:prstGeom prst="line">
            <a:avLst/>
          </a:prstGeom>
          <a:ln w="28575">
            <a:solidFill>
              <a:schemeClr val="accent1"/>
            </a:solidFill>
            <a:prstDash val="solid"/>
            <a:headEnd type="none"/>
            <a:tailEnd type="none"/>
          </a:ln>
        </p:spPr>
        <p:style>
          <a:lnRef idx="1">
            <a:schemeClr val="accent1"/>
          </a:lnRef>
          <a:fillRef idx="0">
            <a:schemeClr val="accent1"/>
          </a:fillRef>
          <a:effectRef idx="0">
            <a:schemeClr val="accent1"/>
          </a:effectRef>
          <a:fontRef idx="minor">
            <a:schemeClr val="tx1"/>
          </a:fontRef>
        </p:style>
      </p:cxnSp>
      <p:cxnSp>
        <p:nvCxnSpPr>
          <p:cNvPr id="110" name="Straight Arrow Connector 109"/>
          <p:cNvCxnSpPr/>
          <p:nvPr/>
        </p:nvCxnSpPr>
        <p:spPr>
          <a:xfrm>
            <a:off x="9785085"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1" name="Straight Arrow Connector 110"/>
          <p:cNvCxnSpPr/>
          <p:nvPr/>
        </p:nvCxnSpPr>
        <p:spPr>
          <a:xfrm>
            <a:off x="8778240"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2" name="Straight Arrow Connector 111"/>
          <p:cNvCxnSpPr/>
          <p:nvPr/>
        </p:nvCxnSpPr>
        <p:spPr>
          <a:xfrm>
            <a:off x="7771395"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p:nvPr/>
        </p:nvCxnSpPr>
        <p:spPr>
          <a:xfrm>
            <a:off x="6764550" y="5104564"/>
            <a:ext cx="0" cy="980810"/>
          </a:xfrm>
          <a:prstGeom prst="straightConnector1">
            <a:avLst/>
          </a:prstGeom>
          <a:ln w="28575">
            <a:solidFill>
              <a:schemeClr val="accent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114" name="Freeform 159"/>
          <p:cNvSpPr>
            <a:spLocks noEditPoints="1"/>
          </p:cNvSpPr>
          <p:nvPr/>
        </p:nvSpPr>
        <p:spPr bwMode="black">
          <a:xfrm>
            <a:off x="5341241" y="1827660"/>
            <a:ext cx="666418" cy="1002442"/>
          </a:xfrm>
          <a:custGeom>
            <a:avLst/>
            <a:gdLst>
              <a:gd name="T0" fmla="*/ 101 w 283"/>
              <a:gd name="T1" fmla="*/ 50 h 426"/>
              <a:gd name="T2" fmla="*/ 202 w 283"/>
              <a:gd name="T3" fmla="*/ 50 h 426"/>
              <a:gd name="T4" fmla="*/ 271 w 283"/>
              <a:gd name="T5" fmla="*/ 254 h 426"/>
              <a:gd name="T6" fmla="*/ 274 w 283"/>
              <a:gd name="T7" fmla="*/ 266 h 426"/>
              <a:gd name="T8" fmla="*/ 204 w 283"/>
              <a:gd name="T9" fmla="*/ 298 h 426"/>
              <a:gd name="T10" fmla="*/ 210 w 283"/>
              <a:gd name="T11" fmla="*/ 426 h 426"/>
              <a:gd name="T12" fmla="*/ 179 w 283"/>
              <a:gd name="T13" fmla="*/ 407 h 426"/>
              <a:gd name="T14" fmla="*/ 141 w 283"/>
              <a:gd name="T15" fmla="*/ 315 h 426"/>
              <a:gd name="T16" fmla="*/ 94 w 283"/>
              <a:gd name="T17" fmla="*/ 426 h 426"/>
              <a:gd name="T18" fmla="*/ 70 w 283"/>
              <a:gd name="T19" fmla="*/ 395 h 426"/>
              <a:gd name="T20" fmla="*/ 54 w 283"/>
              <a:gd name="T21" fmla="*/ 338 h 426"/>
              <a:gd name="T22" fmla="*/ 34 w 283"/>
              <a:gd name="T23" fmla="*/ 326 h 426"/>
              <a:gd name="T24" fmla="*/ 0 w 283"/>
              <a:gd name="T25" fmla="*/ 198 h 426"/>
              <a:gd name="T26" fmla="*/ 49 w 283"/>
              <a:gd name="T27" fmla="*/ 172 h 426"/>
              <a:gd name="T28" fmla="*/ 110 w 283"/>
              <a:gd name="T29" fmla="*/ 125 h 426"/>
              <a:gd name="T30" fmla="*/ 195 w 283"/>
              <a:gd name="T31" fmla="*/ 133 h 426"/>
              <a:gd name="T32" fmla="*/ 224 w 283"/>
              <a:gd name="T33" fmla="*/ 126 h 426"/>
              <a:gd name="T34" fmla="*/ 261 w 283"/>
              <a:gd name="T35" fmla="*/ 215 h 426"/>
              <a:gd name="T36" fmla="*/ 283 w 283"/>
              <a:gd name="T37" fmla="*/ 235 h 426"/>
              <a:gd name="T38" fmla="*/ 86 w 283"/>
              <a:gd name="T39" fmla="*/ 208 h 426"/>
              <a:gd name="T40" fmla="*/ 230 w 283"/>
              <a:gd name="T41" fmla="*/ 141 h 426"/>
              <a:gd name="T42" fmla="*/ 222 w 283"/>
              <a:gd name="T43" fmla="*/ 136 h 426"/>
              <a:gd name="T44" fmla="*/ 86 w 283"/>
              <a:gd name="T45" fmla="*/ 194 h 426"/>
              <a:gd name="T46" fmla="*/ 17 w 283"/>
              <a:gd name="T47" fmla="*/ 226 h 426"/>
              <a:gd name="T48" fmla="*/ 46 w 283"/>
              <a:gd name="T49" fmla="*/ 183 h 426"/>
              <a:gd name="T50" fmla="*/ 10 w 283"/>
              <a:gd name="T51" fmla="*/ 198 h 426"/>
              <a:gd name="T52" fmla="*/ 17 w 283"/>
              <a:gd name="T53" fmla="*/ 226 h 426"/>
              <a:gd name="T54" fmla="*/ 263 w 283"/>
              <a:gd name="T55" fmla="*/ 264 h 426"/>
              <a:gd name="T56" fmla="*/ 86 w 283"/>
              <a:gd name="T57" fmla="*/ 244 h 426"/>
              <a:gd name="T58" fmla="*/ 86 w 283"/>
              <a:gd name="T59" fmla="*/ 246 h 426"/>
              <a:gd name="T60" fmla="*/ 48 w 283"/>
              <a:gd name="T61" fmla="*/ 255 h 426"/>
              <a:gd name="T62" fmla="*/ 43 w 283"/>
              <a:gd name="T63" fmla="*/ 323 h 426"/>
              <a:gd name="T64" fmla="*/ 52 w 283"/>
              <a:gd name="T65" fmla="*/ 328 h 426"/>
              <a:gd name="T66" fmla="*/ 264 w 283"/>
              <a:gd name="T67" fmla="*/ 266 h 426"/>
              <a:gd name="T68" fmla="*/ 245 w 283"/>
              <a:gd name="T69" fmla="*/ 259 h 426"/>
              <a:gd name="T70" fmla="*/ 222 w 283"/>
              <a:gd name="T71" fmla="*/ 246 h 426"/>
              <a:gd name="T72" fmla="*/ 215 w 283"/>
              <a:gd name="T73" fmla="*/ 248 h 426"/>
              <a:gd name="T74" fmla="*/ 202 w 283"/>
              <a:gd name="T75" fmla="*/ 270 h 426"/>
              <a:gd name="T76" fmla="*/ 215 w 283"/>
              <a:gd name="T77" fmla="*/ 248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3" h="426">
                <a:moveTo>
                  <a:pt x="151" y="100"/>
                </a:moveTo>
                <a:cubicBezTo>
                  <a:pt x="124" y="100"/>
                  <a:pt x="101" y="77"/>
                  <a:pt x="101" y="50"/>
                </a:cubicBezTo>
                <a:cubicBezTo>
                  <a:pt x="101" y="22"/>
                  <a:pt x="124" y="0"/>
                  <a:pt x="151" y="0"/>
                </a:cubicBezTo>
                <a:cubicBezTo>
                  <a:pt x="179" y="0"/>
                  <a:pt x="202" y="22"/>
                  <a:pt x="202" y="50"/>
                </a:cubicBezTo>
                <a:cubicBezTo>
                  <a:pt x="202" y="77"/>
                  <a:pt x="179" y="100"/>
                  <a:pt x="151" y="100"/>
                </a:cubicBezTo>
                <a:close/>
                <a:moveTo>
                  <a:pt x="271" y="254"/>
                </a:moveTo>
                <a:cubicBezTo>
                  <a:pt x="273" y="262"/>
                  <a:pt x="273" y="262"/>
                  <a:pt x="273" y="262"/>
                </a:cubicBezTo>
                <a:cubicBezTo>
                  <a:pt x="273" y="263"/>
                  <a:pt x="274" y="265"/>
                  <a:pt x="274" y="266"/>
                </a:cubicBezTo>
                <a:cubicBezTo>
                  <a:pt x="274" y="274"/>
                  <a:pt x="269" y="280"/>
                  <a:pt x="261" y="282"/>
                </a:cubicBezTo>
                <a:cubicBezTo>
                  <a:pt x="204" y="298"/>
                  <a:pt x="204" y="298"/>
                  <a:pt x="204" y="298"/>
                </a:cubicBezTo>
                <a:cubicBezTo>
                  <a:pt x="228" y="395"/>
                  <a:pt x="228" y="395"/>
                  <a:pt x="228" y="395"/>
                </a:cubicBezTo>
                <a:cubicBezTo>
                  <a:pt x="231" y="409"/>
                  <a:pt x="223" y="422"/>
                  <a:pt x="210" y="426"/>
                </a:cubicBezTo>
                <a:cubicBezTo>
                  <a:pt x="208" y="426"/>
                  <a:pt x="206" y="426"/>
                  <a:pt x="204" y="426"/>
                </a:cubicBezTo>
                <a:cubicBezTo>
                  <a:pt x="192" y="426"/>
                  <a:pt x="182" y="419"/>
                  <a:pt x="179" y="407"/>
                </a:cubicBezTo>
                <a:cubicBezTo>
                  <a:pt x="155" y="311"/>
                  <a:pt x="155" y="311"/>
                  <a:pt x="155" y="311"/>
                </a:cubicBezTo>
                <a:cubicBezTo>
                  <a:pt x="141" y="315"/>
                  <a:pt x="141" y="315"/>
                  <a:pt x="141" y="315"/>
                </a:cubicBezTo>
                <a:cubicBezTo>
                  <a:pt x="118" y="407"/>
                  <a:pt x="118" y="407"/>
                  <a:pt x="118" y="407"/>
                </a:cubicBezTo>
                <a:cubicBezTo>
                  <a:pt x="116" y="419"/>
                  <a:pt x="105" y="426"/>
                  <a:pt x="94" y="426"/>
                </a:cubicBezTo>
                <a:cubicBezTo>
                  <a:pt x="92" y="426"/>
                  <a:pt x="90" y="426"/>
                  <a:pt x="88" y="426"/>
                </a:cubicBezTo>
                <a:cubicBezTo>
                  <a:pt x="75" y="422"/>
                  <a:pt x="67" y="409"/>
                  <a:pt x="70" y="395"/>
                </a:cubicBezTo>
                <a:cubicBezTo>
                  <a:pt x="86" y="329"/>
                  <a:pt x="86" y="329"/>
                  <a:pt x="86" y="329"/>
                </a:cubicBezTo>
                <a:cubicBezTo>
                  <a:pt x="54" y="338"/>
                  <a:pt x="54" y="338"/>
                  <a:pt x="54" y="338"/>
                </a:cubicBezTo>
                <a:cubicBezTo>
                  <a:pt x="53" y="338"/>
                  <a:pt x="51" y="338"/>
                  <a:pt x="50" y="338"/>
                </a:cubicBezTo>
                <a:cubicBezTo>
                  <a:pt x="42" y="338"/>
                  <a:pt x="36" y="334"/>
                  <a:pt x="34" y="326"/>
                </a:cubicBezTo>
                <a:cubicBezTo>
                  <a:pt x="0" y="202"/>
                  <a:pt x="0" y="202"/>
                  <a:pt x="0" y="202"/>
                </a:cubicBezTo>
                <a:cubicBezTo>
                  <a:pt x="0" y="201"/>
                  <a:pt x="0" y="200"/>
                  <a:pt x="0" y="198"/>
                </a:cubicBezTo>
                <a:cubicBezTo>
                  <a:pt x="0" y="191"/>
                  <a:pt x="5" y="184"/>
                  <a:pt x="12" y="182"/>
                </a:cubicBezTo>
                <a:cubicBezTo>
                  <a:pt x="49" y="172"/>
                  <a:pt x="49" y="172"/>
                  <a:pt x="49" y="172"/>
                </a:cubicBezTo>
                <a:cubicBezTo>
                  <a:pt x="106" y="127"/>
                  <a:pt x="106" y="127"/>
                  <a:pt x="106" y="127"/>
                </a:cubicBezTo>
                <a:cubicBezTo>
                  <a:pt x="107" y="126"/>
                  <a:pt x="109" y="125"/>
                  <a:pt x="110" y="125"/>
                </a:cubicBezTo>
                <a:cubicBezTo>
                  <a:pt x="117" y="119"/>
                  <a:pt x="130" y="116"/>
                  <a:pt x="149" y="116"/>
                </a:cubicBezTo>
                <a:cubicBezTo>
                  <a:pt x="175" y="116"/>
                  <a:pt x="189" y="123"/>
                  <a:pt x="195" y="133"/>
                </a:cubicBezTo>
                <a:cubicBezTo>
                  <a:pt x="219" y="126"/>
                  <a:pt x="219" y="126"/>
                  <a:pt x="219" y="126"/>
                </a:cubicBezTo>
                <a:cubicBezTo>
                  <a:pt x="221" y="126"/>
                  <a:pt x="222" y="126"/>
                  <a:pt x="224" y="126"/>
                </a:cubicBezTo>
                <a:cubicBezTo>
                  <a:pt x="231" y="126"/>
                  <a:pt x="238" y="131"/>
                  <a:pt x="240" y="138"/>
                </a:cubicBezTo>
                <a:cubicBezTo>
                  <a:pt x="261" y="215"/>
                  <a:pt x="261" y="215"/>
                  <a:pt x="261" y="215"/>
                </a:cubicBezTo>
                <a:cubicBezTo>
                  <a:pt x="263" y="215"/>
                  <a:pt x="263" y="215"/>
                  <a:pt x="263" y="215"/>
                </a:cubicBezTo>
                <a:cubicBezTo>
                  <a:pt x="275" y="215"/>
                  <a:pt x="283" y="224"/>
                  <a:pt x="283" y="235"/>
                </a:cubicBezTo>
                <a:cubicBezTo>
                  <a:pt x="283" y="244"/>
                  <a:pt x="278" y="251"/>
                  <a:pt x="271" y="254"/>
                </a:cubicBezTo>
                <a:close/>
                <a:moveTo>
                  <a:pt x="86" y="208"/>
                </a:moveTo>
                <a:cubicBezTo>
                  <a:pt x="237" y="167"/>
                  <a:pt x="237" y="167"/>
                  <a:pt x="237" y="167"/>
                </a:cubicBezTo>
                <a:cubicBezTo>
                  <a:pt x="230" y="141"/>
                  <a:pt x="230" y="141"/>
                  <a:pt x="230" y="141"/>
                </a:cubicBezTo>
                <a:cubicBezTo>
                  <a:pt x="230" y="138"/>
                  <a:pt x="227" y="136"/>
                  <a:pt x="224" y="136"/>
                </a:cubicBezTo>
                <a:cubicBezTo>
                  <a:pt x="223" y="136"/>
                  <a:pt x="223" y="136"/>
                  <a:pt x="222" y="136"/>
                </a:cubicBezTo>
                <a:cubicBezTo>
                  <a:pt x="127" y="161"/>
                  <a:pt x="127" y="161"/>
                  <a:pt x="127" y="161"/>
                </a:cubicBezTo>
                <a:cubicBezTo>
                  <a:pt x="86" y="194"/>
                  <a:pt x="86" y="194"/>
                  <a:pt x="86" y="194"/>
                </a:cubicBezTo>
                <a:lnTo>
                  <a:pt x="86" y="208"/>
                </a:lnTo>
                <a:close/>
                <a:moveTo>
                  <a:pt x="17" y="226"/>
                </a:moveTo>
                <a:cubicBezTo>
                  <a:pt x="46" y="219"/>
                  <a:pt x="46" y="219"/>
                  <a:pt x="46" y="219"/>
                </a:cubicBezTo>
                <a:cubicBezTo>
                  <a:pt x="46" y="183"/>
                  <a:pt x="46" y="183"/>
                  <a:pt x="46" y="183"/>
                </a:cubicBezTo>
                <a:cubicBezTo>
                  <a:pt x="15" y="191"/>
                  <a:pt x="15" y="191"/>
                  <a:pt x="15" y="191"/>
                </a:cubicBezTo>
                <a:cubicBezTo>
                  <a:pt x="12" y="192"/>
                  <a:pt x="10" y="195"/>
                  <a:pt x="10" y="198"/>
                </a:cubicBezTo>
                <a:cubicBezTo>
                  <a:pt x="10" y="199"/>
                  <a:pt x="10" y="199"/>
                  <a:pt x="10" y="200"/>
                </a:cubicBezTo>
                <a:lnTo>
                  <a:pt x="17" y="226"/>
                </a:lnTo>
                <a:close/>
                <a:moveTo>
                  <a:pt x="264" y="266"/>
                </a:moveTo>
                <a:cubicBezTo>
                  <a:pt x="264" y="266"/>
                  <a:pt x="264" y="265"/>
                  <a:pt x="263" y="264"/>
                </a:cubicBezTo>
                <a:cubicBezTo>
                  <a:pt x="247" y="201"/>
                  <a:pt x="247" y="201"/>
                  <a:pt x="247" y="201"/>
                </a:cubicBezTo>
                <a:cubicBezTo>
                  <a:pt x="86" y="244"/>
                  <a:pt x="86" y="244"/>
                  <a:pt x="86" y="244"/>
                </a:cubicBezTo>
                <a:cubicBezTo>
                  <a:pt x="86" y="246"/>
                  <a:pt x="86" y="246"/>
                  <a:pt x="86" y="246"/>
                </a:cubicBezTo>
                <a:cubicBezTo>
                  <a:pt x="86" y="246"/>
                  <a:pt x="86" y="246"/>
                  <a:pt x="86" y="246"/>
                </a:cubicBezTo>
                <a:cubicBezTo>
                  <a:pt x="86" y="257"/>
                  <a:pt x="77" y="266"/>
                  <a:pt x="66" y="266"/>
                </a:cubicBezTo>
                <a:cubicBezTo>
                  <a:pt x="58" y="266"/>
                  <a:pt x="51" y="262"/>
                  <a:pt x="48" y="255"/>
                </a:cubicBezTo>
                <a:cubicBezTo>
                  <a:pt x="26" y="260"/>
                  <a:pt x="26" y="260"/>
                  <a:pt x="26" y="260"/>
                </a:cubicBezTo>
                <a:cubicBezTo>
                  <a:pt x="43" y="323"/>
                  <a:pt x="43" y="323"/>
                  <a:pt x="43" y="323"/>
                </a:cubicBezTo>
                <a:cubicBezTo>
                  <a:pt x="44" y="326"/>
                  <a:pt x="47" y="328"/>
                  <a:pt x="50" y="328"/>
                </a:cubicBezTo>
                <a:cubicBezTo>
                  <a:pt x="50" y="328"/>
                  <a:pt x="51" y="328"/>
                  <a:pt x="52" y="328"/>
                </a:cubicBezTo>
                <a:cubicBezTo>
                  <a:pt x="259" y="273"/>
                  <a:pt x="259" y="273"/>
                  <a:pt x="259" y="273"/>
                </a:cubicBezTo>
                <a:cubicBezTo>
                  <a:pt x="262" y="272"/>
                  <a:pt x="264" y="269"/>
                  <a:pt x="264" y="266"/>
                </a:cubicBezTo>
                <a:close/>
                <a:moveTo>
                  <a:pt x="240" y="241"/>
                </a:moveTo>
                <a:cubicBezTo>
                  <a:pt x="245" y="259"/>
                  <a:pt x="245" y="259"/>
                  <a:pt x="245" y="259"/>
                </a:cubicBezTo>
                <a:cubicBezTo>
                  <a:pt x="227" y="264"/>
                  <a:pt x="227" y="264"/>
                  <a:pt x="227" y="264"/>
                </a:cubicBezTo>
                <a:cubicBezTo>
                  <a:pt x="222" y="246"/>
                  <a:pt x="222" y="246"/>
                  <a:pt x="222" y="246"/>
                </a:cubicBezTo>
                <a:lnTo>
                  <a:pt x="240" y="241"/>
                </a:lnTo>
                <a:close/>
                <a:moveTo>
                  <a:pt x="215" y="248"/>
                </a:moveTo>
                <a:cubicBezTo>
                  <a:pt x="220" y="265"/>
                  <a:pt x="220" y="265"/>
                  <a:pt x="220" y="265"/>
                </a:cubicBezTo>
                <a:cubicBezTo>
                  <a:pt x="202" y="270"/>
                  <a:pt x="202" y="270"/>
                  <a:pt x="202" y="270"/>
                </a:cubicBezTo>
                <a:cubicBezTo>
                  <a:pt x="197" y="253"/>
                  <a:pt x="197" y="253"/>
                  <a:pt x="197" y="253"/>
                </a:cubicBezTo>
                <a:lnTo>
                  <a:pt x="215" y="24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2305" tIns="41153" rIns="82305" bIns="41153" numCol="1" anchor="t" anchorCtr="0" compatLnSpc="1">
            <a:prstTxWarp prst="textNoShape">
              <a:avLst/>
            </a:prstTxWarp>
          </a:bodyPr>
          <a:lstStyle/>
          <a:p>
            <a:endParaRPr lang="en-US" sz="1600" dirty="0"/>
          </a:p>
        </p:txBody>
      </p:sp>
    </p:spTree>
    <p:extLst>
      <p:ext uri="{BB962C8B-B14F-4D97-AF65-F5344CB8AC3E}">
        <p14:creationId xmlns:p14="http://schemas.microsoft.com/office/powerpoint/2010/main" val="3045668629"/>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hidden="1"/>
          <p:cNvGraphicFramePr>
            <a:graphicFrameLocks noChangeAspect="1"/>
          </p:cNvGraphicFramePr>
          <p:nvPr>
            <p:custDataLst>
              <p:tags r:id="rId2"/>
            </p:custDataLst>
            <p:extLst>
              <p:ext uri="{D42A27DB-BD31-4B8C-83A1-F6EECF244321}">
                <p14:modId xmlns:p14="http://schemas.microsoft.com/office/powerpoint/2010/main" val="4258983041"/>
              </p:ext>
            </p:extLst>
          </p:nvPr>
        </p:nvGraphicFramePr>
        <p:xfrm>
          <a:off x="0" y="0"/>
          <a:ext cx="158750" cy="158750"/>
        </p:xfrm>
        <a:graphic>
          <a:graphicData uri="http://schemas.openxmlformats.org/presentationml/2006/ole">
            <mc:AlternateContent xmlns:mc="http://schemas.openxmlformats.org/markup-compatibility/2006">
              <mc:Choice xmlns:v="urn:schemas-microsoft-com:vml" Requires="v">
                <p:oleObj spid="_x0000_s49189" name="think-cell Slide" r:id="rId7" imgW="270" imgH="270" progId="TCLayout.ActiveDocument.1">
                  <p:embed/>
                </p:oleObj>
              </mc:Choice>
              <mc:Fallback>
                <p:oleObj name="think-cell Slide" r:id="rId7" imgW="270" imgH="270" progId="TCLayout.ActiveDocument.1">
                  <p:embed/>
                  <p:pic>
                    <p:nvPicPr>
                      <p:cNvPr id="0" name=""/>
                      <p:cNvPicPr/>
                      <p:nvPr/>
                    </p:nvPicPr>
                    <p:blipFill>
                      <a:blip r:embed="rId8"/>
                      <a:stretch>
                        <a:fillRect/>
                      </a:stretch>
                    </p:blipFill>
                    <p:spPr>
                      <a:xfrm>
                        <a:off x="0" y="0"/>
                        <a:ext cx="158750" cy="158750"/>
                      </a:xfrm>
                      <a:prstGeom prst="rect">
                        <a:avLst/>
                      </a:prstGeom>
                    </p:spPr>
                  </p:pic>
                </p:oleObj>
              </mc:Fallback>
            </mc:AlternateContent>
          </a:graphicData>
        </a:graphic>
      </p:graphicFrame>
      <p:sp>
        <p:nvSpPr>
          <p:cNvPr id="2" name="Title 1"/>
          <p:cNvSpPr>
            <a:spLocks noGrp="1"/>
          </p:cNvSpPr>
          <p:nvPr>
            <p:ph type="title"/>
            <p:custDataLst>
              <p:tags r:id="rId3"/>
            </p:custDataLst>
          </p:nvPr>
        </p:nvSpPr>
        <p:spPr/>
        <p:txBody>
          <a:bodyPr/>
          <a:lstStyle/>
          <a:p>
            <a:r>
              <a:rPr lang="en-US" dirty="0" smtClean="0"/>
              <a:t>Mobile Workforce/Customer Integration</a:t>
            </a:r>
            <a:endParaRPr lang="en-US" dirty="0"/>
          </a:p>
        </p:txBody>
      </p:sp>
      <p:sp>
        <p:nvSpPr>
          <p:cNvPr id="12" name="Content Placeholder 11"/>
          <p:cNvSpPr>
            <a:spLocks noGrp="1"/>
          </p:cNvSpPr>
          <p:nvPr>
            <p:ph type="body" sz="quarter" idx="10"/>
          </p:nvPr>
        </p:nvSpPr>
        <p:spPr>
          <a:xfrm>
            <a:off x="519112" y="1447799"/>
            <a:ext cx="3520325" cy="2442207"/>
          </a:xfrm>
        </p:spPr>
        <p:txBody>
          <a:bodyPr/>
          <a:lstStyle/>
          <a:p>
            <a:r>
              <a:rPr lang="en-US" sz="2800" dirty="0" smtClean="0">
                <a:solidFill>
                  <a:schemeClr val="accent2">
                    <a:alpha val="99000"/>
                  </a:schemeClr>
                </a:solidFill>
              </a:rPr>
              <a:t>Mobile devices are largely not “behind the firewall”</a:t>
            </a:r>
          </a:p>
          <a:p>
            <a:r>
              <a:rPr lang="en-US" sz="2800" dirty="0" smtClean="0">
                <a:solidFill>
                  <a:schemeClr val="accent2">
                    <a:alpha val="99000"/>
                  </a:schemeClr>
                </a:solidFill>
              </a:rPr>
              <a:t>VPN solutions are largely impractical due to setup and management complexity</a:t>
            </a:r>
          </a:p>
        </p:txBody>
      </p:sp>
      <p:sp>
        <p:nvSpPr>
          <p:cNvPr id="74" name="Rectangle 73"/>
          <p:cNvSpPr/>
          <p:nvPr>
            <p:custDataLst>
              <p:tags r:id="rId4"/>
            </p:custDataLst>
          </p:nvPr>
        </p:nvSpPr>
        <p:spPr bwMode="auto">
          <a:xfrm>
            <a:off x="4551903" y="1446213"/>
            <a:ext cx="7116223" cy="482123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097004" fontAlgn="base">
              <a:spcBef>
                <a:spcPct val="0"/>
              </a:spcBef>
              <a:spcAft>
                <a:spcPct val="0"/>
              </a:spcAft>
            </a:pPr>
            <a:endParaRPr lang="en-US" sz="2000" i="1" dirty="0">
              <a:ln>
                <a:solidFill>
                  <a:schemeClr val="bg1">
                    <a:alpha val="0"/>
                  </a:schemeClr>
                </a:solidFill>
              </a:ln>
              <a:solidFill>
                <a:schemeClr val="bg1"/>
              </a:solidFill>
            </a:endParaRPr>
          </a:p>
        </p:txBody>
      </p:sp>
      <p:sp>
        <p:nvSpPr>
          <p:cNvPr id="75" name="Freeform 6"/>
          <p:cNvSpPr>
            <a:spLocks/>
          </p:cNvSpPr>
          <p:nvPr/>
        </p:nvSpPr>
        <p:spPr bwMode="auto">
          <a:xfrm>
            <a:off x="4983982" y="1668026"/>
            <a:ext cx="6282209" cy="1343811"/>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280160" tIns="45718" rIns="91436" bIns="45718" numCol="1" rtlCol="0" anchor="ctr" anchorCtr="0" compatLnSpc="1">
            <a:prstTxWarp prst="textNoShape">
              <a:avLst/>
            </a:prstTxWarp>
          </a:bodyPr>
          <a:lstStyle/>
          <a:p>
            <a:pPr lvl="0" defTabSz="914099" fontAlgn="base">
              <a:spcBef>
                <a:spcPct val="0"/>
              </a:spcBef>
              <a:spcAft>
                <a:spcPct val="0"/>
              </a:spcAft>
            </a:pPr>
            <a:r>
              <a:rPr lang="en-US" sz="2800" dirty="0">
                <a:ln>
                  <a:solidFill>
                    <a:srgbClr val="FFFFFF">
                      <a:alpha val="0"/>
                    </a:srgbClr>
                  </a:solidFill>
                </a:ln>
                <a:solidFill>
                  <a:srgbClr val="FFFFFF">
                    <a:alpha val="99000"/>
                  </a:srgbClr>
                </a:solidFill>
                <a:latin typeface="Segoe UI Light" pitchFamily="34" charset="0"/>
              </a:rPr>
              <a:t>Mobile Devices</a:t>
            </a:r>
          </a:p>
        </p:txBody>
      </p:sp>
      <p:sp>
        <p:nvSpPr>
          <p:cNvPr id="76" name="Rectangle 75"/>
          <p:cNvSpPr/>
          <p:nvPr/>
        </p:nvSpPr>
        <p:spPr bwMode="auto">
          <a:xfrm>
            <a:off x="6029011" y="3482850"/>
            <a:ext cx="2569464" cy="797749"/>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Application Client Services</a:t>
            </a:r>
          </a:p>
        </p:txBody>
      </p:sp>
      <p:cxnSp>
        <p:nvCxnSpPr>
          <p:cNvPr id="77" name="Straight Connector 76"/>
          <p:cNvCxnSpPr/>
          <p:nvPr/>
        </p:nvCxnSpPr>
        <p:spPr>
          <a:xfrm>
            <a:off x="4953838" y="4500665"/>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78" name="Freeform 5"/>
          <p:cNvSpPr>
            <a:spLocks noEditPoints="1"/>
          </p:cNvSpPr>
          <p:nvPr/>
        </p:nvSpPr>
        <p:spPr bwMode="auto">
          <a:xfrm>
            <a:off x="5399874" y="1827302"/>
            <a:ext cx="545681" cy="1041343"/>
          </a:xfrm>
          <a:custGeom>
            <a:avLst/>
            <a:gdLst>
              <a:gd name="T0" fmla="*/ 54 w 58"/>
              <a:gd name="T1" fmla="*/ 0 h 111"/>
              <a:gd name="T2" fmla="*/ 4 w 58"/>
              <a:gd name="T3" fmla="*/ 0 h 111"/>
              <a:gd name="T4" fmla="*/ 0 w 58"/>
              <a:gd name="T5" fmla="*/ 4 h 111"/>
              <a:gd name="T6" fmla="*/ 0 w 58"/>
              <a:gd name="T7" fmla="*/ 107 h 111"/>
              <a:gd name="T8" fmla="*/ 4 w 58"/>
              <a:gd name="T9" fmla="*/ 111 h 111"/>
              <a:gd name="T10" fmla="*/ 54 w 58"/>
              <a:gd name="T11" fmla="*/ 111 h 111"/>
              <a:gd name="T12" fmla="*/ 58 w 58"/>
              <a:gd name="T13" fmla="*/ 107 h 111"/>
              <a:gd name="T14" fmla="*/ 58 w 58"/>
              <a:gd name="T15" fmla="*/ 4 h 111"/>
              <a:gd name="T16" fmla="*/ 54 w 58"/>
              <a:gd name="T17" fmla="*/ 0 h 111"/>
              <a:gd name="T18" fmla="*/ 16 w 58"/>
              <a:gd name="T19" fmla="*/ 102 h 111"/>
              <a:gd name="T20" fmla="*/ 11 w 58"/>
              <a:gd name="T21" fmla="*/ 102 h 111"/>
              <a:gd name="T22" fmla="*/ 13 w 58"/>
              <a:gd name="T23" fmla="*/ 104 h 111"/>
              <a:gd name="T24" fmla="*/ 12 w 58"/>
              <a:gd name="T25" fmla="*/ 104 h 111"/>
              <a:gd name="T26" fmla="*/ 9 w 58"/>
              <a:gd name="T27" fmla="*/ 101 h 111"/>
              <a:gd name="T28" fmla="*/ 12 w 58"/>
              <a:gd name="T29" fmla="*/ 99 h 111"/>
              <a:gd name="T30" fmla="*/ 13 w 58"/>
              <a:gd name="T31" fmla="*/ 99 h 111"/>
              <a:gd name="T32" fmla="*/ 11 w 58"/>
              <a:gd name="T33" fmla="*/ 101 h 111"/>
              <a:gd name="T34" fmla="*/ 16 w 58"/>
              <a:gd name="T35" fmla="*/ 101 h 111"/>
              <a:gd name="T36" fmla="*/ 16 w 58"/>
              <a:gd name="T37" fmla="*/ 102 h 111"/>
              <a:gd name="T38" fmla="*/ 31 w 58"/>
              <a:gd name="T39" fmla="*/ 104 h 111"/>
              <a:gd name="T40" fmla="*/ 28 w 58"/>
              <a:gd name="T41" fmla="*/ 104 h 111"/>
              <a:gd name="T42" fmla="*/ 26 w 58"/>
              <a:gd name="T43" fmla="*/ 103 h 111"/>
              <a:gd name="T44" fmla="*/ 28 w 58"/>
              <a:gd name="T45" fmla="*/ 98 h 111"/>
              <a:gd name="T46" fmla="*/ 30 w 58"/>
              <a:gd name="T47" fmla="*/ 99 h 111"/>
              <a:gd name="T48" fmla="*/ 33 w 58"/>
              <a:gd name="T49" fmla="*/ 99 h 111"/>
              <a:gd name="T50" fmla="*/ 31 w 58"/>
              <a:gd name="T51" fmla="*/ 104 h 111"/>
              <a:gd name="T52" fmla="*/ 49 w 58"/>
              <a:gd name="T53" fmla="*/ 101 h 111"/>
              <a:gd name="T54" fmla="*/ 47 w 58"/>
              <a:gd name="T55" fmla="*/ 103 h 111"/>
              <a:gd name="T56" fmla="*/ 47 w 58"/>
              <a:gd name="T57" fmla="*/ 103 h 111"/>
              <a:gd name="T58" fmla="*/ 46 w 58"/>
              <a:gd name="T59" fmla="*/ 102 h 111"/>
              <a:gd name="T60" fmla="*/ 45 w 58"/>
              <a:gd name="T61" fmla="*/ 104 h 111"/>
              <a:gd name="T62" fmla="*/ 44 w 58"/>
              <a:gd name="T63" fmla="*/ 104 h 111"/>
              <a:gd name="T64" fmla="*/ 44 w 58"/>
              <a:gd name="T65" fmla="*/ 104 h 111"/>
              <a:gd name="T66" fmla="*/ 44 w 58"/>
              <a:gd name="T67" fmla="*/ 103 h 111"/>
              <a:gd name="T68" fmla="*/ 45 w 58"/>
              <a:gd name="T69" fmla="*/ 102 h 111"/>
              <a:gd name="T70" fmla="*/ 45 w 58"/>
              <a:gd name="T71" fmla="*/ 100 h 111"/>
              <a:gd name="T72" fmla="*/ 47 w 58"/>
              <a:gd name="T73" fmla="*/ 98 h 111"/>
              <a:gd name="T74" fmla="*/ 48 w 58"/>
              <a:gd name="T75" fmla="*/ 98 h 111"/>
              <a:gd name="T76" fmla="*/ 49 w 58"/>
              <a:gd name="T77" fmla="*/ 99 h 111"/>
              <a:gd name="T78" fmla="*/ 49 w 58"/>
              <a:gd name="T79" fmla="*/ 101 h 111"/>
              <a:gd name="T80" fmla="*/ 53 w 58"/>
              <a:gd name="T81" fmla="*/ 88 h 111"/>
              <a:gd name="T82" fmla="*/ 6 w 58"/>
              <a:gd name="T83" fmla="*/ 88 h 111"/>
              <a:gd name="T84" fmla="*/ 6 w 58"/>
              <a:gd name="T85" fmla="*/ 9 h 111"/>
              <a:gd name="T86" fmla="*/ 53 w 58"/>
              <a:gd name="T87" fmla="*/ 9 h 111"/>
              <a:gd name="T88" fmla="*/ 53 w 58"/>
              <a:gd name="T89" fmla="*/ 8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8" h="111">
                <a:moveTo>
                  <a:pt x="54" y="0"/>
                </a:moveTo>
                <a:cubicBezTo>
                  <a:pt x="4" y="0"/>
                  <a:pt x="4" y="0"/>
                  <a:pt x="4" y="0"/>
                </a:cubicBezTo>
                <a:cubicBezTo>
                  <a:pt x="2" y="0"/>
                  <a:pt x="0" y="2"/>
                  <a:pt x="0" y="4"/>
                </a:cubicBezTo>
                <a:cubicBezTo>
                  <a:pt x="0" y="107"/>
                  <a:pt x="0" y="107"/>
                  <a:pt x="0" y="107"/>
                </a:cubicBezTo>
                <a:cubicBezTo>
                  <a:pt x="0" y="109"/>
                  <a:pt x="2" y="111"/>
                  <a:pt x="4" y="111"/>
                </a:cubicBezTo>
                <a:cubicBezTo>
                  <a:pt x="54" y="111"/>
                  <a:pt x="54" y="111"/>
                  <a:pt x="54" y="111"/>
                </a:cubicBezTo>
                <a:cubicBezTo>
                  <a:pt x="56" y="111"/>
                  <a:pt x="58" y="109"/>
                  <a:pt x="58" y="107"/>
                </a:cubicBezTo>
                <a:cubicBezTo>
                  <a:pt x="58" y="4"/>
                  <a:pt x="58" y="4"/>
                  <a:pt x="58" y="4"/>
                </a:cubicBezTo>
                <a:cubicBezTo>
                  <a:pt x="58" y="2"/>
                  <a:pt x="56" y="0"/>
                  <a:pt x="54" y="0"/>
                </a:cubicBezTo>
                <a:close/>
                <a:moveTo>
                  <a:pt x="16" y="102"/>
                </a:moveTo>
                <a:cubicBezTo>
                  <a:pt x="11" y="102"/>
                  <a:pt x="11" y="102"/>
                  <a:pt x="11" y="102"/>
                </a:cubicBezTo>
                <a:cubicBezTo>
                  <a:pt x="13" y="104"/>
                  <a:pt x="13" y="104"/>
                  <a:pt x="13" y="104"/>
                </a:cubicBezTo>
                <a:cubicBezTo>
                  <a:pt x="12" y="104"/>
                  <a:pt x="12" y="104"/>
                  <a:pt x="12" y="104"/>
                </a:cubicBezTo>
                <a:cubicBezTo>
                  <a:pt x="9" y="101"/>
                  <a:pt x="9" y="101"/>
                  <a:pt x="9" y="101"/>
                </a:cubicBezTo>
                <a:cubicBezTo>
                  <a:pt x="12" y="99"/>
                  <a:pt x="12" y="99"/>
                  <a:pt x="12" y="99"/>
                </a:cubicBezTo>
                <a:cubicBezTo>
                  <a:pt x="13" y="99"/>
                  <a:pt x="13" y="99"/>
                  <a:pt x="13" y="99"/>
                </a:cubicBezTo>
                <a:cubicBezTo>
                  <a:pt x="11" y="101"/>
                  <a:pt x="11" y="101"/>
                  <a:pt x="11" y="101"/>
                </a:cubicBezTo>
                <a:cubicBezTo>
                  <a:pt x="16" y="101"/>
                  <a:pt x="16" y="101"/>
                  <a:pt x="16" y="101"/>
                </a:cubicBezTo>
                <a:lnTo>
                  <a:pt x="16" y="102"/>
                </a:lnTo>
                <a:close/>
                <a:moveTo>
                  <a:pt x="31" y="104"/>
                </a:moveTo>
                <a:cubicBezTo>
                  <a:pt x="31" y="104"/>
                  <a:pt x="29" y="104"/>
                  <a:pt x="28" y="104"/>
                </a:cubicBezTo>
                <a:cubicBezTo>
                  <a:pt x="27" y="103"/>
                  <a:pt x="26" y="103"/>
                  <a:pt x="26" y="103"/>
                </a:cubicBezTo>
                <a:cubicBezTo>
                  <a:pt x="28" y="98"/>
                  <a:pt x="28" y="98"/>
                  <a:pt x="28" y="98"/>
                </a:cubicBezTo>
                <a:cubicBezTo>
                  <a:pt x="28" y="98"/>
                  <a:pt x="29" y="98"/>
                  <a:pt x="30" y="99"/>
                </a:cubicBezTo>
                <a:cubicBezTo>
                  <a:pt x="31" y="100"/>
                  <a:pt x="33" y="99"/>
                  <a:pt x="33" y="99"/>
                </a:cubicBezTo>
                <a:lnTo>
                  <a:pt x="31" y="104"/>
                </a:lnTo>
                <a:close/>
                <a:moveTo>
                  <a:pt x="49" y="101"/>
                </a:moveTo>
                <a:cubicBezTo>
                  <a:pt x="49" y="102"/>
                  <a:pt x="48" y="103"/>
                  <a:pt x="47" y="103"/>
                </a:cubicBezTo>
                <a:cubicBezTo>
                  <a:pt x="47" y="103"/>
                  <a:pt x="47" y="103"/>
                  <a:pt x="47" y="103"/>
                </a:cubicBezTo>
                <a:cubicBezTo>
                  <a:pt x="47" y="103"/>
                  <a:pt x="46" y="103"/>
                  <a:pt x="46" y="102"/>
                </a:cubicBezTo>
                <a:cubicBezTo>
                  <a:pt x="46" y="102"/>
                  <a:pt x="46" y="102"/>
                  <a:pt x="45" y="104"/>
                </a:cubicBezTo>
                <a:cubicBezTo>
                  <a:pt x="44" y="104"/>
                  <a:pt x="44" y="104"/>
                  <a:pt x="44" y="104"/>
                </a:cubicBezTo>
                <a:cubicBezTo>
                  <a:pt x="44" y="104"/>
                  <a:pt x="44" y="104"/>
                  <a:pt x="44" y="104"/>
                </a:cubicBezTo>
                <a:cubicBezTo>
                  <a:pt x="44" y="104"/>
                  <a:pt x="44" y="104"/>
                  <a:pt x="44" y="103"/>
                </a:cubicBezTo>
                <a:cubicBezTo>
                  <a:pt x="44" y="103"/>
                  <a:pt x="44" y="103"/>
                  <a:pt x="45" y="102"/>
                </a:cubicBezTo>
                <a:cubicBezTo>
                  <a:pt x="45" y="101"/>
                  <a:pt x="45" y="101"/>
                  <a:pt x="45" y="100"/>
                </a:cubicBezTo>
                <a:cubicBezTo>
                  <a:pt x="45" y="99"/>
                  <a:pt x="46" y="98"/>
                  <a:pt x="47" y="98"/>
                </a:cubicBezTo>
                <a:cubicBezTo>
                  <a:pt x="47" y="98"/>
                  <a:pt x="48" y="98"/>
                  <a:pt x="48" y="98"/>
                </a:cubicBezTo>
                <a:cubicBezTo>
                  <a:pt x="48" y="99"/>
                  <a:pt x="49" y="99"/>
                  <a:pt x="49" y="99"/>
                </a:cubicBezTo>
                <a:cubicBezTo>
                  <a:pt x="49" y="100"/>
                  <a:pt x="50" y="101"/>
                  <a:pt x="49" y="101"/>
                </a:cubicBezTo>
                <a:close/>
                <a:moveTo>
                  <a:pt x="53" y="88"/>
                </a:moveTo>
                <a:cubicBezTo>
                  <a:pt x="6" y="88"/>
                  <a:pt x="6" y="88"/>
                  <a:pt x="6" y="88"/>
                </a:cubicBezTo>
                <a:cubicBezTo>
                  <a:pt x="6" y="9"/>
                  <a:pt x="6" y="9"/>
                  <a:pt x="6" y="9"/>
                </a:cubicBezTo>
                <a:cubicBezTo>
                  <a:pt x="53" y="9"/>
                  <a:pt x="53" y="9"/>
                  <a:pt x="53" y="9"/>
                </a:cubicBezTo>
                <a:lnTo>
                  <a:pt x="53" y="8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cxnSp>
        <p:nvCxnSpPr>
          <p:cNvPr id="79" name="Straight Arrow Connector 78"/>
          <p:cNvCxnSpPr/>
          <p:nvPr/>
        </p:nvCxnSpPr>
        <p:spPr>
          <a:xfrm>
            <a:off x="7008725" y="302455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4953838" y="3254669"/>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sp>
        <p:nvSpPr>
          <p:cNvPr id="81" name="Rectangle 80"/>
          <p:cNvSpPr/>
          <p:nvPr/>
        </p:nvSpPr>
        <p:spPr bwMode="auto">
          <a:xfrm>
            <a:off x="8696727" y="3482850"/>
            <a:ext cx="2569464" cy="797749"/>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Platform Client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Services</a:t>
            </a:r>
            <a:endParaRPr lang="en-US" sz="1600" dirty="0">
              <a:ln>
                <a:solidFill>
                  <a:schemeClr val="bg1">
                    <a:alpha val="0"/>
                  </a:schemeClr>
                </a:solidFill>
              </a:ln>
              <a:solidFill>
                <a:schemeClr val="lt1">
                  <a:alpha val="99000"/>
                </a:schemeClr>
              </a:solidFill>
            </a:endParaRPr>
          </a:p>
        </p:txBody>
      </p:sp>
      <p:cxnSp>
        <p:nvCxnSpPr>
          <p:cNvPr id="82" name="Straight Arrow Connector 81"/>
          <p:cNvCxnSpPr/>
          <p:nvPr/>
        </p:nvCxnSpPr>
        <p:spPr>
          <a:xfrm>
            <a:off x="5591908" y="3024555"/>
            <a:ext cx="0" cy="172831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3" name="Rectangle 82"/>
          <p:cNvSpPr/>
          <p:nvPr/>
        </p:nvSpPr>
        <p:spPr bwMode="auto">
          <a:xfrm>
            <a:off x="4983982" y="4758991"/>
            <a:ext cx="2572378" cy="797749"/>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182880" tIns="45718" rIns="91436" bIns="45718" numCol="1" rtlCol="0" anchor="ctr" anchorCtr="0" compatLnSpc="1">
            <a:prstTxWarp prst="textNoShape">
              <a:avLst/>
            </a:prstTxWarp>
          </a:bodyPr>
          <a:lstStyle/>
          <a:p>
            <a:r>
              <a:rPr lang="en-US" sz="1600" dirty="0">
                <a:ln>
                  <a:solidFill>
                    <a:schemeClr val="bg1">
                      <a:alpha val="0"/>
                    </a:schemeClr>
                  </a:solidFill>
                </a:ln>
                <a:solidFill>
                  <a:schemeClr val="lt1">
                    <a:alpha val="99000"/>
                  </a:schemeClr>
                </a:solidFill>
              </a:rPr>
              <a:t>Branch On-Prem </a:t>
            </a:r>
            <a:r>
              <a:rPr lang="en-US" sz="1600" dirty="0" smtClean="0">
                <a:ln>
                  <a:solidFill>
                    <a:schemeClr val="bg1">
                      <a:alpha val="0"/>
                    </a:schemeClr>
                  </a:solidFill>
                </a:ln>
                <a:solidFill>
                  <a:schemeClr val="lt1">
                    <a:alpha val="99000"/>
                  </a:schemeClr>
                </a:solidFill>
              </a:rPr>
              <a:t/>
            </a:r>
            <a:br>
              <a:rPr lang="en-US" sz="1600" dirty="0" smtClean="0">
                <a:ln>
                  <a:solidFill>
                    <a:schemeClr val="bg1">
                      <a:alpha val="0"/>
                    </a:schemeClr>
                  </a:solidFill>
                </a:ln>
                <a:solidFill>
                  <a:schemeClr val="lt1">
                    <a:alpha val="99000"/>
                  </a:schemeClr>
                </a:solidFill>
              </a:rPr>
            </a:br>
            <a:r>
              <a:rPr lang="en-US" sz="1600" dirty="0" smtClean="0">
                <a:ln>
                  <a:solidFill>
                    <a:schemeClr val="bg1">
                      <a:alpha val="0"/>
                    </a:schemeClr>
                  </a:solidFill>
                </a:ln>
                <a:solidFill>
                  <a:schemeClr val="lt1">
                    <a:alpha val="99000"/>
                  </a:schemeClr>
                </a:solidFill>
              </a:rPr>
              <a:t>Assets</a:t>
            </a:r>
            <a:endParaRPr lang="en-US" sz="1600" dirty="0">
              <a:ln>
                <a:solidFill>
                  <a:schemeClr val="bg1">
                    <a:alpha val="0"/>
                  </a:schemeClr>
                </a:solidFill>
              </a:ln>
              <a:solidFill>
                <a:schemeClr val="lt1">
                  <a:alpha val="99000"/>
                </a:schemeClr>
              </a:solidFill>
            </a:endParaRPr>
          </a:p>
        </p:txBody>
      </p:sp>
      <p:cxnSp>
        <p:nvCxnSpPr>
          <p:cNvPr id="84" name="Straight Connector 83"/>
          <p:cNvCxnSpPr/>
          <p:nvPr/>
        </p:nvCxnSpPr>
        <p:spPr>
          <a:xfrm>
            <a:off x="4953838" y="5837096"/>
            <a:ext cx="6290267" cy="0"/>
          </a:xfrm>
          <a:prstGeom prst="line">
            <a:avLst/>
          </a:prstGeom>
          <a:ln w="28575" cap="rnd">
            <a:solidFill>
              <a:schemeClr val="accent4"/>
            </a:solidFill>
            <a:prstDash val="sysDash"/>
            <a:headEnd type="none"/>
            <a:tailEnd type="non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p:nvPr/>
        </p:nvCxnSpPr>
        <p:spPr>
          <a:xfrm>
            <a:off x="7008725" y="4300695"/>
            <a:ext cx="0" cy="452175"/>
          </a:xfrm>
          <a:prstGeom prst="straightConnector1">
            <a:avLst/>
          </a:prstGeom>
          <a:ln w="28575">
            <a:solidFill>
              <a:schemeClr val="accent4"/>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928901"/>
      </p:ext>
    </p:extLst>
  </p:cSld>
  <p:clrMapOvr>
    <a:masterClrMapping/>
  </p:clrMapOvr>
  <p:transition>
    <p:fade/>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2"/>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bo3_Q_stSkiwXUh03ZeQ4w"/>
</p:tagLst>
</file>

<file path=ppt/tags/tag100.xml><?xml version="1.0" encoding="utf-8"?>
<p:tagLst xmlns:a="http://schemas.openxmlformats.org/drawingml/2006/main" xmlns:r="http://schemas.openxmlformats.org/officeDocument/2006/relationships" xmlns:p="http://schemas.openxmlformats.org/presentationml/2006/main">
  <p:tag name="THINKCELLSHAPEDONOTDELETE" val="p5UPxU1Tl60ipZm8NVLotyg"/>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paY_qhZf7gEy3j0SMbgCMuw"/>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p2aoC70w6akCWVG0t3EXNcw"/>
</p:tagLst>
</file>

<file path=ppt/tags/tag103.xml><?xml version="1.0" encoding="utf-8"?>
<p:tagLst xmlns:a="http://schemas.openxmlformats.org/drawingml/2006/main" xmlns:r="http://schemas.openxmlformats.org/officeDocument/2006/relationships" xmlns:p="http://schemas.openxmlformats.org/presentationml/2006/main">
  <p:tag name="THINKCELLSHAPEDONOTDELETE" val="p9z2vSsO.YkW_4p0qrrxSxg"/>
</p:tagLst>
</file>

<file path=ppt/tags/tag104.xml><?xml version="1.0" encoding="utf-8"?>
<p:tagLst xmlns:a="http://schemas.openxmlformats.org/drawingml/2006/main" xmlns:r="http://schemas.openxmlformats.org/officeDocument/2006/relationships" xmlns:p="http://schemas.openxmlformats.org/presentationml/2006/main">
  <p:tag name="THINKCELLSHAPEDONOTDELETE" val="p6EdI1ogBvUu_U2n26.0D8Q"/>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pdLbF9swH90yyVlGSCHUzDA"/>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pI8fXHdPtT0q4RZHJM1luMg"/>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pLnUaBIcXfUKeZDaEL9C8zg"/>
</p:tagLst>
</file>

<file path=ppt/tags/tag108.xml><?xml version="1.0" encoding="utf-8"?>
<p:tagLst xmlns:a="http://schemas.openxmlformats.org/drawingml/2006/main" xmlns:r="http://schemas.openxmlformats.org/officeDocument/2006/relationships" xmlns:p="http://schemas.openxmlformats.org/presentationml/2006/main">
  <p:tag name="THINKCELLSHAPEDONOTDELETE" val="pjksxCUpankixnifJfyCZbQ"/>
</p:tagLst>
</file>

<file path=ppt/tags/tag109.xml><?xml version="1.0" encoding="utf-8"?>
<p:tagLst xmlns:a="http://schemas.openxmlformats.org/drawingml/2006/main" xmlns:r="http://schemas.openxmlformats.org/officeDocument/2006/relationships" xmlns:p="http://schemas.openxmlformats.org/presentationml/2006/main">
  <p:tag name="THINKCELLSHAPEDONOTDELETE" val="p.jFHtDFmQUKnqZl3aQx81Q"/>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vqR8v6DPl068IV962UDH_g"/>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pOhTqMV6_0UeuXMMQdnPh3w"/>
</p:tagLst>
</file>

<file path=ppt/tags/tag111.xml><?xml version="1.0" encoding="utf-8"?>
<p:tagLst xmlns:a="http://schemas.openxmlformats.org/drawingml/2006/main" xmlns:r="http://schemas.openxmlformats.org/officeDocument/2006/relationships" xmlns:p="http://schemas.openxmlformats.org/presentationml/2006/main">
  <p:tag name="THINKCELLSHAPEDONOTDELETE" val="pHi17_P9PVkOD0UncfipKHw"/>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pvumvNPwWe0..heay4bQALg"/>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p_bfhUF.ILkad65gIgwaK6Q"/>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p_PbEktcFNkeu83SjnVZu1w"/>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pIZPZND.ivEuHdLJnY_FxfQ"/>
</p:tagLst>
</file>

<file path=ppt/tags/tag116.xml><?xml version="1.0" encoding="utf-8"?>
<p:tagLst xmlns:a="http://schemas.openxmlformats.org/drawingml/2006/main" xmlns:r="http://schemas.openxmlformats.org/officeDocument/2006/relationships" xmlns:p="http://schemas.openxmlformats.org/presentationml/2006/main">
  <p:tag name="THINKCELLSHAPEDONOTDELETE" val="pdjukL5VveUa7YPvIVNGT1w"/>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pFeIGWr8CQ0yX7PsrzfGH2A"/>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pZkCoXDZw70qhtkH_j9bJNg"/>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pJYkfS.ZKq0OOaXVQAWXd5g"/>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pY2Ao6jMOq0eJ837r63Q0ng"/>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pgzR.ZDLppUu5uP18ez82uQ"/>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pFfJlhf15_0WG6uVTlba0KA"/>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pTw9efNl9k0yrkXDw3ZR.gA"/>
</p:tagLst>
</file>

<file path=ppt/tags/tag124.xml><?xml version="1.0" encoding="utf-8"?>
<p:tagLst xmlns:a="http://schemas.openxmlformats.org/drawingml/2006/main" xmlns:r="http://schemas.openxmlformats.org/officeDocument/2006/relationships" xmlns:p="http://schemas.openxmlformats.org/presentationml/2006/main">
  <p:tag name="THINKCELLSHAPEDONOTDELETE" val="peKfI7RUiQE.KCRdFzpY_KA"/>
</p:tagLst>
</file>

<file path=ppt/tags/tag125.xml><?xml version="1.0" encoding="utf-8"?>
<p:tagLst xmlns:a="http://schemas.openxmlformats.org/drawingml/2006/main" xmlns:r="http://schemas.openxmlformats.org/officeDocument/2006/relationships" xmlns:p="http://schemas.openxmlformats.org/presentationml/2006/main">
  <p:tag name="THINKCELLSHAPEDONOTDELETE" val="p6b02OOzXZUOa6TFK3IbNww"/>
</p:tagLst>
</file>

<file path=ppt/tags/tag126.xml><?xml version="1.0" encoding="utf-8"?>
<p:tagLst xmlns:a="http://schemas.openxmlformats.org/drawingml/2006/main" xmlns:r="http://schemas.openxmlformats.org/officeDocument/2006/relationships" xmlns:p="http://schemas.openxmlformats.org/presentationml/2006/main">
  <p:tag name="THINKCELLSHAPEDONOTDELETE" val="pKkzX.rqMC0SKKSdYmRcltw"/>
</p:tagLst>
</file>

<file path=ppt/tags/tag127.xml><?xml version="1.0" encoding="utf-8"?>
<p:tagLst xmlns:a="http://schemas.openxmlformats.org/drawingml/2006/main" xmlns:r="http://schemas.openxmlformats.org/officeDocument/2006/relationships" xmlns:p="http://schemas.openxmlformats.org/presentationml/2006/main">
  <p:tag name="THINKCELLSHAPEDONOTDELETE" val="pD_3LuOnu406CFY7mD1TJiQ"/>
</p:tagLst>
</file>

<file path=ppt/tags/tag128.xml><?xml version="1.0" encoding="utf-8"?>
<p:tagLst xmlns:a="http://schemas.openxmlformats.org/drawingml/2006/main" xmlns:r="http://schemas.openxmlformats.org/officeDocument/2006/relationships" xmlns:p="http://schemas.openxmlformats.org/presentationml/2006/main">
  <p:tag name="THINKCELLSHAPEDONOTDELETE" val="pGIjGeBoam0uGRzkKksE_fA"/>
</p:tagLst>
</file>

<file path=ppt/tags/tag129.xml><?xml version="1.0" encoding="utf-8"?>
<p:tagLst xmlns:a="http://schemas.openxmlformats.org/drawingml/2006/main" xmlns:r="http://schemas.openxmlformats.org/officeDocument/2006/relationships" xmlns:p="http://schemas.openxmlformats.org/presentationml/2006/main">
  <p:tag name="THINKCELLSHAPEDONOTDELETE" val="pWH.HyVMTwUilPheZqF0Nvw"/>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UJUBxnokY0KbB6ImT7BKfQ"/>
</p:tagLst>
</file>

<file path=ppt/tags/tag130.xml><?xml version="1.0" encoding="utf-8"?>
<p:tagLst xmlns:a="http://schemas.openxmlformats.org/drawingml/2006/main" xmlns:r="http://schemas.openxmlformats.org/officeDocument/2006/relationships" xmlns:p="http://schemas.openxmlformats.org/presentationml/2006/main">
  <p:tag name="THINKCELLSHAPEDONOTDELETE" val="pCfXp4zdK.Eyjz6YU8n7woQ"/>
</p:tagLst>
</file>

<file path=ppt/tags/tag131.xml><?xml version="1.0" encoding="utf-8"?>
<p:tagLst xmlns:a="http://schemas.openxmlformats.org/drawingml/2006/main" xmlns:r="http://schemas.openxmlformats.org/officeDocument/2006/relationships" xmlns:p="http://schemas.openxmlformats.org/presentationml/2006/main">
  <p:tag name="THINKCELLSHAPEDONOTDELETE" val="p9Dl2irYu10uuFrO5p1EQPg"/>
</p:tagLst>
</file>

<file path=ppt/tags/tag132.xml><?xml version="1.0" encoding="utf-8"?>
<p:tagLst xmlns:a="http://schemas.openxmlformats.org/drawingml/2006/main" xmlns:r="http://schemas.openxmlformats.org/officeDocument/2006/relationships" xmlns:p="http://schemas.openxmlformats.org/presentationml/2006/main">
  <p:tag name="THINKCELLSHAPEDONOTDELETE" val="pkyc46o2rXkuMwh48Kxg5_Q"/>
</p:tagLst>
</file>

<file path=ppt/tags/tag133.xml><?xml version="1.0" encoding="utf-8"?>
<p:tagLst xmlns:a="http://schemas.openxmlformats.org/drawingml/2006/main" xmlns:r="http://schemas.openxmlformats.org/officeDocument/2006/relationships" xmlns:p="http://schemas.openxmlformats.org/presentationml/2006/main">
  <p:tag name="THINKCELLSHAPEDONOTDELETE" val="pz.D1kxY8lE.bvFSBMxFwmw"/>
</p:tagLst>
</file>

<file path=ppt/tags/tag134.xml><?xml version="1.0" encoding="utf-8"?>
<p:tagLst xmlns:a="http://schemas.openxmlformats.org/drawingml/2006/main" xmlns:r="http://schemas.openxmlformats.org/officeDocument/2006/relationships" xmlns:p="http://schemas.openxmlformats.org/presentationml/2006/main">
  <p:tag name="THINKCELLSHAPEDONOTDELETE" val="pt.6eWQHnhUmqrPAF2YYJOA"/>
</p:tagLst>
</file>

<file path=ppt/tags/tag135.xml><?xml version="1.0" encoding="utf-8"?>
<p:tagLst xmlns:a="http://schemas.openxmlformats.org/drawingml/2006/main" xmlns:r="http://schemas.openxmlformats.org/officeDocument/2006/relationships" xmlns:p="http://schemas.openxmlformats.org/presentationml/2006/main">
  <p:tag name="THINKCELLSHAPEDONOTDELETE" val="p7uBKeSdem0Ovr.mrzpEM0A"/>
</p:tagLst>
</file>

<file path=ppt/tags/tag136.xml><?xml version="1.0" encoding="utf-8"?>
<p:tagLst xmlns:a="http://schemas.openxmlformats.org/drawingml/2006/main" xmlns:r="http://schemas.openxmlformats.org/officeDocument/2006/relationships" xmlns:p="http://schemas.openxmlformats.org/presentationml/2006/main">
  <p:tag name="THINKCELLSHAPEDONOTDELETE" val="piovHImuS30CZ3T.jMUQH2w"/>
</p:tagLst>
</file>

<file path=ppt/tags/tag137.xml><?xml version="1.0" encoding="utf-8"?>
<p:tagLst xmlns:a="http://schemas.openxmlformats.org/drawingml/2006/main" xmlns:r="http://schemas.openxmlformats.org/officeDocument/2006/relationships" xmlns:p="http://schemas.openxmlformats.org/presentationml/2006/main">
  <p:tag name="THINKCELLSHAPEDONOTDELETE" val="pc1f2WJW_7UmkfSuAdtWjkA"/>
</p:tagLst>
</file>

<file path=ppt/tags/tag138.xml><?xml version="1.0" encoding="utf-8"?>
<p:tagLst xmlns:a="http://schemas.openxmlformats.org/drawingml/2006/main" xmlns:r="http://schemas.openxmlformats.org/officeDocument/2006/relationships" xmlns:p="http://schemas.openxmlformats.org/presentationml/2006/main">
  <p:tag name="THINKCELLSHAPEDONOTDELETE" val="ptRNwBBykkEaohu38quWmwA"/>
</p:tagLst>
</file>

<file path=ppt/tags/tag139.xml><?xml version="1.0" encoding="utf-8"?>
<p:tagLst xmlns:a="http://schemas.openxmlformats.org/drawingml/2006/main" xmlns:r="http://schemas.openxmlformats.org/officeDocument/2006/relationships" xmlns:p="http://schemas.openxmlformats.org/presentationml/2006/main">
  <p:tag name="THINKCELLSHAPEDONOTDELETE" val="pFgO7b1hDs0SbMcIPKrguXw"/>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0.xml><?xml version="1.0" encoding="utf-8"?>
<p:tagLst xmlns:a="http://schemas.openxmlformats.org/drawingml/2006/main" xmlns:r="http://schemas.openxmlformats.org/officeDocument/2006/relationships" xmlns:p="http://schemas.openxmlformats.org/presentationml/2006/main">
  <p:tag name="THINKCELLSHAPEDONOTDELETE" val="pm7Y3UI3GuUKHdOTaT1ZuuA"/>
</p:tagLst>
</file>

<file path=ppt/tags/tag141.xml><?xml version="1.0" encoding="utf-8"?>
<p:tagLst xmlns:a="http://schemas.openxmlformats.org/drawingml/2006/main" xmlns:r="http://schemas.openxmlformats.org/officeDocument/2006/relationships" xmlns:p="http://schemas.openxmlformats.org/presentationml/2006/main">
  <p:tag name="THINKCELLSHAPEDONOTDELETE" val="pU9MtD6nTFEKY5opI1abl7A"/>
</p:tagLst>
</file>

<file path=ppt/tags/tag142.xml><?xml version="1.0" encoding="utf-8"?>
<p:tagLst xmlns:a="http://schemas.openxmlformats.org/drawingml/2006/main" xmlns:r="http://schemas.openxmlformats.org/officeDocument/2006/relationships" xmlns:p="http://schemas.openxmlformats.org/presentationml/2006/main">
  <p:tag name="THINKCELLSHAPEDONOTDELETE" val="pbBm5kXzVcUiQgHnf1OYxcQ"/>
</p:tagLst>
</file>

<file path=ppt/tags/tag143.xml><?xml version="1.0" encoding="utf-8"?>
<p:tagLst xmlns:a="http://schemas.openxmlformats.org/drawingml/2006/main" xmlns:r="http://schemas.openxmlformats.org/officeDocument/2006/relationships" xmlns:p="http://schemas.openxmlformats.org/presentationml/2006/main">
  <p:tag name="THINKCELLSHAPEDONOTDELETE" val="pNlBn0KC9F061Wtoz9aGq.g"/>
</p:tagLst>
</file>

<file path=ppt/tags/tag144.xml><?xml version="1.0" encoding="utf-8"?>
<p:tagLst xmlns:a="http://schemas.openxmlformats.org/drawingml/2006/main" xmlns:r="http://schemas.openxmlformats.org/officeDocument/2006/relationships" xmlns:p="http://schemas.openxmlformats.org/presentationml/2006/main">
  <p:tag name="THINKCELLSHAPEDONOTDELETE" val="prrfGdvZSaEewcmnhxleC0A"/>
</p:tagLst>
</file>

<file path=ppt/tags/tag14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6.xml><?xml version="1.0" encoding="utf-8"?>
<p:tagLst xmlns:a="http://schemas.openxmlformats.org/drawingml/2006/main" xmlns:r="http://schemas.openxmlformats.org/officeDocument/2006/relationships" xmlns:p="http://schemas.openxmlformats.org/presentationml/2006/main">
  <p:tag name="THINKCELLSHAPEDONOTDELETE" val="pudXBtrtu9U.sqf_z.SW9AQ"/>
</p:tagLst>
</file>

<file path=ppt/tags/tag147.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148.xml><?xml version="1.0" encoding="utf-8"?>
<p:tagLst xmlns:a="http://schemas.openxmlformats.org/drawingml/2006/main" xmlns:r="http://schemas.openxmlformats.org/officeDocument/2006/relationships" xmlns:p="http://schemas.openxmlformats.org/presentationml/2006/main">
  <p:tag name="THINKCELLSHAPEDONOTDELETE" val="p6doulqsmYUmqM4gt85w0mQ"/>
</p:tagLst>
</file>

<file path=ppt/tags/tag149.xml><?xml version="1.0" encoding="utf-8"?>
<p:tagLst xmlns:a="http://schemas.openxmlformats.org/drawingml/2006/main" xmlns:r="http://schemas.openxmlformats.org/officeDocument/2006/relationships" xmlns:p="http://schemas.openxmlformats.org/presentationml/2006/main">
  <p:tag name="THINKCELLSHAPEDONOTDELETE" val="pAiYEpxh30UOhNcKXotJy6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DzUEp2BtPkKBsc8KPt837Q"/>
</p:tagLst>
</file>

<file path=ppt/tags/tag150.xml><?xml version="1.0" encoding="utf-8"?>
<p:tagLst xmlns:a="http://schemas.openxmlformats.org/drawingml/2006/main" xmlns:r="http://schemas.openxmlformats.org/officeDocument/2006/relationships" xmlns:p="http://schemas.openxmlformats.org/presentationml/2006/main">
  <p:tag name="THINKCELLSHAPEDONOTDELETE" val="p5UPxU1Tl60ipZm8NVLotyg"/>
</p:tagLst>
</file>

<file path=ppt/tags/tag151.xml><?xml version="1.0" encoding="utf-8"?>
<p:tagLst xmlns:a="http://schemas.openxmlformats.org/drawingml/2006/main" xmlns:r="http://schemas.openxmlformats.org/officeDocument/2006/relationships" xmlns:p="http://schemas.openxmlformats.org/presentationml/2006/main">
  <p:tag name="THINKCELLSHAPEDONOTDELETE" val="paY_qhZf7gEy3j0SMbgCMuw"/>
</p:tagLst>
</file>

<file path=ppt/tags/tag152.xml><?xml version="1.0" encoding="utf-8"?>
<p:tagLst xmlns:a="http://schemas.openxmlformats.org/drawingml/2006/main" xmlns:r="http://schemas.openxmlformats.org/officeDocument/2006/relationships" xmlns:p="http://schemas.openxmlformats.org/presentationml/2006/main">
  <p:tag name="THINKCELLSHAPEDONOTDELETE" val="p2aoC70w6akCWVG0t3EXNcw"/>
</p:tagLst>
</file>

<file path=ppt/tags/tag153.xml><?xml version="1.0" encoding="utf-8"?>
<p:tagLst xmlns:a="http://schemas.openxmlformats.org/drawingml/2006/main" xmlns:r="http://schemas.openxmlformats.org/officeDocument/2006/relationships" xmlns:p="http://schemas.openxmlformats.org/presentationml/2006/main">
  <p:tag name="THINKCELLSHAPEDONOTDELETE" val="p9z2vSsO.YkW_4p0qrrxSxg"/>
</p:tagLst>
</file>

<file path=ppt/tags/tag154.xml><?xml version="1.0" encoding="utf-8"?>
<p:tagLst xmlns:a="http://schemas.openxmlformats.org/drawingml/2006/main" xmlns:r="http://schemas.openxmlformats.org/officeDocument/2006/relationships" xmlns:p="http://schemas.openxmlformats.org/presentationml/2006/main">
  <p:tag name="THINKCELLSHAPEDONOTDELETE" val="p6EdI1ogBvUu_U2n26.0D8Q"/>
</p:tagLst>
</file>

<file path=ppt/tags/tag155.xml><?xml version="1.0" encoding="utf-8"?>
<p:tagLst xmlns:a="http://schemas.openxmlformats.org/drawingml/2006/main" xmlns:r="http://schemas.openxmlformats.org/officeDocument/2006/relationships" xmlns:p="http://schemas.openxmlformats.org/presentationml/2006/main">
  <p:tag name="THINKCELLSHAPEDONOTDELETE" val="pdLbF9swH90yyVlGSCHUzDA"/>
</p:tagLst>
</file>

<file path=ppt/tags/tag156.xml><?xml version="1.0" encoding="utf-8"?>
<p:tagLst xmlns:a="http://schemas.openxmlformats.org/drawingml/2006/main" xmlns:r="http://schemas.openxmlformats.org/officeDocument/2006/relationships" xmlns:p="http://schemas.openxmlformats.org/presentationml/2006/main">
  <p:tag name="THINKCELLSHAPEDONOTDELETE" val="pI8fXHdPtT0q4RZHJM1luMg"/>
</p:tagLst>
</file>

<file path=ppt/tags/tag157.xml><?xml version="1.0" encoding="utf-8"?>
<p:tagLst xmlns:a="http://schemas.openxmlformats.org/drawingml/2006/main" xmlns:r="http://schemas.openxmlformats.org/officeDocument/2006/relationships" xmlns:p="http://schemas.openxmlformats.org/presentationml/2006/main">
  <p:tag name="THINKCELLSHAPEDONOTDELETE" val="pLnUaBIcXfUKeZDaEL9C8zg"/>
</p:tagLst>
</file>

<file path=ppt/tags/tag158.xml><?xml version="1.0" encoding="utf-8"?>
<p:tagLst xmlns:a="http://schemas.openxmlformats.org/drawingml/2006/main" xmlns:r="http://schemas.openxmlformats.org/officeDocument/2006/relationships" xmlns:p="http://schemas.openxmlformats.org/presentationml/2006/main">
  <p:tag name="THINKCELLSHAPEDONOTDELETE" val="pjksxCUpankixnifJfyCZbQ"/>
</p:tagLst>
</file>

<file path=ppt/tags/tag159.xml><?xml version="1.0" encoding="utf-8"?>
<p:tagLst xmlns:a="http://schemas.openxmlformats.org/drawingml/2006/main" xmlns:r="http://schemas.openxmlformats.org/officeDocument/2006/relationships" xmlns:p="http://schemas.openxmlformats.org/presentationml/2006/main">
  <p:tag name="THINKCELLSHAPEDONOTDELETE" val="p.jFHtDFmQUKnqZl3aQx81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160.xml><?xml version="1.0" encoding="utf-8"?>
<p:tagLst xmlns:a="http://schemas.openxmlformats.org/drawingml/2006/main" xmlns:r="http://schemas.openxmlformats.org/officeDocument/2006/relationships" xmlns:p="http://schemas.openxmlformats.org/presentationml/2006/main">
  <p:tag name="THINKCELLSHAPEDONOTDELETE" val="pOhTqMV6_0UeuXMMQdnPh3w"/>
</p:tagLst>
</file>

<file path=ppt/tags/tag161.xml><?xml version="1.0" encoding="utf-8"?>
<p:tagLst xmlns:a="http://schemas.openxmlformats.org/drawingml/2006/main" xmlns:r="http://schemas.openxmlformats.org/officeDocument/2006/relationships" xmlns:p="http://schemas.openxmlformats.org/presentationml/2006/main">
  <p:tag name="THINKCELLSHAPEDONOTDELETE" val="pHi17_P9PVkOD0UncfipKHw"/>
</p:tagLst>
</file>

<file path=ppt/tags/tag162.xml><?xml version="1.0" encoding="utf-8"?>
<p:tagLst xmlns:a="http://schemas.openxmlformats.org/drawingml/2006/main" xmlns:r="http://schemas.openxmlformats.org/officeDocument/2006/relationships" xmlns:p="http://schemas.openxmlformats.org/presentationml/2006/main">
  <p:tag name="THINKCELLSHAPEDONOTDELETE" val="pvumvNPwWe0..heay4bQALg"/>
</p:tagLst>
</file>

<file path=ppt/tags/tag163.xml><?xml version="1.0" encoding="utf-8"?>
<p:tagLst xmlns:a="http://schemas.openxmlformats.org/drawingml/2006/main" xmlns:r="http://schemas.openxmlformats.org/officeDocument/2006/relationships" xmlns:p="http://schemas.openxmlformats.org/presentationml/2006/main">
  <p:tag name="THINKCELLSHAPEDONOTDELETE" val="p_bfhUF.ILkad65gIgwaK6Q"/>
</p:tagLst>
</file>

<file path=ppt/tags/tag164.xml><?xml version="1.0" encoding="utf-8"?>
<p:tagLst xmlns:a="http://schemas.openxmlformats.org/drawingml/2006/main" xmlns:r="http://schemas.openxmlformats.org/officeDocument/2006/relationships" xmlns:p="http://schemas.openxmlformats.org/presentationml/2006/main">
  <p:tag name="THINKCELLSHAPEDONOTDELETE" val="p_PbEktcFNkeu83SjnVZu1w"/>
</p:tagLst>
</file>

<file path=ppt/tags/tag165.xml><?xml version="1.0" encoding="utf-8"?>
<p:tagLst xmlns:a="http://schemas.openxmlformats.org/drawingml/2006/main" xmlns:r="http://schemas.openxmlformats.org/officeDocument/2006/relationships" xmlns:p="http://schemas.openxmlformats.org/presentationml/2006/main">
  <p:tag name="THINKCELLSHAPEDONOTDELETE" val="pIZPZND.ivEuHdLJnY_FxfQ"/>
</p:tagLst>
</file>

<file path=ppt/tags/tag166.xml><?xml version="1.0" encoding="utf-8"?>
<p:tagLst xmlns:a="http://schemas.openxmlformats.org/drawingml/2006/main" xmlns:r="http://schemas.openxmlformats.org/officeDocument/2006/relationships" xmlns:p="http://schemas.openxmlformats.org/presentationml/2006/main">
  <p:tag name="THINKCELLSHAPEDONOTDELETE" val="pdjukL5VveUa7YPvIVNGT1w"/>
</p:tagLst>
</file>

<file path=ppt/tags/tag167.xml><?xml version="1.0" encoding="utf-8"?>
<p:tagLst xmlns:a="http://schemas.openxmlformats.org/drawingml/2006/main" xmlns:r="http://schemas.openxmlformats.org/officeDocument/2006/relationships" xmlns:p="http://schemas.openxmlformats.org/presentationml/2006/main">
  <p:tag name="THINKCELLSHAPEDONOTDELETE" val="pFeIGWr8CQ0yX7PsrzfGH2A"/>
</p:tagLst>
</file>

<file path=ppt/tags/tag168.xml><?xml version="1.0" encoding="utf-8"?>
<p:tagLst xmlns:a="http://schemas.openxmlformats.org/drawingml/2006/main" xmlns:r="http://schemas.openxmlformats.org/officeDocument/2006/relationships" xmlns:p="http://schemas.openxmlformats.org/presentationml/2006/main">
  <p:tag name="THINKCELLSHAPEDONOTDELETE" val="pZkCoXDZw70qhtkH_j9bJNg"/>
</p:tagLst>
</file>

<file path=ppt/tags/tag169.xml><?xml version="1.0" encoding="utf-8"?>
<p:tagLst xmlns:a="http://schemas.openxmlformats.org/drawingml/2006/main" xmlns:r="http://schemas.openxmlformats.org/officeDocument/2006/relationships" xmlns:p="http://schemas.openxmlformats.org/presentationml/2006/main">
  <p:tag name="THINKCELLSHAPEDONOTDELETE" val="pJYkfS.ZKq0OOaXVQAWXd5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0.xml><?xml version="1.0" encoding="utf-8"?>
<p:tagLst xmlns:a="http://schemas.openxmlformats.org/drawingml/2006/main" xmlns:r="http://schemas.openxmlformats.org/officeDocument/2006/relationships" xmlns:p="http://schemas.openxmlformats.org/presentationml/2006/main">
  <p:tag name="THINKCELLSHAPEDONOTDELETE" val="pY2Ao6jMOq0eJ837r63Q0ng"/>
</p:tagLst>
</file>

<file path=ppt/tags/tag171.xml><?xml version="1.0" encoding="utf-8"?>
<p:tagLst xmlns:a="http://schemas.openxmlformats.org/drawingml/2006/main" xmlns:r="http://schemas.openxmlformats.org/officeDocument/2006/relationships" xmlns:p="http://schemas.openxmlformats.org/presentationml/2006/main">
  <p:tag name="THINKCELLSHAPEDONOTDELETE" val="pgzR.ZDLppUu5uP18ez82uQ"/>
</p:tagLst>
</file>

<file path=ppt/tags/tag172.xml><?xml version="1.0" encoding="utf-8"?>
<p:tagLst xmlns:a="http://schemas.openxmlformats.org/drawingml/2006/main" xmlns:r="http://schemas.openxmlformats.org/officeDocument/2006/relationships" xmlns:p="http://schemas.openxmlformats.org/presentationml/2006/main">
  <p:tag name="THINKCELLSHAPEDONOTDELETE" val="pFfJlhf15_0WG6uVTlba0KA"/>
</p:tagLst>
</file>

<file path=ppt/tags/tag173.xml><?xml version="1.0" encoding="utf-8"?>
<p:tagLst xmlns:a="http://schemas.openxmlformats.org/drawingml/2006/main" xmlns:r="http://schemas.openxmlformats.org/officeDocument/2006/relationships" xmlns:p="http://schemas.openxmlformats.org/presentationml/2006/main">
  <p:tag name="THINKCELLSHAPEDONOTDELETE" val="pTw9efNl9k0yrkXDw3ZR.gA"/>
</p:tagLst>
</file>

<file path=ppt/tags/tag174.xml><?xml version="1.0" encoding="utf-8"?>
<p:tagLst xmlns:a="http://schemas.openxmlformats.org/drawingml/2006/main" xmlns:r="http://schemas.openxmlformats.org/officeDocument/2006/relationships" xmlns:p="http://schemas.openxmlformats.org/presentationml/2006/main">
  <p:tag name="THINKCELLSHAPEDONOTDELETE" val="peKfI7RUiQE.KCRdFzpY_KA"/>
</p:tagLst>
</file>

<file path=ppt/tags/tag175.xml><?xml version="1.0" encoding="utf-8"?>
<p:tagLst xmlns:a="http://schemas.openxmlformats.org/drawingml/2006/main" xmlns:r="http://schemas.openxmlformats.org/officeDocument/2006/relationships" xmlns:p="http://schemas.openxmlformats.org/presentationml/2006/main">
  <p:tag name="THINKCELLSHAPEDONOTDELETE" val="p6b02OOzXZUOa6TFK3IbNww"/>
</p:tagLst>
</file>

<file path=ppt/tags/tag176.xml><?xml version="1.0" encoding="utf-8"?>
<p:tagLst xmlns:a="http://schemas.openxmlformats.org/drawingml/2006/main" xmlns:r="http://schemas.openxmlformats.org/officeDocument/2006/relationships" xmlns:p="http://schemas.openxmlformats.org/presentationml/2006/main">
  <p:tag name="THINKCELLSHAPEDONOTDELETE" val="pKkzX.rqMC0SKKSdYmRcltw"/>
</p:tagLst>
</file>

<file path=ppt/tags/tag177.xml><?xml version="1.0" encoding="utf-8"?>
<p:tagLst xmlns:a="http://schemas.openxmlformats.org/drawingml/2006/main" xmlns:r="http://schemas.openxmlformats.org/officeDocument/2006/relationships" xmlns:p="http://schemas.openxmlformats.org/presentationml/2006/main">
  <p:tag name="THINKCELLSHAPEDONOTDELETE" val="pD_3LuOnu406CFY7mD1TJiQ"/>
</p:tagLst>
</file>

<file path=ppt/tags/tag178.xml><?xml version="1.0" encoding="utf-8"?>
<p:tagLst xmlns:a="http://schemas.openxmlformats.org/drawingml/2006/main" xmlns:r="http://schemas.openxmlformats.org/officeDocument/2006/relationships" xmlns:p="http://schemas.openxmlformats.org/presentationml/2006/main">
  <p:tag name="THINKCELLSHAPEDONOTDELETE" val="pGIjGeBoam0uGRzkKksE_fA"/>
</p:tagLst>
</file>

<file path=ppt/tags/tag179.xml><?xml version="1.0" encoding="utf-8"?>
<p:tagLst xmlns:a="http://schemas.openxmlformats.org/drawingml/2006/main" xmlns:r="http://schemas.openxmlformats.org/officeDocument/2006/relationships" xmlns:p="http://schemas.openxmlformats.org/presentationml/2006/main">
  <p:tag name="THINKCELLSHAPEDONOTDELETE" val="pWH.HyVMTwUilPheZqF0Nvw"/>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R2.nHMhyK0aKF8UEK8xE_A"/>
</p:tagLst>
</file>

<file path=ppt/tags/tag180.xml><?xml version="1.0" encoding="utf-8"?>
<p:tagLst xmlns:a="http://schemas.openxmlformats.org/drawingml/2006/main" xmlns:r="http://schemas.openxmlformats.org/officeDocument/2006/relationships" xmlns:p="http://schemas.openxmlformats.org/presentationml/2006/main">
  <p:tag name="THINKCELLSHAPEDONOTDELETE" val="pkyc46o2rXkuMwh48Kxg5_Q"/>
</p:tagLst>
</file>

<file path=ppt/tags/tag181.xml><?xml version="1.0" encoding="utf-8"?>
<p:tagLst xmlns:a="http://schemas.openxmlformats.org/drawingml/2006/main" xmlns:r="http://schemas.openxmlformats.org/officeDocument/2006/relationships" xmlns:p="http://schemas.openxmlformats.org/presentationml/2006/main">
  <p:tag name="THINKCELLSHAPEDONOTDELETE" val="pz.D1kxY8lE.bvFSBMxFwmw"/>
</p:tagLst>
</file>

<file path=ppt/tags/tag182.xml><?xml version="1.0" encoding="utf-8"?>
<p:tagLst xmlns:a="http://schemas.openxmlformats.org/drawingml/2006/main" xmlns:r="http://schemas.openxmlformats.org/officeDocument/2006/relationships" xmlns:p="http://schemas.openxmlformats.org/presentationml/2006/main">
  <p:tag name="THINKCELLSHAPEDONOTDELETE" val="pt.6eWQHnhUmqrPAF2YYJOA"/>
</p:tagLst>
</file>

<file path=ppt/tags/tag183.xml><?xml version="1.0" encoding="utf-8"?>
<p:tagLst xmlns:a="http://schemas.openxmlformats.org/drawingml/2006/main" xmlns:r="http://schemas.openxmlformats.org/officeDocument/2006/relationships" xmlns:p="http://schemas.openxmlformats.org/presentationml/2006/main">
  <p:tag name="THINKCELLSHAPEDONOTDELETE" val="pKiIa4NixSUi4Vhi7rzDZnw"/>
</p:tagLst>
</file>

<file path=ppt/tags/tag184.xml><?xml version="1.0" encoding="utf-8"?>
<p:tagLst xmlns:a="http://schemas.openxmlformats.org/drawingml/2006/main" xmlns:r="http://schemas.openxmlformats.org/officeDocument/2006/relationships" xmlns:p="http://schemas.openxmlformats.org/presentationml/2006/main">
  <p:tag name="THINKCELLSHAPEDONOTDELETE" val="pQlsvYbeePEiCGxm_qOEcWg"/>
</p:tagLst>
</file>

<file path=ppt/tags/tag185.xml><?xml version="1.0" encoding="utf-8"?>
<p:tagLst xmlns:a="http://schemas.openxmlformats.org/drawingml/2006/main" xmlns:r="http://schemas.openxmlformats.org/officeDocument/2006/relationships" xmlns:p="http://schemas.openxmlformats.org/presentationml/2006/main">
  <p:tag name="THINKCELLSHAPEDONOTDELETE" val="p1sIGT0bcG0SqcLhwdIeulA"/>
</p:tagLst>
</file>

<file path=ppt/tags/tag186.xml><?xml version="1.0" encoding="utf-8"?>
<p:tagLst xmlns:a="http://schemas.openxmlformats.org/drawingml/2006/main" xmlns:r="http://schemas.openxmlformats.org/officeDocument/2006/relationships" xmlns:p="http://schemas.openxmlformats.org/presentationml/2006/main">
  <p:tag name="THINKCELLSHAPEDONOTDELETE" val="pamvoBJtUTUOso5QjHqQ.Lw"/>
</p:tagLst>
</file>

<file path=ppt/tags/tag187.xml><?xml version="1.0" encoding="utf-8"?>
<p:tagLst xmlns:a="http://schemas.openxmlformats.org/drawingml/2006/main" xmlns:r="http://schemas.openxmlformats.org/officeDocument/2006/relationships" xmlns:p="http://schemas.openxmlformats.org/presentationml/2006/main">
  <p:tag name="THINKCELLSHAPEDONOTDELETE" val="pWGeoe730uEGjsUn4Wd3HFw"/>
</p:tagLst>
</file>

<file path=ppt/tags/tag188.xml><?xml version="1.0" encoding="utf-8"?>
<p:tagLst xmlns:a="http://schemas.openxmlformats.org/drawingml/2006/main" xmlns:r="http://schemas.openxmlformats.org/officeDocument/2006/relationships" xmlns:p="http://schemas.openxmlformats.org/presentationml/2006/main">
  <p:tag name="THINKCELLSHAPEDONOTDELETE" val="p7uBKeSdem0Ovr.mrzpEM0A"/>
</p:tagLst>
</file>

<file path=ppt/tags/tag189.xml><?xml version="1.0" encoding="utf-8"?>
<p:tagLst xmlns:a="http://schemas.openxmlformats.org/drawingml/2006/main" xmlns:r="http://schemas.openxmlformats.org/officeDocument/2006/relationships" xmlns:p="http://schemas.openxmlformats.org/presentationml/2006/main">
  <p:tag name="THINKCELLSHAPEDONOTDELETE" val="piovHImuS30CZ3T.jMUQH2w"/>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190.xml><?xml version="1.0" encoding="utf-8"?>
<p:tagLst xmlns:a="http://schemas.openxmlformats.org/drawingml/2006/main" xmlns:r="http://schemas.openxmlformats.org/officeDocument/2006/relationships" xmlns:p="http://schemas.openxmlformats.org/presentationml/2006/main">
  <p:tag name="THINKCELLSHAPEDONOTDELETE" val="pc1f2WJW_7UmkfSuAdtWjkA"/>
</p:tagLst>
</file>

<file path=ppt/tags/tag191.xml><?xml version="1.0" encoding="utf-8"?>
<p:tagLst xmlns:a="http://schemas.openxmlformats.org/drawingml/2006/main" xmlns:r="http://schemas.openxmlformats.org/officeDocument/2006/relationships" xmlns:p="http://schemas.openxmlformats.org/presentationml/2006/main">
  <p:tag name="THINKCELLSHAPEDONOTDELETE" val="ptRNwBBykkEaohu38quWmwA"/>
</p:tagLst>
</file>

<file path=ppt/tags/tag192.xml><?xml version="1.0" encoding="utf-8"?>
<p:tagLst xmlns:a="http://schemas.openxmlformats.org/drawingml/2006/main" xmlns:r="http://schemas.openxmlformats.org/officeDocument/2006/relationships" xmlns:p="http://schemas.openxmlformats.org/presentationml/2006/main">
  <p:tag name="THINKCELLSHAPEDONOTDELETE" val="pFgO7b1hDs0SbMcIPKrguXw"/>
</p:tagLst>
</file>

<file path=ppt/tags/tag193.xml><?xml version="1.0" encoding="utf-8"?>
<p:tagLst xmlns:a="http://schemas.openxmlformats.org/drawingml/2006/main" xmlns:r="http://schemas.openxmlformats.org/officeDocument/2006/relationships" xmlns:p="http://schemas.openxmlformats.org/presentationml/2006/main">
  <p:tag name="THINKCELLSHAPEDONOTDELETE" val="pm7Y3UI3GuUKHdOTaT1ZuuA"/>
</p:tagLst>
</file>

<file path=ppt/tags/tag194.xml><?xml version="1.0" encoding="utf-8"?>
<p:tagLst xmlns:a="http://schemas.openxmlformats.org/drawingml/2006/main" xmlns:r="http://schemas.openxmlformats.org/officeDocument/2006/relationships" xmlns:p="http://schemas.openxmlformats.org/presentationml/2006/main">
  <p:tag name="THINKCELLSHAPEDONOTDELETE" val="pU9MtD6nTFEKY5opI1abl7A"/>
</p:tagLst>
</file>

<file path=ppt/tags/tag195.xml><?xml version="1.0" encoding="utf-8"?>
<p:tagLst xmlns:a="http://schemas.openxmlformats.org/drawingml/2006/main" xmlns:r="http://schemas.openxmlformats.org/officeDocument/2006/relationships" xmlns:p="http://schemas.openxmlformats.org/presentationml/2006/main">
  <p:tag name="THINKCELLSHAPEDONOTDELETE" val="pbBm5kXzVcUiQgHnf1OYxcQ"/>
</p:tagLst>
</file>

<file path=ppt/tags/tag196.xml><?xml version="1.0" encoding="utf-8"?>
<p:tagLst xmlns:a="http://schemas.openxmlformats.org/drawingml/2006/main" xmlns:r="http://schemas.openxmlformats.org/officeDocument/2006/relationships" xmlns:p="http://schemas.openxmlformats.org/presentationml/2006/main">
  <p:tag name="THINKCELLSHAPEDONOTDELETE" val="pNlBn0KC9F061Wtoz9aGq.g"/>
</p:tagLst>
</file>

<file path=ppt/tags/tag197.xml><?xml version="1.0" encoding="utf-8"?>
<p:tagLst xmlns:a="http://schemas.openxmlformats.org/drawingml/2006/main" xmlns:r="http://schemas.openxmlformats.org/officeDocument/2006/relationships" xmlns:p="http://schemas.openxmlformats.org/presentationml/2006/main">
  <p:tag name="THINKCELLSHAPEDONOTDELETE" val="prrfGdvZSaEewcmnhxleC0A"/>
</p:tagLst>
</file>

<file path=ppt/tags/tag198.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199.xml><?xml version="1.0" encoding="utf-8"?>
<p:tagLst xmlns:a="http://schemas.openxmlformats.org/drawingml/2006/main" xmlns:r="http://schemas.openxmlformats.org/officeDocument/2006/relationships" xmlns:p="http://schemas.openxmlformats.org/presentationml/2006/main">
  <p:tag name="THINKCELLSHAPEDONOTDELETE" val="pz.D1kxY8lE.bvFSBMxFwmw"/>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c4Fhapi.ckeZwwtYLMB6rg"/>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0.xml><?xml version="1.0" encoding="utf-8"?>
<p:tagLst xmlns:a="http://schemas.openxmlformats.org/drawingml/2006/main" xmlns:r="http://schemas.openxmlformats.org/officeDocument/2006/relationships" xmlns:p="http://schemas.openxmlformats.org/presentationml/2006/main">
  <p:tag name="THINKCELLSHAPEDONOTDELETE" val="pt.6eWQHnhUmqrPAF2YYJOA"/>
</p:tagLst>
</file>

<file path=ppt/tags/tag201.xml><?xml version="1.0" encoding="utf-8"?>
<p:tagLst xmlns:a="http://schemas.openxmlformats.org/drawingml/2006/main" xmlns:r="http://schemas.openxmlformats.org/officeDocument/2006/relationships" xmlns:p="http://schemas.openxmlformats.org/presentationml/2006/main">
  <p:tag name="THINKCELLSHAPEDONOTDELETE" val="pg.btUeDB8EWUGlDozHItBA"/>
</p:tagLst>
</file>

<file path=ppt/tags/tag202.xml><?xml version="1.0" encoding="utf-8"?>
<p:tagLst xmlns:a="http://schemas.openxmlformats.org/drawingml/2006/main" xmlns:r="http://schemas.openxmlformats.org/officeDocument/2006/relationships" xmlns:p="http://schemas.openxmlformats.org/presentationml/2006/main">
  <p:tag name="THINKCELLSHAPEDONOTDELETE" val="psepD32ACekGzvIbIFV07PA"/>
</p:tagLst>
</file>

<file path=ppt/tags/tag203.xml><?xml version="1.0" encoding="utf-8"?>
<p:tagLst xmlns:a="http://schemas.openxmlformats.org/drawingml/2006/main" xmlns:r="http://schemas.openxmlformats.org/officeDocument/2006/relationships" xmlns:p="http://schemas.openxmlformats.org/presentationml/2006/main">
  <p:tag name="THINKCELLSHAPEDONOTDELETE" val="pnON5rL19WUyplvl.wAY9OQ"/>
</p:tagLst>
</file>

<file path=ppt/tags/tag204.xml><?xml version="1.0" encoding="utf-8"?>
<p:tagLst xmlns:a="http://schemas.openxmlformats.org/drawingml/2006/main" xmlns:r="http://schemas.openxmlformats.org/officeDocument/2006/relationships" xmlns:p="http://schemas.openxmlformats.org/presentationml/2006/main">
  <p:tag name="THINKCELLSHAPEDONOTDELETE" val="pIiuwP2R0XUSc1jSgDCq7Nw"/>
</p:tagLst>
</file>

<file path=ppt/tags/tag205.xml><?xml version="1.0" encoding="utf-8"?>
<p:tagLst xmlns:a="http://schemas.openxmlformats.org/drawingml/2006/main" xmlns:r="http://schemas.openxmlformats.org/officeDocument/2006/relationships" xmlns:p="http://schemas.openxmlformats.org/presentationml/2006/main">
  <p:tag name="THINKCELLSHAPEDONOTDELETE" val="p8FCXIqzVtEWJo6Xorp0WkA"/>
</p:tagLst>
</file>

<file path=ppt/tags/tag206.xml><?xml version="1.0" encoding="utf-8"?>
<p:tagLst xmlns:a="http://schemas.openxmlformats.org/drawingml/2006/main" xmlns:r="http://schemas.openxmlformats.org/officeDocument/2006/relationships" xmlns:p="http://schemas.openxmlformats.org/presentationml/2006/main">
  <p:tag name="THINKCELLSHAPEDONOTDELETE" val="pUSnSn5Y2qUWHWbL5Z8UYQQ"/>
</p:tagLst>
</file>

<file path=ppt/tags/tag207.xml><?xml version="1.0" encoding="utf-8"?>
<p:tagLst xmlns:a="http://schemas.openxmlformats.org/drawingml/2006/main" xmlns:r="http://schemas.openxmlformats.org/officeDocument/2006/relationships" xmlns:p="http://schemas.openxmlformats.org/presentationml/2006/main">
  <p:tag name="THINKCELLSHAPEDONOTDELETE" val="p.7ULXaBaCku7tvO27_XH0A"/>
</p:tagLst>
</file>

<file path=ppt/tags/tag208.xml><?xml version="1.0" encoding="utf-8"?>
<p:tagLst xmlns:a="http://schemas.openxmlformats.org/drawingml/2006/main" xmlns:r="http://schemas.openxmlformats.org/officeDocument/2006/relationships" xmlns:p="http://schemas.openxmlformats.org/presentationml/2006/main">
  <p:tag name="THINKCELLSHAPEDONOTDELETE" val="pO7YbroUVg0erX4WGAFzcuA"/>
</p:tagLst>
</file>

<file path=ppt/tags/tag209.xml><?xml version="1.0" encoding="utf-8"?>
<p:tagLst xmlns:a="http://schemas.openxmlformats.org/drawingml/2006/main" xmlns:r="http://schemas.openxmlformats.org/officeDocument/2006/relationships" xmlns:p="http://schemas.openxmlformats.org/presentationml/2006/main">
  <p:tag name="THINKCELLSHAPEDONOTDELETE" val="pK5vULSzGDESg5xBw7Lo1mA"/>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R2.nHMhyK0aKF8UEK8xE_A"/>
</p:tagLst>
</file>

<file path=ppt/tags/tag210.xml><?xml version="1.0" encoding="utf-8"?>
<p:tagLst xmlns:a="http://schemas.openxmlformats.org/drawingml/2006/main" xmlns:r="http://schemas.openxmlformats.org/officeDocument/2006/relationships" xmlns:p="http://schemas.openxmlformats.org/presentationml/2006/main">
  <p:tag name="THINKCELLSHAPEDONOTDELETE" val="pOh5NAVbD7EqyF.po0u4_OQ"/>
</p:tagLst>
</file>

<file path=ppt/tags/tag211.xml><?xml version="1.0" encoding="utf-8"?>
<p:tagLst xmlns:a="http://schemas.openxmlformats.org/drawingml/2006/main" xmlns:r="http://schemas.openxmlformats.org/officeDocument/2006/relationships" xmlns:p="http://schemas.openxmlformats.org/presentationml/2006/main">
  <p:tag name="THINKCELLSHAPEDONOTDELETE" val="pOc8jxjEDoUWewiYQhc31Mw"/>
</p:tagLst>
</file>

<file path=ppt/tags/tag212.xml><?xml version="1.0" encoding="utf-8"?>
<p:tagLst xmlns:a="http://schemas.openxmlformats.org/drawingml/2006/main" xmlns:r="http://schemas.openxmlformats.org/officeDocument/2006/relationships" xmlns:p="http://schemas.openxmlformats.org/presentationml/2006/main">
  <p:tag name="THINKCELLSHAPEDONOTDELETE" val="p3L1mMkpQTUyoTosn3MFkvg"/>
</p:tagLst>
</file>

<file path=ppt/tags/tag213.xml><?xml version="1.0" encoding="utf-8"?>
<p:tagLst xmlns:a="http://schemas.openxmlformats.org/drawingml/2006/main" xmlns:r="http://schemas.openxmlformats.org/officeDocument/2006/relationships" xmlns:p="http://schemas.openxmlformats.org/presentationml/2006/main">
  <p:tag name="THINKCELLSHAPEDONOTDELETE" val="pock5CBdwHkWtR0lzIHMacg"/>
</p:tagLst>
</file>

<file path=ppt/tags/tag214.xml><?xml version="1.0" encoding="utf-8"?>
<p:tagLst xmlns:a="http://schemas.openxmlformats.org/drawingml/2006/main" xmlns:r="http://schemas.openxmlformats.org/officeDocument/2006/relationships" xmlns:p="http://schemas.openxmlformats.org/presentationml/2006/main">
  <p:tag name="THINKCELLSHAPEDONOTDELETE" val="p2nDpP9g4hUuNcesrB3y9WQ"/>
</p:tagLst>
</file>

<file path=ppt/tags/tag215.xml><?xml version="1.0" encoding="utf-8"?>
<p:tagLst xmlns:a="http://schemas.openxmlformats.org/drawingml/2006/main" xmlns:r="http://schemas.openxmlformats.org/officeDocument/2006/relationships" xmlns:p="http://schemas.openxmlformats.org/presentationml/2006/main">
  <p:tag name="THINKCELLSHAPEDONOTDELETE" val="p63JC5aLbp06cT3uHyLwR3g"/>
</p:tagLst>
</file>

<file path=ppt/tags/tag216.xml><?xml version="1.0" encoding="utf-8"?>
<p:tagLst xmlns:a="http://schemas.openxmlformats.org/drawingml/2006/main" xmlns:r="http://schemas.openxmlformats.org/officeDocument/2006/relationships" xmlns:p="http://schemas.openxmlformats.org/presentationml/2006/main">
  <p:tag name="THINKCELLSHAPEDONOTDELETE" val="pk4jwQY.b_kO1wiohFaktsg"/>
</p:tagLst>
</file>

<file path=ppt/tags/tag217.xml><?xml version="1.0" encoding="utf-8"?>
<p:tagLst xmlns:a="http://schemas.openxmlformats.org/drawingml/2006/main" xmlns:r="http://schemas.openxmlformats.org/officeDocument/2006/relationships" xmlns:p="http://schemas.openxmlformats.org/presentationml/2006/main">
  <p:tag name="THINKCELLSHAPEDONOTDELETE" val="pstIIS3iJjU2eOLGVlnVVDg"/>
</p:tagLst>
</file>

<file path=ppt/tags/tag218.xml><?xml version="1.0" encoding="utf-8"?>
<p:tagLst xmlns:a="http://schemas.openxmlformats.org/drawingml/2006/main" xmlns:r="http://schemas.openxmlformats.org/officeDocument/2006/relationships" xmlns:p="http://schemas.openxmlformats.org/presentationml/2006/main">
  <p:tag name="THINKCELLSHAPEDONOTDELETE" val="pktCa5VETRkSHwyGdSsVFYg"/>
</p:tagLst>
</file>

<file path=ppt/tags/tag219.xml><?xml version="1.0" encoding="utf-8"?>
<p:tagLst xmlns:a="http://schemas.openxmlformats.org/drawingml/2006/main" xmlns:r="http://schemas.openxmlformats.org/officeDocument/2006/relationships" xmlns:p="http://schemas.openxmlformats.org/presentationml/2006/main">
  <p:tag name="THINKCELLSHAPEDONOTDELETE" val="pwU8m.V44y0KaDW9wrwVEbg"/>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220.xml><?xml version="1.0" encoding="utf-8"?>
<p:tagLst xmlns:a="http://schemas.openxmlformats.org/drawingml/2006/main" xmlns:r="http://schemas.openxmlformats.org/officeDocument/2006/relationships" xmlns:p="http://schemas.openxmlformats.org/presentationml/2006/main">
  <p:tag name="THINKCELLSHAPEDONOTDELETE" val="pmY6SKPCvskCviH6NCXL6EA"/>
</p:tagLst>
</file>

<file path=ppt/tags/tag221.xml><?xml version="1.0" encoding="utf-8"?>
<p:tagLst xmlns:a="http://schemas.openxmlformats.org/drawingml/2006/main" xmlns:r="http://schemas.openxmlformats.org/officeDocument/2006/relationships" xmlns:p="http://schemas.openxmlformats.org/presentationml/2006/main">
  <p:tag name="THINKCELLSHAPEDONOTDELETE" val="p6BGOdgTPKEiotGMrPhlbZQ"/>
</p:tagLst>
</file>

<file path=ppt/tags/tag222.xml><?xml version="1.0" encoding="utf-8"?>
<p:tagLst xmlns:a="http://schemas.openxmlformats.org/drawingml/2006/main" xmlns:r="http://schemas.openxmlformats.org/officeDocument/2006/relationships" xmlns:p="http://schemas.openxmlformats.org/presentationml/2006/main">
  <p:tag name="THINKCELLSHAPEDONOTDELETE" val="ptw.1OJWL1E.KdK5quTsgoA"/>
</p:tagLst>
</file>

<file path=ppt/tags/tag223.xml><?xml version="1.0" encoding="utf-8"?>
<p:tagLst xmlns:a="http://schemas.openxmlformats.org/drawingml/2006/main" xmlns:r="http://schemas.openxmlformats.org/officeDocument/2006/relationships" xmlns:p="http://schemas.openxmlformats.org/presentationml/2006/main">
  <p:tag name="THINKCELLSHAPEDONOTDELETE" val="pbXO798QG.EGsP.fg3Nxa2Q"/>
</p:tagLst>
</file>

<file path=ppt/tags/tag224.xml><?xml version="1.0" encoding="utf-8"?>
<p:tagLst xmlns:a="http://schemas.openxmlformats.org/drawingml/2006/main" xmlns:r="http://schemas.openxmlformats.org/officeDocument/2006/relationships" xmlns:p="http://schemas.openxmlformats.org/presentationml/2006/main">
  <p:tag name="THINKCELLSHAPEDONOTDELETE" val="pGEZ8I2pNPU.9XzBkmmjhRg"/>
</p:tagLst>
</file>

<file path=ppt/tags/tag225.xml><?xml version="1.0" encoding="utf-8"?>
<p:tagLst xmlns:a="http://schemas.openxmlformats.org/drawingml/2006/main" xmlns:r="http://schemas.openxmlformats.org/officeDocument/2006/relationships" xmlns:p="http://schemas.openxmlformats.org/presentationml/2006/main">
  <p:tag name="THINKCELLSHAPEDONOTDELETE" val="pyFGIMf2.0U2Yk9MP6EFQxw"/>
</p:tagLst>
</file>

<file path=ppt/tags/tag226.xml><?xml version="1.0" encoding="utf-8"?>
<p:tagLst xmlns:a="http://schemas.openxmlformats.org/drawingml/2006/main" xmlns:r="http://schemas.openxmlformats.org/officeDocument/2006/relationships" xmlns:p="http://schemas.openxmlformats.org/presentationml/2006/main">
  <p:tag name="THINKCELLSHAPEDONOTDELETE" val="pljwnr30dCkuJYhiMwDA96g"/>
</p:tagLst>
</file>

<file path=ppt/tags/tag227.xml><?xml version="1.0" encoding="utf-8"?>
<p:tagLst xmlns:a="http://schemas.openxmlformats.org/drawingml/2006/main" xmlns:r="http://schemas.openxmlformats.org/officeDocument/2006/relationships" xmlns:p="http://schemas.openxmlformats.org/presentationml/2006/main">
  <p:tag name="THINKCELLSHAPEDONOTDELETE" val="prLMwlEevI0.Fd1.yaBO5vA"/>
</p:tagLst>
</file>

<file path=ppt/tags/tag228.xml><?xml version="1.0" encoding="utf-8"?>
<p:tagLst xmlns:a="http://schemas.openxmlformats.org/drawingml/2006/main" xmlns:r="http://schemas.openxmlformats.org/officeDocument/2006/relationships" xmlns:p="http://schemas.openxmlformats.org/presentationml/2006/main">
  <p:tag name="THINKCELLSHAPEDONOTDELETE" val="pHD4OT8tLfEa9_POefGXEcA"/>
</p:tagLst>
</file>

<file path=ppt/tags/tag229.xml><?xml version="1.0" encoding="utf-8"?>
<p:tagLst xmlns:a="http://schemas.openxmlformats.org/drawingml/2006/main" xmlns:r="http://schemas.openxmlformats.org/officeDocument/2006/relationships" xmlns:p="http://schemas.openxmlformats.org/presentationml/2006/main">
  <p:tag name="THINKCELLSHAPEDONOTDELETE" val="pSIr7MjWiV0CqOMP_Yl9GQ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0.xml><?xml version="1.0" encoding="utf-8"?>
<p:tagLst xmlns:a="http://schemas.openxmlformats.org/drawingml/2006/main" xmlns:r="http://schemas.openxmlformats.org/officeDocument/2006/relationships" xmlns:p="http://schemas.openxmlformats.org/presentationml/2006/main">
  <p:tag name="THINKCELLSHAPEDONOTDELETE" val="pbyvqeavpcUaxIhTG552HJw"/>
</p:tagLst>
</file>

<file path=ppt/tags/tag231.xml><?xml version="1.0" encoding="utf-8"?>
<p:tagLst xmlns:a="http://schemas.openxmlformats.org/drawingml/2006/main" xmlns:r="http://schemas.openxmlformats.org/officeDocument/2006/relationships" xmlns:p="http://schemas.openxmlformats.org/presentationml/2006/main">
  <p:tag name="THINKCELLSHAPEDONOTDELETE" val="pclyqOIfllEqotUbMJrDAHg"/>
</p:tagLst>
</file>

<file path=ppt/tags/tag232.xml><?xml version="1.0" encoding="utf-8"?>
<p:tagLst xmlns:a="http://schemas.openxmlformats.org/drawingml/2006/main" xmlns:r="http://schemas.openxmlformats.org/officeDocument/2006/relationships" xmlns:p="http://schemas.openxmlformats.org/presentationml/2006/main">
  <p:tag name="THINKCELLSHAPEDONOTDELETE" val="pZ1bu6nhqW02zd3SPmljC7Q"/>
</p:tagLst>
</file>

<file path=ppt/tags/tag233.xml><?xml version="1.0" encoding="utf-8"?>
<p:tagLst xmlns:a="http://schemas.openxmlformats.org/drawingml/2006/main" xmlns:r="http://schemas.openxmlformats.org/officeDocument/2006/relationships" xmlns:p="http://schemas.openxmlformats.org/presentationml/2006/main">
  <p:tag name="THINKCELLSHAPEDONOTDELETE" val="pX3aaxMHACUiEcDhJFjQ1Fw"/>
</p:tagLst>
</file>

<file path=ppt/tags/tag234.xml><?xml version="1.0" encoding="utf-8"?>
<p:tagLst xmlns:a="http://schemas.openxmlformats.org/drawingml/2006/main" xmlns:r="http://schemas.openxmlformats.org/officeDocument/2006/relationships" xmlns:p="http://schemas.openxmlformats.org/presentationml/2006/main">
  <p:tag name="THINKCELLSHAPEDONOTDELETE" val="p_6_EpHcuIk2M1rv5VbLx.Q"/>
</p:tagLst>
</file>

<file path=ppt/tags/tag235.xml><?xml version="1.0" encoding="utf-8"?>
<p:tagLst xmlns:a="http://schemas.openxmlformats.org/drawingml/2006/main" xmlns:r="http://schemas.openxmlformats.org/officeDocument/2006/relationships" xmlns:p="http://schemas.openxmlformats.org/presentationml/2006/main">
  <p:tag name="THINKCELLSHAPEDONOTDELETE" val="pxP8fyCBaoUuhV7hncVcGJw"/>
</p:tagLst>
</file>

<file path=ppt/tags/tag236.xml><?xml version="1.0" encoding="utf-8"?>
<p:tagLst xmlns:a="http://schemas.openxmlformats.org/drawingml/2006/main" xmlns:r="http://schemas.openxmlformats.org/officeDocument/2006/relationships" xmlns:p="http://schemas.openxmlformats.org/presentationml/2006/main">
  <p:tag name="THINKCELLSHAPEDONOTDELETE" val="plpVitwrDi0yzCMXIaCMXfA"/>
</p:tagLst>
</file>

<file path=ppt/tags/tag237.xml><?xml version="1.0" encoding="utf-8"?>
<p:tagLst xmlns:a="http://schemas.openxmlformats.org/drawingml/2006/main" xmlns:r="http://schemas.openxmlformats.org/officeDocument/2006/relationships" xmlns:p="http://schemas.openxmlformats.org/presentationml/2006/main">
  <p:tag name="THINKCELLSHAPEDONOTDELETE" val="pUSNICKH6VUiLd.Pa._UJQw"/>
</p:tagLst>
</file>

<file path=ppt/tags/tag238.xml><?xml version="1.0" encoding="utf-8"?>
<p:tagLst xmlns:a="http://schemas.openxmlformats.org/drawingml/2006/main" xmlns:r="http://schemas.openxmlformats.org/officeDocument/2006/relationships" xmlns:p="http://schemas.openxmlformats.org/presentationml/2006/main">
  <p:tag name="THINKCELLSHAPEDONOTDELETE" val="pIf3wurT64kyRdgGHQ3DLgA"/>
</p:tagLst>
</file>

<file path=ppt/tags/tag239.xml><?xml version="1.0" encoding="utf-8"?>
<p:tagLst xmlns:a="http://schemas.openxmlformats.org/drawingml/2006/main" xmlns:r="http://schemas.openxmlformats.org/officeDocument/2006/relationships" xmlns:p="http://schemas.openxmlformats.org/presentationml/2006/main">
  <p:tag name="THINKCELLSHAPEDONOTDELETE" val="pIfJZ_gjQY0qsLqpqQuDf7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R2.nHMhyK0aKF8UEK8xE_A"/>
</p:tagLst>
</file>

<file path=ppt/tags/tag240.xml><?xml version="1.0" encoding="utf-8"?>
<p:tagLst xmlns:a="http://schemas.openxmlformats.org/drawingml/2006/main" xmlns:r="http://schemas.openxmlformats.org/officeDocument/2006/relationships" xmlns:p="http://schemas.openxmlformats.org/presentationml/2006/main">
  <p:tag name="THINKCELLSHAPEDONOTDELETE" val="p0wu2DpBElUyq8ZQXv3J48g"/>
</p:tagLst>
</file>

<file path=ppt/tags/tag241.xml><?xml version="1.0" encoding="utf-8"?>
<p:tagLst xmlns:a="http://schemas.openxmlformats.org/drawingml/2006/main" xmlns:r="http://schemas.openxmlformats.org/officeDocument/2006/relationships" xmlns:p="http://schemas.openxmlformats.org/presentationml/2006/main">
  <p:tag name="THINKCELLSHAPEDONOTDELETE" val="pytnhFH3Kl02wzFWbOP4l5A"/>
</p:tagLst>
</file>

<file path=ppt/tags/tag242.xml><?xml version="1.0" encoding="utf-8"?>
<p:tagLst xmlns:a="http://schemas.openxmlformats.org/drawingml/2006/main" xmlns:r="http://schemas.openxmlformats.org/officeDocument/2006/relationships" xmlns:p="http://schemas.openxmlformats.org/presentationml/2006/main">
  <p:tag name="THINKCELLSHAPEDONOTDELETE" val="pSSUX0zS.O0WdZnARXAF7aA"/>
</p:tagLst>
</file>

<file path=ppt/tags/tag243.xml><?xml version="1.0" encoding="utf-8"?>
<p:tagLst xmlns:a="http://schemas.openxmlformats.org/drawingml/2006/main" xmlns:r="http://schemas.openxmlformats.org/officeDocument/2006/relationships" xmlns:p="http://schemas.openxmlformats.org/presentationml/2006/main">
  <p:tag name="THINKCELLSHAPEDONOTDELETE" val="ppf_RBV7aj0.7SFngYwtWqA"/>
</p:tagLst>
</file>

<file path=ppt/tags/tag244.xml><?xml version="1.0" encoding="utf-8"?>
<p:tagLst xmlns:a="http://schemas.openxmlformats.org/drawingml/2006/main" xmlns:r="http://schemas.openxmlformats.org/officeDocument/2006/relationships" xmlns:p="http://schemas.openxmlformats.org/presentationml/2006/main">
  <p:tag name="THINKCELLSHAPEDONOTDELETE" val="pkATFhX41skWWCu_MVEuisw"/>
</p:tagLst>
</file>

<file path=ppt/tags/tag245.xml><?xml version="1.0" encoding="utf-8"?>
<p:tagLst xmlns:a="http://schemas.openxmlformats.org/drawingml/2006/main" xmlns:r="http://schemas.openxmlformats.org/officeDocument/2006/relationships" xmlns:p="http://schemas.openxmlformats.org/presentationml/2006/main">
  <p:tag name="THINKCELLSHAPEDONOTDELETE" val="pK_iO0Zouc0uMlE_1QZLHwg"/>
</p:tagLst>
</file>

<file path=ppt/tags/tag246.xml><?xml version="1.0" encoding="utf-8"?>
<p:tagLst xmlns:a="http://schemas.openxmlformats.org/drawingml/2006/main" xmlns:r="http://schemas.openxmlformats.org/officeDocument/2006/relationships" xmlns:p="http://schemas.openxmlformats.org/presentationml/2006/main">
  <p:tag name="THINKCELLSHAPEDONOTDELETE" val="pl8FdZi_sWUWuRm.dYRcQXg"/>
</p:tagLst>
</file>

<file path=ppt/tags/tag247.xml><?xml version="1.0" encoding="utf-8"?>
<p:tagLst xmlns:a="http://schemas.openxmlformats.org/drawingml/2006/main" xmlns:r="http://schemas.openxmlformats.org/officeDocument/2006/relationships" xmlns:p="http://schemas.openxmlformats.org/presentationml/2006/main">
  <p:tag name="THINKCELLSHAPEDONOTDELETE" val="pS6w2HEZbNk.5EWYPS8ZcKw"/>
</p:tagLst>
</file>

<file path=ppt/tags/tag248.xml><?xml version="1.0" encoding="utf-8"?>
<p:tagLst xmlns:a="http://schemas.openxmlformats.org/drawingml/2006/main" xmlns:r="http://schemas.openxmlformats.org/officeDocument/2006/relationships" xmlns:p="http://schemas.openxmlformats.org/presentationml/2006/main">
  <p:tag name="THINKCELLSHAPEDONOTDELETE" val="pswqvtB5TV0qbL4SNUYLmSw"/>
</p:tagLst>
</file>

<file path=ppt/tags/tag249.xml><?xml version="1.0" encoding="utf-8"?>
<p:tagLst xmlns:a="http://schemas.openxmlformats.org/drawingml/2006/main" xmlns:r="http://schemas.openxmlformats.org/officeDocument/2006/relationships" xmlns:p="http://schemas.openxmlformats.org/presentationml/2006/main">
  <p:tag name="THINKCELLSHAPEDONOTDELETE" val="pOeHWOGmeZUqLVSjSpozLjA"/>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250.xml><?xml version="1.0" encoding="utf-8"?>
<p:tagLst xmlns:a="http://schemas.openxmlformats.org/drawingml/2006/main" xmlns:r="http://schemas.openxmlformats.org/officeDocument/2006/relationships" xmlns:p="http://schemas.openxmlformats.org/presentationml/2006/main">
  <p:tag name="THINKCELLSHAPEDONOTDELETE" val="pAiYEpxh30UOhNcKXotJy6Q"/>
</p:tagLst>
</file>

<file path=ppt/tags/tag251.xml><?xml version="1.0" encoding="utf-8"?>
<p:tagLst xmlns:a="http://schemas.openxmlformats.org/drawingml/2006/main" xmlns:r="http://schemas.openxmlformats.org/officeDocument/2006/relationships" xmlns:p="http://schemas.openxmlformats.org/presentationml/2006/main">
  <p:tag name="THINKCELLSHAPEDONOTDELETE" val="pkyc46o2rXkuMwh48Kxg5_Q"/>
</p:tagLst>
</file>

<file path=ppt/tags/tag252.xml><?xml version="1.0" encoding="utf-8"?>
<p:tagLst xmlns:a="http://schemas.openxmlformats.org/drawingml/2006/main" xmlns:r="http://schemas.openxmlformats.org/officeDocument/2006/relationships" xmlns:p="http://schemas.openxmlformats.org/presentationml/2006/main">
  <p:tag name="THINKCELLSHAPEDONOTDELETE" val="pNlBn0KC9F061Wtoz9aGq.g"/>
</p:tagLst>
</file>

<file path=ppt/tags/tag253.xml><?xml version="1.0" encoding="utf-8"?>
<p:tagLst xmlns:a="http://schemas.openxmlformats.org/drawingml/2006/main" xmlns:r="http://schemas.openxmlformats.org/officeDocument/2006/relationships" xmlns:p="http://schemas.openxmlformats.org/presentationml/2006/main">
  <p:tag name="THINKCELLSHAPEDONOTDELETE" val="prrfGdvZSaEewcmnhxleC0A"/>
</p:tagLst>
</file>

<file path=ppt/tags/tag254.xml><?xml version="1.0" encoding="utf-8"?>
<p:tagLst xmlns:a="http://schemas.openxmlformats.org/drawingml/2006/main" xmlns:r="http://schemas.openxmlformats.org/officeDocument/2006/relationships" xmlns:p="http://schemas.openxmlformats.org/presentationml/2006/main">
  <p:tag name="THINKCELLSHAPEDONOTDELETE" val="pWxE_Rbtfd0WymbHO_XxvYw"/>
</p:tagLst>
</file>

<file path=ppt/tags/tag255.xml><?xml version="1.0" encoding="utf-8"?>
<p:tagLst xmlns:a="http://schemas.openxmlformats.org/drawingml/2006/main" xmlns:r="http://schemas.openxmlformats.org/officeDocument/2006/relationships" xmlns:p="http://schemas.openxmlformats.org/presentationml/2006/main">
  <p:tag name="THINKCELLSHAPEDONOTDELETE" val="pdGdpD3Wjo0Gyw7Hptb4Odw"/>
</p:tagLst>
</file>

<file path=ppt/tags/tag256.xml><?xml version="1.0" encoding="utf-8"?>
<p:tagLst xmlns:a="http://schemas.openxmlformats.org/drawingml/2006/main" xmlns:r="http://schemas.openxmlformats.org/officeDocument/2006/relationships" xmlns:p="http://schemas.openxmlformats.org/presentationml/2006/main">
  <p:tag name="THINKCELLSHAPEDONOTDELETE" val="pzjzuRZ93ykWCZtqc0iEzgQ"/>
</p:tagLst>
</file>

<file path=ppt/tags/tag257.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258.xml><?xml version="1.0" encoding="utf-8"?>
<p:tagLst xmlns:a="http://schemas.openxmlformats.org/drawingml/2006/main" xmlns:r="http://schemas.openxmlformats.org/officeDocument/2006/relationships" xmlns:p="http://schemas.openxmlformats.org/presentationml/2006/main">
  <p:tag name="THINKCELLSHAPEDONOTDELETE" val="pnON5rL19WUyplvl.wAY9OQ"/>
</p:tagLst>
</file>

<file path=ppt/tags/tag259.xml><?xml version="1.0" encoding="utf-8"?>
<p:tagLst xmlns:a="http://schemas.openxmlformats.org/drawingml/2006/main" xmlns:r="http://schemas.openxmlformats.org/officeDocument/2006/relationships" xmlns:p="http://schemas.openxmlformats.org/presentationml/2006/main">
  <p:tag name="THINKCELLSHAPEDONOTDELETE" val="pIiuwP2R0XUSc1jSgDCq7Nw"/>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0.xml><?xml version="1.0" encoding="utf-8"?>
<p:tagLst xmlns:a="http://schemas.openxmlformats.org/drawingml/2006/main" xmlns:r="http://schemas.openxmlformats.org/officeDocument/2006/relationships" xmlns:p="http://schemas.openxmlformats.org/presentationml/2006/main">
  <p:tag name="THINKCELLSHAPEDONOTDELETE" val="pUSnSn5Y2qUWHWbL5Z8UYQQ"/>
</p:tagLst>
</file>

<file path=ppt/tags/tag261.xml><?xml version="1.0" encoding="utf-8"?>
<p:tagLst xmlns:a="http://schemas.openxmlformats.org/drawingml/2006/main" xmlns:r="http://schemas.openxmlformats.org/officeDocument/2006/relationships" xmlns:p="http://schemas.openxmlformats.org/presentationml/2006/main">
  <p:tag name="THINKCELLSHAPEDONOTDELETE" val="p.7ULXaBaCku7tvO27_XH0A"/>
</p:tagLst>
</file>

<file path=ppt/tags/tag262.xml><?xml version="1.0" encoding="utf-8"?>
<p:tagLst xmlns:a="http://schemas.openxmlformats.org/drawingml/2006/main" xmlns:r="http://schemas.openxmlformats.org/officeDocument/2006/relationships" xmlns:p="http://schemas.openxmlformats.org/presentationml/2006/main">
  <p:tag name="THINKCELLSHAPEDONOTDELETE" val="pO7YbroUVg0erX4WGAFzcuA"/>
</p:tagLst>
</file>

<file path=ppt/tags/tag263.xml><?xml version="1.0" encoding="utf-8"?>
<p:tagLst xmlns:a="http://schemas.openxmlformats.org/drawingml/2006/main" xmlns:r="http://schemas.openxmlformats.org/officeDocument/2006/relationships" xmlns:p="http://schemas.openxmlformats.org/presentationml/2006/main">
  <p:tag name="THINKCELLSHAPEDONOTDELETE" val="pK5vULSzGDESg5xBw7Lo1mA"/>
</p:tagLst>
</file>

<file path=ppt/tags/tag264.xml><?xml version="1.0" encoding="utf-8"?>
<p:tagLst xmlns:a="http://schemas.openxmlformats.org/drawingml/2006/main" xmlns:r="http://schemas.openxmlformats.org/officeDocument/2006/relationships" xmlns:p="http://schemas.openxmlformats.org/presentationml/2006/main">
  <p:tag name="THINKCELLSHAPEDONOTDELETE" val="pOh5NAVbD7EqyF.po0u4_OQ"/>
</p:tagLst>
</file>

<file path=ppt/tags/tag265.xml><?xml version="1.0" encoding="utf-8"?>
<p:tagLst xmlns:a="http://schemas.openxmlformats.org/drawingml/2006/main" xmlns:r="http://schemas.openxmlformats.org/officeDocument/2006/relationships" xmlns:p="http://schemas.openxmlformats.org/presentationml/2006/main">
  <p:tag name="THINKCELLSHAPEDONOTDELETE" val="pOc8jxjEDoUWewiYQhc31Mw"/>
</p:tagLst>
</file>

<file path=ppt/tags/tag266.xml><?xml version="1.0" encoding="utf-8"?>
<p:tagLst xmlns:a="http://schemas.openxmlformats.org/drawingml/2006/main" xmlns:r="http://schemas.openxmlformats.org/officeDocument/2006/relationships" xmlns:p="http://schemas.openxmlformats.org/presentationml/2006/main">
  <p:tag name="THINKCELLSHAPEDONOTDELETE" val="p3L1mMkpQTUyoTosn3MFkvg"/>
</p:tagLst>
</file>

<file path=ppt/tags/tag267.xml><?xml version="1.0" encoding="utf-8"?>
<p:tagLst xmlns:a="http://schemas.openxmlformats.org/drawingml/2006/main" xmlns:r="http://schemas.openxmlformats.org/officeDocument/2006/relationships" xmlns:p="http://schemas.openxmlformats.org/presentationml/2006/main">
  <p:tag name="THINKCELLSHAPEDONOTDELETE" val="pock5CBdwHkWtR0lzIHMacg"/>
</p:tagLst>
</file>

<file path=ppt/tags/tag268.xml><?xml version="1.0" encoding="utf-8"?>
<p:tagLst xmlns:a="http://schemas.openxmlformats.org/drawingml/2006/main" xmlns:r="http://schemas.openxmlformats.org/officeDocument/2006/relationships" xmlns:p="http://schemas.openxmlformats.org/presentationml/2006/main">
  <p:tag name="THINKCELLSHAPEDONOTDELETE" val="p2nDpP9g4hUuNcesrB3y9WQ"/>
</p:tagLst>
</file>

<file path=ppt/tags/tag269.xml><?xml version="1.0" encoding="utf-8"?>
<p:tagLst xmlns:a="http://schemas.openxmlformats.org/drawingml/2006/main" xmlns:r="http://schemas.openxmlformats.org/officeDocument/2006/relationships" xmlns:p="http://schemas.openxmlformats.org/presentationml/2006/main">
  <p:tag name="THINKCELLSHAPEDONOTDELETE" val="p63JC5aLbp06cT3uHyLwR3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1TL9uZbXpEuF4cTQrDn6rw"/>
</p:tagLst>
</file>

<file path=ppt/tags/tag270.xml><?xml version="1.0" encoding="utf-8"?>
<p:tagLst xmlns:a="http://schemas.openxmlformats.org/drawingml/2006/main" xmlns:r="http://schemas.openxmlformats.org/officeDocument/2006/relationships" xmlns:p="http://schemas.openxmlformats.org/presentationml/2006/main">
  <p:tag name="THINKCELLSHAPEDONOTDELETE" val="pk4jwQY.b_kO1wiohFaktsg"/>
</p:tagLst>
</file>

<file path=ppt/tags/tag271.xml><?xml version="1.0" encoding="utf-8"?>
<p:tagLst xmlns:a="http://schemas.openxmlformats.org/drawingml/2006/main" xmlns:r="http://schemas.openxmlformats.org/officeDocument/2006/relationships" xmlns:p="http://schemas.openxmlformats.org/presentationml/2006/main">
  <p:tag name="THINKCELLSHAPEDONOTDELETE" val="pstIIS3iJjU2eOLGVlnVVDg"/>
</p:tagLst>
</file>

<file path=ppt/tags/tag272.xml><?xml version="1.0" encoding="utf-8"?>
<p:tagLst xmlns:a="http://schemas.openxmlformats.org/drawingml/2006/main" xmlns:r="http://schemas.openxmlformats.org/officeDocument/2006/relationships" xmlns:p="http://schemas.openxmlformats.org/presentationml/2006/main">
  <p:tag name="THINKCELLSHAPEDONOTDELETE" val="pktCa5VETRkSHwyGdSsVFYg"/>
</p:tagLst>
</file>

<file path=ppt/tags/tag273.xml><?xml version="1.0" encoding="utf-8"?>
<p:tagLst xmlns:a="http://schemas.openxmlformats.org/drawingml/2006/main" xmlns:r="http://schemas.openxmlformats.org/officeDocument/2006/relationships" xmlns:p="http://schemas.openxmlformats.org/presentationml/2006/main">
  <p:tag name="THINKCELLSHAPEDONOTDELETE" val="pwU8m.V44y0KaDW9wrwVEbg"/>
</p:tagLst>
</file>

<file path=ppt/tags/tag274.xml><?xml version="1.0" encoding="utf-8"?>
<p:tagLst xmlns:a="http://schemas.openxmlformats.org/drawingml/2006/main" xmlns:r="http://schemas.openxmlformats.org/officeDocument/2006/relationships" xmlns:p="http://schemas.openxmlformats.org/presentationml/2006/main">
  <p:tag name="THINKCELLSHAPEDONOTDELETE" val="pmY6SKPCvskCviH6NCXL6EA"/>
</p:tagLst>
</file>

<file path=ppt/tags/tag275.xml><?xml version="1.0" encoding="utf-8"?>
<p:tagLst xmlns:a="http://schemas.openxmlformats.org/drawingml/2006/main" xmlns:r="http://schemas.openxmlformats.org/officeDocument/2006/relationships" xmlns:p="http://schemas.openxmlformats.org/presentationml/2006/main">
  <p:tag name="THINKCELLSHAPEDONOTDELETE" val="p6BGOdgTPKEiotGMrPhlbZQ"/>
</p:tagLst>
</file>

<file path=ppt/tags/tag276.xml><?xml version="1.0" encoding="utf-8"?>
<p:tagLst xmlns:a="http://schemas.openxmlformats.org/drawingml/2006/main" xmlns:r="http://schemas.openxmlformats.org/officeDocument/2006/relationships" xmlns:p="http://schemas.openxmlformats.org/presentationml/2006/main">
  <p:tag name="THINKCELLSHAPEDONOTDELETE" val="ptw.1OJWL1E.KdK5quTsgoA"/>
</p:tagLst>
</file>

<file path=ppt/tags/tag277.xml><?xml version="1.0" encoding="utf-8"?>
<p:tagLst xmlns:a="http://schemas.openxmlformats.org/drawingml/2006/main" xmlns:r="http://schemas.openxmlformats.org/officeDocument/2006/relationships" xmlns:p="http://schemas.openxmlformats.org/presentationml/2006/main">
  <p:tag name="THINKCELLSHAPEDONOTDELETE" val="pbXO798QG.EGsP.fg3Nxa2Q"/>
</p:tagLst>
</file>

<file path=ppt/tags/tag278.xml><?xml version="1.0" encoding="utf-8"?>
<p:tagLst xmlns:a="http://schemas.openxmlformats.org/drawingml/2006/main" xmlns:r="http://schemas.openxmlformats.org/officeDocument/2006/relationships" xmlns:p="http://schemas.openxmlformats.org/presentationml/2006/main">
  <p:tag name="THINKCELLSHAPEDONOTDELETE" val="pGEZ8I2pNPU.9XzBkmmjhRg"/>
</p:tagLst>
</file>

<file path=ppt/tags/tag279.xml><?xml version="1.0" encoding="utf-8"?>
<p:tagLst xmlns:a="http://schemas.openxmlformats.org/drawingml/2006/main" xmlns:r="http://schemas.openxmlformats.org/officeDocument/2006/relationships" xmlns:p="http://schemas.openxmlformats.org/presentationml/2006/main">
  <p:tag name="THINKCELLSHAPEDONOTDELETE" val="pyFGIMf2.0U2Yk9MP6EFQxw"/>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280.xml><?xml version="1.0" encoding="utf-8"?>
<p:tagLst xmlns:a="http://schemas.openxmlformats.org/drawingml/2006/main" xmlns:r="http://schemas.openxmlformats.org/officeDocument/2006/relationships" xmlns:p="http://schemas.openxmlformats.org/presentationml/2006/main">
  <p:tag name="THINKCELLSHAPEDONOTDELETE" val="pljwnr30dCkuJYhiMwDA96g"/>
</p:tagLst>
</file>

<file path=ppt/tags/tag281.xml><?xml version="1.0" encoding="utf-8"?>
<p:tagLst xmlns:a="http://schemas.openxmlformats.org/drawingml/2006/main" xmlns:r="http://schemas.openxmlformats.org/officeDocument/2006/relationships" xmlns:p="http://schemas.openxmlformats.org/presentationml/2006/main">
  <p:tag name="THINKCELLSHAPEDONOTDELETE" val="prLMwlEevI0.Fd1.yaBO5vA"/>
</p:tagLst>
</file>

<file path=ppt/tags/tag282.xml><?xml version="1.0" encoding="utf-8"?>
<p:tagLst xmlns:a="http://schemas.openxmlformats.org/drawingml/2006/main" xmlns:r="http://schemas.openxmlformats.org/officeDocument/2006/relationships" xmlns:p="http://schemas.openxmlformats.org/presentationml/2006/main">
  <p:tag name="THINKCELLSHAPEDONOTDELETE" val="pHD4OT8tLfEa9_POefGXEcA"/>
</p:tagLst>
</file>

<file path=ppt/tags/tag283.xml><?xml version="1.0" encoding="utf-8"?>
<p:tagLst xmlns:a="http://schemas.openxmlformats.org/drawingml/2006/main" xmlns:r="http://schemas.openxmlformats.org/officeDocument/2006/relationships" xmlns:p="http://schemas.openxmlformats.org/presentationml/2006/main">
  <p:tag name="THINKCELLSHAPEDONOTDELETE" val="pSIr7MjWiV0CqOMP_Yl9GQg"/>
</p:tagLst>
</file>

<file path=ppt/tags/tag284.xml><?xml version="1.0" encoding="utf-8"?>
<p:tagLst xmlns:a="http://schemas.openxmlformats.org/drawingml/2006/main" xmlns:r="http://schemas.openxmlformats.org/officeDocument/2006/relationships" xmlns:p="http://schemas.openxmlformats.org/presentationml/2006/main">
  <p:tag name="THINKCELLSHAPEDONOTDELETE" val="pbyvqeavpcUaxIhTG552HJw"/>
</p:tagLst>
</file>

<file path=ppt/tags/tag285.xml><?xml version="1.0" encoding="utf-8"?>
<p:tagLst xmlns:a="http://schemas.openxmlformats.org/drawingml/2006/main" xmlns:r="http://schemas.openxmlformats.org/officeDocument/2006/relationships" xmlns:p="http://schemas.openxmlformats.org/presentationml/2006/main">
  <p:tag name="THINKCELLSHAPEDONOTDELETE" val="pclyqOIfllEqotUbMJrDAHg"/>
</p:tagLst>
</file>

<file path=ppt/tags/tag286.xml><?xml version="1.0" encoding="utf-8"?>
<p:tagLst xmlns:a="http://schemas.openxmlformats.org/drawingml/2006/main" xmlns:r="http://schemas.openxmlformats.org/officeDocument/2006/relationships" xmlns:p="http://schemas.openxmlformats.org/presentationml/2006/main">
  <p:tag name="THINKCELLSHAPEDONOTDELETE" val="pZ1bu6nhqW02zd3SPmljC7Q"/>
</p:tagLst>
</file>

<file path=ppt/tags/tag287.xml><?xml version="1.0" encoding="utf-8"?>
<p:tagLst xmlns:a="http://schemas.openxmlformats.org/drawingml/2006/main" xmlns:r="http://schemas.openxmlformats.org/officeDocument/2006/relationships" xmlns:p="http://schemas.openxmlformats.org/presentationml/2006/main">
  <p:tag name="THINKCELLSHAPEDONOTDELETE" val="pAiYEpxh30UOhNcKXotJy6Q"/>
</p:tagLst>
</file>

<file path=ppt/tags/tag288.xml><?xml version="1.0" encoding="utf-8"?>
<p:tagLst xmlns:a="http://schemas.openxmlformats.org/drawingml/2006/main" xmlns:r="http://schemas.openxmlformats.org/officeDocument/2006/relationships" xmlns:p="http://schemas.openxmlformats.org/presentationml/2006/main">
  <p:tag name="THINKCELLSHAPEDONOTDELETE" val="pkyc46o2rXkuMwh48Kxg5_Q"/>
</p:tagLst>
</file>

<file path=ppt/tags/tag2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290.xml><?xml version="1.0" encoding="utf-8"?>
<p:tagLst xmlns:a="http://schemas.openxmlformats.org/drawingml/2006/main" xmlns:r="http://schemas.openxmlformats.org/officeDocument/2006/relationships" xmlns:p="http://schemas.openxmlformats.org/presentationml/2006/main">
  <p:tag name="THINKCELLSHAPEDONOTDELETE" val="pvJT24YinXEiBahFnMsmh3Q"/>
</p:tagLst>
</file>

<file path=ppt/tags/tag291.xml><?xml version="1.0" encoding="utf-8"?>
<p:tagLst xmlns:a="http://schemas.openxmlformats.org/drawingml/2006/main" xmlns:r="http://schemas.openxmlformats.org/officeDocument/2006/relationships" xmlns:p="http://schemas.openxmlformats.org/presentationml/2006/main">
  <p:tag name="THINKCELLSHAPEDONOTDELETE" val="p7yFBGWpDqEOZdBC2wJW.gA"/>
</p:tagLst>
</file>

<file path=ppt/tags/tag292.xml><?xml version="1.0" encoding="utf-8"?>
<p:tagLst xmlns:a="http://schemas.openxmlformats.org/drawingml/2006/main" xmlns:r="http://schemas.openxmlformats.org/officeDocument/2006/relationships" xmlns:p="http://schemas.openxmlformats.org/presentationml/2006/main">
  <p:tag name="THINKCELLSHAPEDONOTDELETE" val="pVIK2I_ycXkKRn_D_qxvLAw"/>
</p:tagLst>
</file>

<file path=ppt/tags/tag293.xml><?xml version="1.0" encoding="utf-8"?>
<p:tagLst xmlns:a="http://schemas.openxmlformats.org/drawingml/2006/main" xmlns:r="http://schemas.openxmlformats.org/officeDocument/2006/relationships" xmlns:p="http://schemas.openxmlformats.org/presentationml/2006/main">
  <p:tag name="THINKCELLSHAPEDONOTDELETE" val="pk.oVmQYf80qA22H4ss9rJw"/>
</p:tagLst>
</file>

<file path=ppt/tags/tag294.xml><?xml version="1.0" encoding="utf-8"?>
<p:tagLst xmlns:a="http://schemas.openxmlformats.org/drawingml/2006/main" xmlns:r="http://schemas.openxmlformats.org/officeDocument/2006/relationships" xmlns:p="http://schemas.openxmlformats.org/presentationml/2006/main">
  <p:tag name="THINKCELLSHAPEDONOTDELETE" val="pilsfZ8NmPEukeqxVknM2NQ"/>
</p:tagLst>
</file>

<file path=ppt/tags/tag295.xml><?xml version="1.0" encoding="utf-8"?>
<p:tagLst xmlns:a="http://schemas.openxmlformats.org/drawingml/2006/main" xmlns:r="http://schemas.openxmlformats.org/officeDocument/2006/relationships" xmlns:p="http://schemas.openxmlformats.org/presentationml/2006/main">
  <p:tag name="THINKCELLSHAPEDONOTDELETE" val="pfIit3ISUNE62SuKk.3sh3A"/>
</p:tagLst>
</file>

<file path=ppt/tags/tag296.xml><?xml version="1.0" encoding="utf-8"?>
<p:tagLst xmlns:a="http://schemas.openxmlformats.org/drawingml/2006/main" xmlns:r="http://schemas.openxmlformats.org/officeDocument/2006/relationships" xmlns:p="http://schemas.openxmlformats.org/presentationml/2006/main">
  <p:tag name="THINKCELLSHAPEDONOTDELETE" val="pvXlP3BhYXESHCA8ZSD7P_Q"/>
</p:tagLst>
</file>

<file path=ppt/tags/tag297.xml><?xml version="1.0" encoding="utf-8"?>
<p:tagLst xmlns:a="http://schemas.openxmlformats.org/drawingml/2006/main" xmlns:r="http://schemas.openxmlformats.org/officeDocument/2006/relationships" xmlns:p="http://schemas.openxmlformats.org/presentationml/2006/main">
  <p:tag name="THINKCELLSHAPEDONOTDELETE" val="pz.D1kxY8lE.bvFSBMxFwmw"/>
</p:tagLst>
</file>

<file path=ppt/tags/tag298.xml><?xml version="1.0" encoding="utf-8"?>
<p:tagLst xmlns:a="http://schemas.openxmlformats.org/drawingml/2006/main" xmlns:r="http://schemas.openxmlformats.org/officeDocument/2006/relationships" xmlns:p="http://schemas.openxmlformats.org/presentationml/2006/main">
  <p:tag name="THINKCELLSHAPEDONOTDELETE" val="pt.6eWQHnhUmqrPAF2YYJOA"/>
</p:tagLst>
</file>

<file path=ppt/tags/tag299.xml><?xml version="1.0" encoding="utf-8"?>
<p:tagLst xmlns:a="http://schemas.openxmlformats.org/drawingml/2006/main" xmlns:r="http://schemas.openxmlformats.org/officeDocument/2006/relationships" xmlns:p="http://schemas.openxmlformats.org/presentationml/2006/main">
  <p:tag name="THINKCELLSHAPEDONOTDELETE" val="peMkBcfXE4U6BKLmq_nhxA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AalICTDj0ka3EY5dJtBKk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0.xml><?xml version="1.0" encoding="utf-8"?>
<p:tagLst xmlns:a="http://schemas.openxmlformats.org/drawingml/2006/main" xmlns:r="http://schemas.openxmlformats.org/officeDocument/2006/relationships" xmlns:p="http://schemas.openxmlformats.org/presentationml/2006/main">
  <p:tag name="THINKCELLSHAPEDONOTDELETE" val="p371l34r.4Em4BrgCTzh.Gg"/>
</p:tagLst>
</file>

<file path=ppt/tags/tag301.xml><?xml version="1.0" encoding="utf-8"?>
<p:tagLst xmlns:a="http://schemas.openxmlformats.org/drawingml/2006/main" xmlns:r="http://schemas.openxmlformats.org/officeDocument/2006/relationships" xmlns:p="http://schemas.openxmlformats.org/presentationml/2006/main">
  <p:tag name="THINKCELLSHAPEDONOTDELETE" val="pLFDELxtXIUW_ZB87eDITbg"/>
</p:tagLst>
</file>

<file path=ppt/tags/tag302.xml><?xml version="1.0" encoding="utf-8"?>
<p:tagLst xmlns:a="http://schemas.openxmlformats.org/drawingml/2006/main" xmlns:r="http://schemas.openxmlformats.org/officeDocument/2006/relationships" xmlns:p="http://schemas.openxmlformats.org/presentationml/2006/main">
  <p:tag name="THINKCELLSHAPEDONOTDELETE" val="paWpXXybcu023WqPF3kyndA"/>
</p:tagLst>
</file>

<file path=ppt/tags/tag303.xml><?xml version="1.0" encoding="utf-8"?>
<p:tagLst xmlns:a="http://schemas.openxmlformats.org/drawingml/2006/main" xmlns:r="http://schemas.openxmlformats.org/officeDocument/2006/relationships" xmlns:p="http://schemas.openxmlformats.org/presentationml/2006/main">
  <p:tag name="THINKCELLSHAPEDONOTDELETE" val="pW0hu8ifFrUqLr2mBPXkpwQ"/>
</p:tagLst>
</file>

<file path=ppt/tags/tag304.xml><?xml version="1.0" encoding="utf-8"?>
<p:tagLst xmlns:a="http://schemas.openxmlformats.org/drawingml/2006/main" xmlns:r="http://schemas.openxmlformats.org/officeDocument/2006/relationships" xmlns:p="http://schemas.openxmlformats.org/presentationml/2006/main">
  <p:tag name="THINKCELLSHAPEDONOTDELETE" val="pEOQPrYcc.EacGmpZ4udcoQ"/>
</p:tagLst>
</file>

<file path=ppt/tags/tag305.xml><?xml version="1.0" encoding="utf-8"?>
<p:tagLst xmlns:a="http://schemas.openxmlformats.org/drawingml/2006/main" xmlns:r="http://schemas.openxmlformats.org/officeDocument/2006/relationships" xmlns:p="http://schemas.openxmlformats.org/presentationml/2006/main">
  <p:tag name="THINKCELLSHAPEDONOTDELETE" val="puEwV63CMZ0KsgWGPtEDd4g"/>
</p:tagLst>
</file>

<file path=ppt/tags/tag306.xml><?xml version="1.0" encoding="utf-8"?>
<p:tagLst xmlns:a="http://schemas.openxmlformats.org/drawingml/2006/main" xmlns:r="http://schemas.openxmlformats.org/officeDocument/2006/relationships" xmlns:p="http://schemas.openxmlformats.org/presentationml/2006/main">
  <p:tag name="THINKCELLSHAPEDONOTDELETE" val="przEhIIGmaEehKROUvqd6HQ"/>
</p:tagLst>
</file>

<file path=ppt/tags/tag307.xml><?xml version="1.0" encoding="utf-8"?>
<p:tagLst xmlns:a="http://schemas.openxmlformats.org/drawingml/2006/main" xmlns:r="http://schemas.openxmlformats.org/officeDocument/2006/relationships" xmlns:p="http://schemas.openxmlformats.org/presentationml/2006/main">
  <p:tag name="THINKCELLSHAPEDONOTDELETE" val="pgpA7wbQiWU6gOUiK5yR6jQ"/>
</p:tagLst>
</file>

<file path=ppt/tags/tag308.xml><?xml version="1.0" encoding="utf-8"?>
<p:tagLst xmlns:a="http://schemas.openxmlformats.org/drawingml/2006/main" xmlns:r="http://schemas.openxmlformats.org/officeDocument/2006/relationships" xmlns:p="http://schemas.openxmlformats.org/presentationml/2006/main">
  <p:tag name="THINKCELLSHAPEDONOTDELETE" val="pOlu6DeXcqEmsxXuz3TmLLg"/>
</p:tagLst>
</file>

<file path=ppt/tags/tag309.xml><?xml version="1.0" encoding="utf-8"?>
<p:tagLst xmlns:a="http://schemas.openxmlformats.org/drawingml/2006/main" xmlns:r="http://schemas.openxmlformats.org/officeDocument/2006/relationships" xmlns:p="http://schemas.openxmlformats.org/presentationml/2006/main">
  <p:tag name="THINKCELLSHAPEDONOTDELETE" val="pcF3_LTWnw0iPMOK2pFHNg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abPNnb512UO0LKcb2U2cDw"/>
</p:tagLst>
</file>

<file path=ppt/tags/tag310.xml><?xml version="1.0" encoding="utf-8"?>
<p:tagLst xmlns:a="http://schemas.openxmlformats.org/drawingml/2006/main" xmlns:r="http://schemas.openxmlformats.org/officeDocument/2006/relationships" xmlns:p="http://schemas.openxmlformats.org/presentationml/2006/main">
  <p:tag name="THINKCELLSHAPEDONOTDELETE" val="pbl4jLT4dVEyxe339Aus3xw"/>
</p:tagLst>
</file>

<file path=ppt/tags/tag311.xml><?xml version="1.0" encoding="utf-8"?>
<p:tagLst xmlns:a="http://schemas.openxmlformats.org/drawingml/2006/main" xmlns:r="http://schemas.openxmlformats.org/officeDocument/2006/relationships" xmlns:p="http://schemas.openxmlformats.org/presentationml/2006/main">
  <p:tag name="THINKCELLSHAPEDONOTDELETE" val="pko44L3SGlEKWsh.gcOMRlQ"/>
</p:tagLst>
</file>

<file path=ppt/tags/tag312.xml><?xml version="1.0" encoding="utf-8"?>
<p:tagLst xmlns:a="http://schemas.openxmlformats.org/drawingml/2006/main" xmlns:r="http://schemas.openxmlformats.org/officeDocument/2006/relationships" xmlns:p="http://schemas.openxmlformats.org/presentationml/2006/main">
  <p:tag name="THINKCELLSHAPEDONOTDELETE" val="pNlBn0KC9F061Wtoz9aGq.g"/>
</p:tagLst>
</file>

<file path=ppt/tags/tag313.xml><?xml version="1.0" encoding="utf-8"?>
<p:tagLst xmlns:a="http://schemas.openxmlformats.org/drawingml/2006/main" xmlns:r="http://schemas.openxmlformats.org/officeDocument/2006/relationships" xmlns:p="http://schemas.openxmlformats.org/presentationml/2006/main">
  <p:tag name="THINKCELLSHAPEDONOTDELETE" val="prrfGdvZSaEewcmnhxleC0A"/>
</p:tagLst>
</file>

<file path=ppt/tags/tag3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6.xml><?xml version="1.0" encoding="utf-8"?>
<p:tagLst xmlns:a="http://schemas.openxmlformats.org/drawingml/2006/main" xmlns:r="http://schemas.openxmlformats.org/officeDocument/2006/relationships" xmlns:p="http://schemas.openxmlformats.org/presentationml/2006/main">
  <p:tag name="THINKCELLSHAPEDONOTDELETE" val="p.UB2iCrPW0iOtixR1F.VVA"/>
</p:tagLst>
</file>

<file path=ppt/tags/tag3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8.xml><?xml version="1.0" encoding="utf-8"?>
<p:tagLst xmlns:a="http://schemas.openxmlformats.org/drawingml/2006/main" xmlns:r="http://schemas.openxmlformats.org/officeDocument/2006/relationships" xmlns:p="http://schemas.openxmlformats.org/presentationml/2006/main">
  <p:tag name="THINKCELLSHAPEDONOTDELETE" val="paMUL2wNcHUCppUwy8zBFhg"/>
</p:tagLst>
</file>

<file path=ppt/tags/tag319.xml><?xml version="1.0" encoding="utf-8"?>
<p:tagLst xmlns:a="http://schemas.openxmlformats.org/drawingml/2006/main" xmlns:r="http://schemas.openxmlformats.org/officeDocument/2006/relationships" xmlns:p="http://schemas.openxmlformats.org/presentationml/2006/main">
  <p:tag name="THINKCELLSHAPEDONOTDELETE" val="ppHHPi3dOyU2bxfVLX228CA"/>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0.xml><?xml version="1.0" encoding="utf-8"?>
<p:tagLst xmlns:a="http://schemas.openxmlformats.org/drawingml/2006/main" xmlns:r="http://schemas.openxmlformats.org/officeDocument/2006/relationships" xmlns:p="http://schemas.openxmlformats.org/presentationml/2006/main">
  <p:tag name="THINKCELLSHAPEDONOTDELETE" val="pJhlJIIESlkeKa6_wJXYvGQ"/>
</p:tagLst>
</file>

<file path=ppt/tags/tag321.xml><?xml version="1.0" encoding="utf-8"?>
<p:tagLst xmlns:a="http://schemas.openxmlformats.org/drawingml/2006/main" xmlns:r="http://schemas.openxmlformats.org/officeDocument/2006/relationships" xmlns:p="http://schemas.openxmlformats.org/presentationml/2006/main">
  <p:tag name="THINKCELLSHAPEDONOTDELETE" val="ppKRZ_vCTc06b2heZuBtGfw"/>
</p:tagLst>
</file>

<file path=ppt/tags/tag322.xml><?xml version="1.0" encoding="utf-8"?>
<p:tagLst xmlns:a="http://schemas.openxmlformats.org/drawingml/2006/main" xmlns:r="http://schemas.openxmlformats.org/officeDocument/2006/relationships" xmlns:p="http://schemas.openxmlformats.org/presentationml/2006/main">
  <p:tag name="THINKCELLSHAPEDONOTDELETE" val="phthZx1da4UKJmfSRreLLcQ"/>
</p:tagLst>
</file>

<file path=ppt/tags/tag323.xml><?xml version="1.0" encoding="utf-8"?>
<p:tagLst xmlns:a="http://schemas.openxmlformats.org/drawingml/2006/main" xmlns:r="http://schemas.openxmlformats.org/officeDocument/2006/relationships" xmlns:p="http://schemas.openxmlformats.org/presentationml/2006/main">
  <p:tag name="THINKCELLSHAPEDONOTDELETE" val="pcmsImDnj1UC_RYiyIjNR5A"/>
</p:tagLst>
</file>

<file path=ppt/tags/tag324.xml><?xml version="1.0" encoding="utf-8"?>
<p:tagLst xmlns:a="http://schemas.openxmlformats.org/drawingml/2006/main" xmlns:r="http://schemas.openxmlformats.org/officeDocument/2006/relationships" xmlns:p="http://schemas.openxmlformats.org/presentationml/2006/main">
  <p:tag name="THINKCELLSHAPEDONOTDELETE" val="prG8Auv5NU0OnLAdxAtQ4RA"/>
</p:tagLst>
</file>

<file path=ppt/tags/tag325.xml><?xml version="1.0" encoding="utf-8"?>
<p:tagLst xmlns:a="http://schemas.openxmlformats.org/drawingml/2006/main" xmlns:r="http://schemas.openxmlformats.org/officeDocument/2006/relationships" xmlns:p="http://schemas.openxmlformats.org/presentationml/2006/main">
  <p:tag name="THINKCELLSHAPEDONOTDELETE" val="pB3_o0mghRUCrMv3R1fmgWw"/>
</p:tagLst>
</file>

<file path=ppt/tags/tag326.xml><?xml version="1.0" encoding="utf-8"?>
<p:tagLst xmlns:a="http://schemas.openxmlformats.org/drawingml/2006/main" xmlns:r="http://schemas.openxmlformats.org/officeDocument/2006/relationships" xmlns:p="http://schemas.openxmlformats.org/presentationml/2006/main">
  <p:tag name="THINKCELLSHAPEDONOTDELETE" val="pnPSKRLqebk6ak4MjhIp7Fw"/>
</p:tagLst>
</file>

<file path=ppt/tags/tag327.xml><?xml version="1.0" encoding="utf-8"?>
<p:tagLst xmlns:a="http://schemas.openxmlformats.org/drawingml/2006/main" xmlns:r="http://schemas.openxmlformats.org/officeDocument/2006/relationships" xmlns:p="http://schemas.openxmlformats.org/presentationml/2006/main">
  <p:tag name="THINKCELLSHAPEDONOTDELETE" val="pfiGbWkhrhEexA7sssJu3Og"/>
</p:tagLst>
</file>

<file path=ppt/tags/tag328.xml><?xml version="1.0" encoding="utf-8"?>
<p:tagLst xmlns:a="http://schemas.openxmlformats.org/drawingml/2006/main" xmlns:r="http://schemas.openxmlformats.org/officeDocument/2006/relationships" xmlns:p="http://schemas.openxmlformats.org/presentationml/2006/main">
  <p:tag name="THINKCELLSHAPEDONOTDELETE" val="pDpZmnOs_L0KgkjdnlpuRPA"/>
</p:tagLst>
</file>

<file path=ppt/tags/tag329.xml><?xml version="1.0" encoding="utf-8"?>
<p:tagLst xmlns:a="http://schemas.openxmlformats.org/drawingml/2006/main" xmlns:r="http://schemas.openxmlformats.org/officeDocument/2006/relationships" xmlns:p="http://schemas.openxmlformats.org/presentationml/2006/main">
  <p:tag name="THINKCELLSHAPEDONOTDELETE" val="pUBRHo9kh9kKem.MwhdsyQQ"/>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jervCu8ls0O2kBv1Nqta7w"/>
</p:tagLst>
</file>

<file path=ppt/tags/tag330.xml><?xml version="1.0" encoding="utf-8"?>
<p:tagLst xmlns:a="http://schemas.openxmlformats.org/drawingml/2006/main" xmlns:r="http://schemas.openxmlformats.org/officeDocument/2006/relationships" xmlns:p="http://schemas.openxmlformats.org/presentationml/2006/main">
  <p:tag name="THINKCELLSHAPEDONOTDELETE" val="psTWy8cTqaEirpxYwGaMziA"/>
</p:tagLst>
</file>

<file path=ppt/tags/tag331.xml><?xml version="1.0" encoding="utf-8"?>
<p:tagLst xmlns:a="http://schemas.openxmlformats.org/drawingml/2006/main" xmlns:r="http://schemas.openxmlformats.org/officeDocument/2006/relationships" xmlns:p="http://schemas.openxmlformats.org/presentationml/2006/main">
  <p:tag name="THINKCELLSHAPEDONOTDELETE" val="pzJ2AsOdUHEG42nSj_.iuCg"/>
</p:tagLst>
</file>

<file path=ppt/tags/tag332.xml><?xml version="1.0" encoding="utf-8"?>
<p:tagLst xmlns:a="http://schemas.openxmlformats.org/drawingml/2006/main" xmlns:r="http://schemas.openxmlformats.org/officeDocument/2006/relationships" xmlns:p="http://schemas.openxmlformats.org/presentationml/2006/main">
  <p:tag name="THINKCELLSHAPEDONOTDELETE" val="pNJRjfb_Tl0ar6_3XX4qW6w"/>
</p:tagLst>
</file>

<file path=ppt/tags/tag333.xml><?xml version="1.0" encoding="utf-8"?>
<p:tagLst xmlns:a="http://schemas.openxmlformats.org/drawingml/2006/main" xmlns:r="http://schemas.openxmlformats.org/officeDocument/2006/relationships" xmlns:p="http://schemas.openxmlformats.org/presentationml/2006/main">
  <p:tag name="THINKCELLSHAPEDONOTDELETE" val="psB8G.VDWg0u13Dr4dBgjuA"/>
</p:tagLst>
</file>

<file path=ppt/tags/tag334.xml><?xml version="1.0" encoding="utf-8"?>
<p:tagLst xmlns:a="http://schemas.openxmlformats.org/drawingml/2006/main" xmlns:r="http://schemas.openxmlformats.org/officeDocument/2006/relationships" xmlns:p="http://schemas.openxmlformats.org/presentationml/2006/main">
  <p:tag name="THINKCELLSHAPEDONOTDELETE" val="pyAY6T85540eKn3b54m6sJw"/>
</p:tagLst>
</file>

<file path=ppt/tags/tag335.xml><?xml version="1.0" encoding="utf-8"?>
<p:tagLst xmlns:a="http://schemas.openxmlformats.org/drawingml/2006/main" xmlns:r="http://schemas.openxmlformats.org/officeDocument/2006/relationships" xmlns:p="http://schemas.openxmlformats.org/presentationml/2006/main">
  <p:tag name="THINKCELLSHAPEDONOTDELETE" val="pPhrFcxlpLkykJgZ.sNKjZA"/>
</p:tagLst>
</file>

<file path=ppt/tags/tag336.xml><?xml version="1.0" encoding="utf-8"?>
<p:tagLst xmlns:a="http://schemas.openxmlformats.org/drawingml/2006/main" xmlns:r="http://schemas.openxmlformats.org/officeDocument/2006/relationships" xmlns:p="http://schemas.openxmlformats.org/presentationml/2006/main">
  <p:tag name="THINKCELLSHAPEDONOTDELETE" val="pP30NRLlZCkSAnmQw9df_UA"/>
</p:tagLst>
</file>

<file path=ppt/tags/tag33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8.xml><?xml version="1.0" encoding="utf-8"?>
<p:tagLst xmlns:a="http://schemas.openxmlformats.org/drawingml/2006/main" xmlns:r="http://schemas.openxmlformats.org/officeDocument/2006/relationships" xmlns:p="http://schemas.openxmlformats.org/presentationml/2006/main">
  <p:tag name="THINKCELLSHAPEDONOTDELETE" val="paMUL2wNcHUCppUwy8zBFhg"/>
</p:tagLst>
</file>

<file path=ppt/tags/tag339.xml><?xml version="1.0" encoding="utf-8"?>
<p:tagLst xmlns:a="http://schemas.openxmlformats.org/drawingml/2006/main" xmlns:r="http://schemas.openxmlformats.org/officeDocument/2006/relationships" xmlns:p="http://schemas.openxmlformats.org/presentationml/2006/main">
  <p:tag name="THINKCELLSHAPEDONOTDELETE" val="pbX6n2d2i8kiozUXvd2N4fw"/>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0.xml><?xml version="1.0" encoding="utf-8"?>
<p:tagLst xmlns:a="http://schemas.openxmlformats.org/drawingml/2006/main" xmlns:r="http://schemas.openxmlformats.org/officeDocument/2006/relationships" xmlns:p="http://schemas.openxmlformats.org/presentationml/2006/main">
  <p:tag name="THINKCELLSHAPEDONOTDELETE" val="pdXi7.NwOQUu.nvNV9pOMiA"/>
</p:tagLst>
</file>

<file path=ppt/tags/tag341.xml><?xml version="1.0" encoding="utf-8"?>
<p:tagLst xmlns:a="http://schemas.openxmlformats.org/drawingml/2006/main" xmlns:r="http://schemas.openxmlformats.org/officeDocument/2006/relationships" xmlns:p="http://schemas.openxmlformats.org/presentationml/2006/main">
  <p:tag name="THINKCELLSHAPEDONOTDELETE" val="por2djt7hQU2EdRapl1WIkA"/>
</p:tagLst>
</file>

<file path=ppt/tags/tag342.xml><?xml version="1.0" encoding="utf-8"?>
<p:tagLst xmlns:a="http://schemas.openxmlformats.org/drawingml/2006/main" xmlns:r="http://schemas.openxmlformats.org/officeDocument/2006/relationships" xmlns:p="http://schemas.openxmlformats.org/presentationml/2006/main">
  <p:tag name="THINKCELLSHAPEDONOTDELETE" val="pPNBRR.H.0UyHnQWHtNMjdA"/>
</p:tagLst>
</file>

<file path=ppt/tags/tag343.xml><?xml version="1.0" encoding="utf-8"?>
<p:tagLst xmlns:a="http://schemas.openxmlformats.org/drawingml/2006/main" xmlns:r="http://schemas.openxmlformats.org/officeDocument/2006/relationships" xmlns:p="http://schemas.openxmlformats.org/presentationml/2006/main">
  <p:tag name="THINKCELLSHAPEDONOTDELETE" val="pKiVSu1ki1kCZ8TdY_rT8WQ"/>
</p:tagLst>
</file>

<file path=ppt/tags/tag344.xml><?xml version="1.0" encoding="utf-8"?>
<p:tagLst xmlns:a="http://schemas.openxmlformats.org/drawingml/2006/main" xmlns:r="http://schemas.openxmlformats.org/officeDocument/2006/relationships" xmlns:p="http://schemas.openxmlformats.org/presentationml/2006/main">
  <p:tag name="THINKCELLSHAPEDONOTDELETE" val="pk9uecQ6iiEaGCIghB8CQ.Q"/>
</p:tagLst>
</file>

<file path=ppt/tags/tag345.xml><?xml version="1.0" encoding="utf-8"?>
<p:tagLst xmlns:a="http://schemas.openxmlformats.org/drawingml/2006/main" xmlns:r="http://schemas.openxmlformats.org/officeDocument/2006/relationships" xmlns:p="http://schemas.openxmlformats.org/presentationml/2006/main">
  <p:tag name="THINKCELLSHAPEDONOTDELETE" val="pVzT0QHafE0ecyzOKjQwlGA"/>
</p:tagLst>
</file>

<file path=ppt/tags/tag346.xml><?xml version="1.0" encoding="utf-8"?>
<p:tagLst xmlns:a="http://schemas.openxmlformats.org/drawingml/2006/main" xmlns:r="http://schemas.openxmlformats.org/officeDocument/2006/relationships" xmlns:p="http://schemas.openxmlformats.org/presentationml/2006/main">
  <p:tag name="THINKCELLSHAPEDONOTDELETE" val="phthZx1da4UKJmfSRreLLcQ"/>
</p:tagLst>
</file>

<file path=ppt/tags/tag347.xml><?xml version="1.0" encoding="utf-8"?>
<p:tagLst xmlns:a="http://schemas.openxmlformats.org/drawingml/2006/main" xmlns:r="http://schemas.openxmlformats.org/officeDocument/2006/relationships" xmlns:p="http://schemas.openxmlformats.org/presentationml/2006/main">
  <p:tag name="THINKCELLSHAPEDONOTDELETE" val="pUBRHo9kh9kKem.MwhdsyQQ"/>
</p:tagLst>
</file>

<file path=ppt/tags/tag348.xml><?xml version="1.0" encoding="utf-8"?>
<p:tagLst xmlns:a="http://schemas.openxmlformats.org/drawingml/2006/main" xmlns:r="http://schemas.openxmlformats.org/officeDocument/2006/relationships" xmlns:p="http://schemas.openxmlformats.org/presentationml/2006/main">
  <p:tag name="THINKCELLSHAPEDONOTDELETE" val="psTWy8cTqaEirpxYwGaMziA"/>
</p:tagLst>
</file>

<file path=ppt/tags/tag349.xml><?xml version="1.0" encoding="utf-8"?>
<p:tagLst xmlns:a="http://schemas.openxmlformats.org/drawingml/2006/main" xmlns:r="http://schemas.openxmlformats.org/officeDocument/2006/relationships" xmlns:p="http://schemas.openxmlformats.org/presentationml/2006/main">
  <p:tag name="THINKCELLSHAPEDONOTDELETE" val="pzJ2AsOdUHEG42nSj_.iuCg"/>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yXpApG_1f0GZP0z2ur3hdg"/>
</p:tagLst>
</file>

<file path=ppt/tags/tag350.xml><?xml version="1.0" encoding="utf-8"?>
<p:tagLst xmlns:a="http://schemas.openxmlformats.org/drawingml/2006/main" xmlns:r="http://schemas.openxmlformats.org/officeDocument/2006/relationships" xmlns:p="http://schemas.openxmlformats.org/presentationml/2006/main">
  <p:tag name="THINKCELLSHAPEDONOTDELETE" val="psB8G.VDWg0u13Dr4dBgjuA"/>
</p:tagLst>
</file>

<file path=ppt/tags/tag3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2.xml><?xml version="1.0" encoding="utf-8"?>
<p:tagLst xmlns:a="http://schemas.openxmlformats.org/drawingml/2006/main" xmlns:r="http://schemas.openxmlformats.org/officeDocument/2006/relationships" xmlns:p="http://schemas.openxmlformats.org/presentationml/2006/main">
  <p:tag name="THINKCELLSHAPEDONOTDELETE" val="pXbMINZMlNE6i_X.NzuVBIw"/>
</p:tagLst>
</file>

<file path=ppt/tags/tag353.xml><?xml version="1.0" encoding="utf-8"?>
<p:tagLst xmlns:a="http://schemas.openxmlformats.org/drawingml/2006/main" xmlns:r="http://schemas.openxmlformats.org/officeDocument/2006/relationships" xmlns:p="http://schemas.openxmlformats.org/presentationml/2006/main">
  <p:tag name="THINKCELLSHAPEDONOTDELETE" val="pzFoqYwbamUetz7bImVuoAA"/>
</p:tagLst>
</file>

<file path=ppt/tags/tag354.xml><?xml version="1.0" encoding="utf-8"?>
<p:tagLst xmlns:a="http://schemas.openxmlformats.org/drawingml/2006/main" xmlns:r="http://schemas.openxmlformats.org/officeDocument/2006/relationships" xmlns:p="http://schemas.openxmlformats.org/presentationml/2006/main">
  <p:tag name="THINKCELLSHAPEDONOTDELETE" val="pYy83q8AuaUqd3dxvPQO0WQ"/>
</p:tagLst>
</file>

<file path=ppt/tags/tag355.xml><?xml version="1.0" encoding="utf-8"?>
<p:tagLst xmlns:a="http://schemas.openxmlformats.org/drawingml/2006/main" xmlns:r="http://schemas.openxmlformats.org/officeDocument/2006/relationships" xmlns:p="http://schemas.openxmlformats.org/presentationml/2006/main">
  <p:tag name="THINKCELLSHAPEDONOTDELETE" val="pexJskEyQGEmJKbGbCAWOqA"/>
</p:tagLst>
</file>

<file path=ppt/tags/tag356.xml><?xml version="1.0" encoding="utf-8"?>
<p:tagLst xmlns:a="http://schemas.openxmlformats.org/drawingml/2006/main" xmlns:r="http://schemas.openxmlformats.org/officeDocument/2006/relationships" xmlns:p="http://schemas.openxmlformats.org/presentationml/2006/main">
  <p:tag name="THINKCELLSHAPEDONOTDELETE" val="pcvdaJpAR2UGNSi.BNyR31w"/>
</p:tagLst>
</file>

<file path=ppt/tags/tag357.xml><?xml version="1.0" encoding="utf-8"?>
<p:tagLst xmlns:a="http://schemas.openxmlformats.org/drawingml/2006/main" xmlns:r="http://schemas.openxmlformats.org/officeDocument/2006/relationships" xmlns:p="http://schemas.openxmlformats.org/presentationml/2006/main">
  <p:tag name="THINKCELLSHAPEDONOTDELETE" val="pJr8Ws3RpL0mY_g8ZVfSMzA"/>
</p:tagLst>
</file>

<file path=ppt/tags/tag358.xml><?xml version="1.0" encoding="utf-8"?>
<p:tagLst xmlns:a="http://schemas.openxmlformats.org/drawingml/2006/main" xmlns:r="http://schemas.openxmlformats.org/officeDocument/2006/relationships" xmlns:p="http://schemas.openxmlformats.org/presentationml/2006/main">
  <p:tag name="THINKCELLSHAPEDONOTDELETE" val="p6kiWrBJqwEWu3qQJoVgKyQ"/>
</p:tagLst>
</file>

<file path=ppt/tags/tag359.xml><?xml version="1.0" encoding="utf-8"?>
<p:tagLst xmlns:a="http://schemas.openxmlformats.org/drawingml/2006/main" xmlns:r="http://schemas.openxmlformats.org/officeDocument/2006/relationships" xmlns:p="http://schemas.openxmlformats.org/presentationml/2006/main">
  <p:tag name="THINKCELLSHAPEDONOTDELETE" val="pcuMS1buyeUCUtBpWR4NVEA"/>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M.O516Ptk0KbmN9a0ZNuJw"/>
</p:tagLst>
</file>

<file path=ppt/tags/tag360.xml><?xml version="1.0" encoding="utf-8"?>
<p:tagLst xmlns:a="http://schemas.openxmlformats.org/drawingml/2006/main" xmlns:r="http://schemas.openxmlformats.org/officeDocument/2006/relationships" xmlns:p="http://schemas.openxmlformats.org/presentationml/2006/main">
  <p:tag name="THINKCELLSHAPEDONOTDELETE" val="pGp1YOrbsFE2h7gfwdRtlng"/>
</p:tagLst>
</file>

<file path=ppt/tags/tag361.xml><?xml version="1.0" encoding="utf-8"?>
<p:tagLst xmlns:a="http://schemas.openxmlformats.org/drawingml/2006/main" xmlns:r="http://schemas.openxmlformats.org/officeDocument/2006/relationships" xmlns:p="http://schemas.openxmlformats.org/presentationml/2006/main">
  <p:tag name="THINKCELLSHAPEDONOTDELETE" val="pwH23YWKNBUy6LefN1HMHPQ"/>
</p:tagLst>
</file>

<file path=ppt/tags/tag362.xml><?xml version="1.0" encoding="utf-8"?>
<p:tagLst xmlns:a="http://schemas.openxmlformats.org/drawingml/2006/main" xmlns:r="http://schemas.openxmlformats.org/officeDocument/2006/relationships" xmlns:p="http://schemas.openxmlformats.org/presentationml/2006/main">
  <p:tag name="THINKCELLSHAPEDONOTDELETE" val="pD1128L0oIkSf.El8Hn5s6w"/>
</p:tagLst>
</file>

<file path=ppt/tags/tag3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4.xml><?xml version="1.0" encoding="utf-8"?>
<p:tagLst xmlns:a="http://schemas.openxmlformats.org/drawingml/2006/main" xmlns:r="http://schemas.openxmlformats.org/officeDocument/2006/relationships" xmlns:p="http://schemas.openxmlformats.org/presentationml/2006/main">
  <p:tag name="THINKCELLSHAPEDONOTDELETE" val="pPTQiqTOwxUO6cOYMR0DVYg"/>
</p:tagLst>
</file>

<file path=ppt/tags/tag365.xml><?xml version="1.0" encoding="utf-8"?>
<p:tagLst xmlns:a="http://schemas.openxmlformats.org/drawingml/2006/main" xmlns:r="http://schemas.openxmlformats.org/officeDocument/2006/relationships" xmlns:p="http://schemas.openxmlformats.org/presentationml/2006/main">
  <p:tag name="THINKCELLSHAPEDONOTDELETE" val="pHTIsZn9PU0S0ah21R9wWeg"/>
</p:tagLst>
</file>

<file path=ppt/tags/tag366.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367.xml><?xml version="1.0" encoding="utf-8"?>
<p:tagLst xmlns:a="http://schemas.openxmlformats.org/drawingml/2006/main" xmlns:r="http://schemas.openxmlformats.org/officeDocument/2006/relationships" xmlns:p="http://schemas.openxmlformats.org/presentationml/2006/main">
  <p:tag name="THINKCELLSHAPEDONOTDELETE" val="pV26yTX4snkuon5M4sQtjzw"/>
</p:tagLst>
</file>

<file path=ppt/tags/tag3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9.xml><?xml version="1.0" encoding="utf-8"?>
<p:tagLst xmlns:a="http://schemas.openxmlformats.org/drawingml/2006/main" xmlns:r="http://schemas.openxmlformats.org/officeDocument/2006/relationships" xmlns:p="http://schemas.openxmlformats.org/presentationml/2006/main">
  <p:tag name="THINKCELLSHAPEDONOTDELETE" val="ppH7mPGE1fUK58Kmxff57nw"/>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pI7K34nTb0O6BA5q1M5aEw"/>
</p:tagLst>
</file>

<file path=ppt/tags/tag370.xml><?xml version="1.0" encoding="utf-8"?>
<p:tagLst xmlns:a="http://schemas.openxmlformats.org/drawingml/2006/main" xmlns:r="http://schemas.openxmlformats.org/officeDocument/2006/relationships" xmlns:p="http://schemas.openxmlformats.org/presentationml/2006/main">
  <p:tag name="THINKCELLSHAPEDONOTDELETE" val="ptflrOgZAw0q.Df_0lxhPzQ"/>
</p:tagLst>
</file>

<file path=ppt/tags/tag37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oEyIGomQSU2CpZWjuhqIEg"/>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M.O516Ptk0KbmN9a0ZNuJw"/>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R3FBnKu.g0WGMKHIbw.3rQ"/>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pI7K34nTb0O6BA5q1M5aEw"/>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M.O516Ptk0KbmN9a0ZNuJw"/>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pI7K34nTb0O6BA5q1M5aEw"/>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hgbCkkLgYkedDDaddaGfP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OKcF6KnLlkSYWf2ZYAgW.Q"/>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FmnJBfebu0eSOGf4g_IlHw"/>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exDBCEtoq0eZBByn2OCG4g"/>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zMpYMQdkVUaqeaITHdSk6A"/>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29mOICBYW02b4cpxR58i_Q"/>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V4EgO_HS606ojpNVau4Y_w"/>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ppocNMmF.vkW6WW80xP9c1w"/>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WeLYKoUCVU.FANNS1ttt5g"/>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R_y0e8Iu60eCWl28uCpfJA"/>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phZFQs7NDLESflR2Krghxdg"/>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pxjVt5FrAPkKwz_gUV8TRfQ"/>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poEyIGomQSU2CpZWjuhqIEg"/>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pAmyVRm7XdEGVoBKEwas74w"/>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pDcDAn.T1HUO3zgvXAOJKwg"/>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pHmX_Vg9nc0CBEcteJc6goA"/>
</p:tagLst>
</file>

<file path=ppt/tags/tag61.xml><?xml version="1.0" encoding="utf-8"?>
<p:tagLst xmlns:a="http://schemas.openxmlformats.org/drawingml/2006/main" xmlns:r="http://schemas.openxmlformats.org/officeDocument/2006/relationships" xmlns:p="http://schemas.openxmlformats.org/presentationml/2006/main">
  <p:tag name="THINKCELLSHAPEDONOTDELETE" val="p_.OiVy7VQ0K.99ONncsD9g"/>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pgDXW69y1.kKY9maemYz2jA"/>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pda8O.U1vyUGrPwmFASTA2Q"/>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pi7tGhxiwQkyHIr088SjV0w"/>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pGhvdpDmjY0a3WddSHWrEAw"/>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pCAY3A5VeeEWh46jtdUVFCw"/>
</p:tagLst>
</file>

<file path=ppt/tags/tag67.xml><?xml version="1.0" encoding="utf-8"?>
<p:tagLst xmlns:a="http://schemas.openxmlformats.org/drawingml/2006/main" xmlns:r="http://schemas.openxmlformats.org/officeDocument/2006/relationships" xmlns:p="http://schemas.openxmlformats.org/presentationml/2006/main">
  <p:tag name="THINKCELLSHAPEDONOTDELETE" val="pP0ObfkSZS0Cf6DoTpTT_4Q"/>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pAearNTo8G0mOsq2mf2rH0w"/>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pHBaM1JiPe0.LQ_Zj7bxbZ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bo3_Q_stSkiwXUh03ZeQ4w"/>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pTwu29t4zlEaETylkQHsmSw"/>
</p:tagLst>
</file>

<file path=ppt/tags/tag71.xml><?xml version="1.0" encoding="utf-8"?>
<p:tagLst xmlns:a="http://schemas.openxmlformats.org/drawingml/2006/main" xmlns:r="http://schemas.openxmlformats.org/officeDocument/2006/relationships" xmlns:p="http://schemas.openxmlformats.org/presentationml/2006/main">
  <p:tag name="THINKCELLSHAPEDONOTDELETE" val="p2g12CCY1OUWaAFp4yExeXg"/>
</p:tagLst>
</file>

<file path=ppt/tags/tag72.xml><?xml version="1.0" encoding="utf-8"?>
<p:tagLst xmlns:a="http://schemas.openxmlformats.org/drawingml/2006/main" xmlns:r="http://schemas.openxmlformats.org/officeDocument/2006/relationships" xmlns:p="http://schemas.openxmlformats.org/presentationml/2006/main">
  <p:tag name="THINKCELLSHAPEDONOTDELETE" val="p6B7BS4tIc0OJVpA7SFMPlA"/>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pJ3Q85n2np0mGcj8fgMNiTQ"/>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p44YJYpY4KEWzc02oYLrW8g"/>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p3A1z7ZF.C0eN02FcVpD7Kg"/>
</p:tagLst>
</file>

<file path=ppt/tags/tag76.xml><?xml version="1.0" encoding="utf-8"?>
<p:tagLst xmlns:a="http://schemas.openxmlformats.org/drawingml/2006/main" xmlns:r="http://schemas.openxmlformats.org/officeDocument/2006/relationships" xmlns:p="http://schemas.openxmlformats.org/presentationml/2006/main">
  <p:tag name="THINKCELLSHAPEDONOTDELETE" val="pMJATAiVMkU.hT8YM335v_A"/>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p8SofmxRdNEu8_gQZChGomA"/>
</p:tagLst>
</file>

<file path=ppt/tags/tag78.xml><?xml version="1.0" encoding="utf-8"?>
<p:tagLst xmlns:a="http://schemas.openxmlformats.org/drawingml/2006/main" xmlns:r="http://schemas.openxmlformats.org/officeDocument/2006/relationships" xmlns:p="http://schemas.openxmlformats.org/presentationml/2006/main">
  <p:tag name="THINKCELLSHAPEDONOTDELETE" val="pQZ3t3T58N0CLOd4sMHH2hw"/>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pl2MpZW8Rmkyr7fxRd7HOOw"/>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vqR8v6DPl068IV962UDH_g"/>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pNZGzzcDdWk2ya7w2aJeuTQ"/>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pZ9OlQuWmYE6n0bjToNYePQ"/>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pmVkSTJlOr0iocL0.Rn.6Gw"/>
</p:tagLst>
</file>

<file path=ppt/tags/tag83.xml><?xml version="1.0" encoding="utf-8"?>
<p:tagLst xmlns:a="http://schemas.openxmlformats.org/drawingml/2006/main" xmlns:r="http://schemas.openxmlformats.org/officeDocument/2006/relationships" xmlns:p="http://schemas.openxmlformats.org/presentationml/2006/main">
  <p:tag name="THINKCELLSHAPEDONOTDELETE" val="p0gxEr3kry0WEEB3vaCKjlQ"/>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ppmAWuE5xuESQr2m6.Il34g"/>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pZwaUtIUGOUqFVNoIfZbIBQ"/>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p.ghi__q8aEyybevdS50ErA"/>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pkf_8Y4Bzdk.jo5pm0J1k7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_NKxPWlY802Pbx.vlhwHxA"/>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ptjgyBkd_XEKS8r6kxDTMzQ"/>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3.xml><?xml version="1.0" encoding="utf-8"?>
<p:tagLst xmlns:a="http://schemas.openxmlformats.org/drawingml/2006/main" xmlns:r="http://schemas.openxmlformats.org/officeDocument/2006/relationships" xmlns:p="http://schemas.openxmlformats.org/presentationml/2006/main">
  <p:tag name="THINKCELLSHAPEDONOTDELETE" val="pxO.aZELsGEKqGzRhn_geWg"/>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pasIoD0xaRkKpQx3O_MEXMQ"/>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p6ebtjFVZd0WDyaKrMVpwbg"/>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pThNHgnU5V0K.K06wRNsfiw"/>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p6doulqsmYUmqM4gt85w0mQ"/>
</p:tagLst>
</file>

<file path=ppt/tags/tag99.xml><?xml version="1.0" encoding="utf-8"?>
<p:tagLst xmlns:a="http://schemas.openxmlformats.org/drawingml/2006/main" xmlns:r="http://schemas.openxmlformats.org/officeDocument/2006/relationships" xmlns:p="http://schemas.openxmlformats.org/presentationml/2006/main">
  <p:tag name="THINKCELLSHAPEDONOTDELETE" val="pAiYEpxh30UOhNcKXotJy6Q"/>
</p:tagLst>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1_MS1444_Windows Azure Template 16x9_r08b">
  <a:themeElements>
    <a:clrScheme name="Custom 14">
      <a:dk1>
        <a:srgbClr val="292929"/>
      </a:dk1>
      <a:lt1>
        <a:srgbClr val="FFFFFF"/>
      </a:lt1>
      <a:dk2>
        <a:srgbClr val="5F5F5F"/>
      </a:dk2>
      <a:lt2>
        <a:srgbClr val="DDDDDD"/>
      </a:lt2>
      <a:accent1>
        <a:srgbClr val="FF8A00"/>
      </a:accent1>
      <a:accent2>
        <a:srgbClr val="00AEEF"/>
      </a:accent2>
      <a:accent3>
        <a:srgbClr val="910091"/>
      </a:accent3>
      <a:accent4>
        <a:srgbClr val="8CC600"/>
      </a:accent4>
      <a:accent5>
        <a:srgbClr val="FF0000"/>
      </a:accent5>
      <a:accent6>
        <a:srgbClr val="0071BC"/>
      </a:accent6>
      <a:hlink>
        <a:srgbClr val="0071BC"/>
      </a:hlink>
      <a:folHlink>
        <a:srgbClr val="00AEEF"/>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marL="460375" indent="-460375">
          <a:lnSpc>
            <a:spcPct val="90000"/>
          </a:lnSpc>
          <a:spcBef>
            <a:spcPct val="20000"/>
          </a:spcBef>
          <a:buSzPct val="80000"/>
          <a:buBlip>
            <a:blip xmlns:r="http://schemas.openxmlformats.org/officeDocument/2006/relationships" r:embed="rId1"/>
          </a:buBlip>
          <a:defRPr sz="3200" dirty="0">
            <a:gradFill>
              <a:gsLst>
                <a:gs pos="0">
                  <a:srgbClr val="292929">
                    <a:lumMod val="90000"/>
                    <a:lumOff val="10000"/>
                  </a:srgbClr>
                </a:gs>
                <a:gs pos="86000">
                  <a:srgbClr val="292929">
                    <a:lumMod val="90000"/>
                    <a:lumOff val="10000"/>
                  </a:srgbClr>
                </a:gs>
              </a:gsLst>
              <a:lin ang="5400000" scaled="0"/>
            </a:gradFill>
          </a:defRPr>
        </a:defPPr>
      </a:lstStyle>
    </a:txDef>
  </a:objectDefaults>
  <a:extraClrSchemeLst/>
</a:theme>
</file>

<file path=ppt/theme/theme2.xml><?xml version="1.0" encoding="utf-8"?>
<a:theme xmlns:a="http://schemas.openxmlformats.org/drawingml/2006/main" name="1_White with Consolas font for code slides">
  <a:themeElements>
    <a:clrScheme name="Custom 12">
      <a:dk1>
        <a:srgbClr val="292929"/>
      </a:dk1>
      <a:lt1>
        <a:srgbClr val="FFFFFF"/>
      </a:lt1>
      <a:dk2>
        <a:srgbClr val="5F5F5F"/>
      </a:dk2>
      <a:lt2>
        <a:srgbClr val="DDDDDD"/>
      </a:lt2>
      <a:accent1>
        <a:srgbClr val="FFBE00"/>
      </a:accent1>
      <a:accent2>
        <a:srgbClr val="00AEEF"/>
      </a:accent2>
      <a:accent3>
        <a:srgbClr val="910091"/>
      </a:accent3>
      <a:accent4>
        <a:srgbClr val="00A600"/>
      </a:accent4>
      <a:accent5>
        <a:srgbClr val="FF0000"/>
      </a:accent5>
      <a:accent6>
        <a:srgbClr val="0071BC"/>
      </a:accent6>
      <a:hlink>
        <a:srgbClr val="0000A6"/>
      </a:hlink>
      <a:folHlink>
        <a:srgbClr val="0071BC"/>
      </a:folHlink>
    </a:clrScheme>
    <a:fontScheme name="Segoe UI">
      <a:majorFont>
        <a:latin typeface="Segoe UI"/>
        <a:ea typeface=""/>
        <a:cs typeface=""/>
      </a:majorFont>
      <a:minorFont>
        <a:latin typeface="Segoe UI"/>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noFill/>
      </a:spPr>
      <a:bodyPr wrap="square" lIns="0" tIns="0" rIns="0" bIns="0" rtlCol="0">
        <a:spAutoFit/>
      </a:bodyPr>
      <a:lstStyle>
        <a:defPPr>
          <a:defRPr dirty="0" err="1" smtClean="0">
            <a:gradFill>
              <a:gsLst>
                <a:gs pos="417">
                  <a:srgbClr val="000000"/>
                </a:gs>
                <a:gs pos="100000">
                  <a:srgbClr val="000000"/>
                </a:gs>
              </a:gsLst>
              <a:lin ang="5400000" scaled="0"/>
            </a:gradFill>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MS1444_Windows Azure Template 16x9_r08b</Template>
  <TotalTime>484</TotalTime>
  <Words>1536</Words>
  <Application>Microsoft Office PowerPoint</Application>
  <PresentationFormat>Custom</PresentationFormat>
  <Paragraphs>467</Paragraphs>
  <Slides>41</Slides>
  <Notes>34</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41</vt:i4>
      </vt:variant>
    </vt:vector>
  </HeadingPairs>
  <TitlesOfParts>
    <vt:vector size="51" baseType="lpstr">
      <vt:lpstr>Arial</vt:lpstr>
      <vt:lpstr>Segoe UI Light</vt:lpstr>
      <vt:lpstr>Segoe UI</vt:lpstr>
      <vt:lpstr>Consolas</vt:lpstr>
      <vt:lpstr>Wingdings 2</vt:lpstr>
      <vt:lpstr>Segoe UI Semibold</vt:lpstr>
      <vt:lpstr>Kozuka Gothic Pro R</vt:lpstr>
      <vt:lpstr>1_MS1444_Windows Azure Template 16x9_r08b</vt:lpstr>
      <vt:lpstr>1_White with Consolas font for code slides</vt:lpstr>
      <vt:lpstr>think-cell Slide</vt:lpstr>
      <vt:lpstr>Windows Azure  Service Bus</vt:lpstr>
      <vt:lpstr>Agenda</vt:lpstr>
      <vt:lpstr>Service Bus</vt:lpstr>
      <vt:lpstr>PowerPoint Presentation</vt:lpstr>
      <vt:lpstr>Cloud/On-Premise Integration</vt:lpstr>
      <vt:lpstr>Cloud/On-Premise Integration</vt:lpstr>
      <vt:lpstr>Cross-Site Federation (SaaS)</vt:lpstr>
      <vt:lpstr>Trade Franchise Partner Integration</vt:lpstr>
      <vt:lpstr>Mobile Workforce/Customer Integration</vt:lpstr>
      <vt:lpstr>Mobile Workforce/Customer Integration</vt:lpstr>
      <vt:lpstr>Mobile Workforce/Customer Integration</vt:lpstr>
      <vt:lpstr>Federated Cloud/On-Prem Solutions</vt:lpstr>
      <vt:lpstr>Large Scale Eventing / Command-Control</vt:lpstr>
      <vt:lpstr>PowerPoint Presentation</vt:lpstr>
      <vt:lpstr>Service Bus Namespace https://yourapp.servicebus.windows.net/foo/bar/baz </vt:lpstr>
      <vt:lpstr>Service Bus and Access Control</vt:lpstr>
      <vt:lpstr>Service Bus Rights and Claims</vt:lpstr>
      <vt:lpstr>Access Control – Conceptual Model</vt:lpstr>
      <vt:lpstr>Access Control – Implementation https://yourapp-sb.accesscontrol.windows.net </vt:lpstr>
      <vt:lpstr>Namespace and Access Control</vt:lpstr>
      <vt:lpstr>PowerPoint Presentation</vt:lpstr>
      <vt:lpstr>“Expose Web Services from anywhere to anywhere”</vt:lpstr>
      <vt:lpstr>Relay Programming Model</vt:lpstr>
      <vt:lpstr>Oneway</vt:lpstr>
      <vt:lpstr>Event</vt:lpstr>
      <vt:lpstr>Rendezvous (TCP &amp; HTTP)</vt:lpstr>
      <vt:lpstr>Hybrid Connect</vt:lpstr>
      <vt:lpstr>Service Bus Relay Samples</vt:lpstr>
      <vt:lpstr>PowerPoint Presentation</vt:lpstr>
      <vt:lpstr>Relay vs. Message Broker</vt:lpstr>
      <vt:lpstr>Push vs. Pull</vt:lpstr>
      <vt:lpstr>Ways to Pull</vt:lpstr>
      <vt:lpstr>Messages</vt:lpstr>
      <vt:lpstr>Queues</vt:lpstr>
      <vt:lpstr>Queues</vt:lpstr>
      <vt:lpstr>Topics</vt:lpstr>
      <vt:lpstr>Subscription Filters</vt:lpstr>
      <vt:lpstr>Runtime API Choices</vt:lpstr>
      <vt:lpstr>Messaging API Hello World!</vt:lpstr>
      <vt:lpstr>Service Bus Messaging Samples</vt:lpstr>
      <vt:lpstr>PowerPoint Presentation</vt:lpstr>
    </vt:vector>
  </TitlesOfParts>
  <Manager>&lt;Content Manager Name Here&gt;</Manager>
  <Company>Artitudes Design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Windows Azure Service Bus</dc:title>
  <dc:subject>&lt;Event Name Here&gt;</dc:subject>
  <dc:creator>CB-012</dc:creator>
  <dc:description>Template: Greg Flowers, Artitudes Design
Formatting: Greg Flowers
Event Date:
Event Location:
Audience Type:</dc:description>
  <cp:lastModifiedBy>Wade Wegner</cp:lastModifiedBy>
  <cp:revision>91</cp:revision>
  <dcterms:created xsi:type="dcterms:W3CDTF">2011-12-07T03:47:39Z</dcterms:created>
  <dcterms:modified xsi:type="dcterms:W3CDTF">2011-12-11T00:37:00Z</dcterms:modified>
</cp:coreProperties>
</file>

<file path=docProps/thumbnail.jpeg>
</file>